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handoutMasterIdLst>
    <p:handoutMasterId r:id="rId117"/>
  </p:handoutMasterIdLst>
  <p:sldIdLst>
    <p:sldId id="288" r:id="rId2"/>
    <p:sldId id="289" r:id="rId3"/>
    <p:sldId id="374" r:id="rId4"/>
    <p:sldId id="373" r:id="rId5"/>
    <p:sldId id="290" r:id="rId6"/>
    <p:sldId id="386" r:id="rId7"/>
    <p:sldId id="387" r:id="rId8"/>
    <p:sldId id="388" r:id="rId9"/>
    <p:sldId id="400" r:id="rId10"/>
    <p:sldId id="390" r:id="rId11"/>
    <p:sldId id="391" r:id="rId12"/>
    <p:sldId id="392" r:id="rId13"/>
    <p:sldId id="393" r:id="rId14"/>
    <p:sldId id="394" r:id="rId15"/>
    <p:sldId id="383" r:id="rId16"/>
    <p:sldId id="395" r:id="rId17"/>
    <p:sldId id="396" r:id="rId18"/>
    <p:sldId id="397" r:id="rId19"/>
    <p:sldId id="398" r:id="rId20"/>
    <p:sldId id="399" r:id="rId21"/>
    <p:sldId id="327" r:id="rId22"/>
    <p:sldId id="325" r:id="rId23"/>
    <p:sldId id="385" r:id="rId24"/>
    <p:sldId id="293" r:id="rId25"/>
    <p:sldId id="294" r:id="rId26"/>
    <p:sldId id="381" r:id="rId27"/>
    <p:sldId id="329" r:id="rId28"/>
    <p:sldId id="384" r:id="rId29"/>
    <p:sldId id="330" r:id="rId30"/>
    <p:sldId id="382" r:id="rId31"/>
    <p:sldId id="326" r:id="rId32"/>
    <p:sldId id="377" r:id="rId33"/>
    <p:sldId id="378" r:id="rId34"/>
    <p:sldId id="379" r:id="rId35"/>
    <p:sldId id="328" r:id="rId36"/>
    <p:sldId id="380" r:id="rId37"/>
    <p:sldId id="291" r:id="rId38"/>
    <p:sldId id="295" r:id="rId39"/>
    <p:sldId id="296" r:id="rId40"/>
    <p:sldId id="402" r:id="rId41"/>
    <p:sldId id="403" r:id="rId42"/>
    <p:sldId id="404" r:id="rId43"/>
    <p:sldId id="405" r:id="rId44"/>
    <p:sldId id="406" r:id="rId45"/>
    <p:sldId id="407" r:id="rId46"/>
    <p:sldId id="408" r:id="rId47"/>
    <p:sldId id="409" r:id="rId48"/>
    <p:sldId id="332" r:id="rId49"/>
    <p:sldId id="411" r:id="rId50"/>
    <p:sldId id="412" r:id="rId51"/>
    <p:sldId id="413" r:id="rId52"/>
    <p:sldId id="414" r:id="rId53"/>
    <p:sldId id="415" r:id="rId54"/>
    <p:sldId id="345" r:id="rId55"/>
    <p:sldId id="336" r:id="rId56"/>
    <p:sldId id="337" r:id="rId57"/>
    <p:sldId id="416"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44" r:id="rId71"/>
    <p:sldId id="341" r:id="rId72"/>
    <p:sldId id="342" r:id="rId73"/>
    <p:sldId id="343" r:id="rId74"/>
    <p:sldId id="313" r:id="rId75"/>
    <p:sldId id="314" r:id="rId76"/>
    <p:sldId id="315" r:id="rId77"/>
    <p:sldId id="316" r:id="rId78"/>
    <p:sldId id="317" r:id="rId79"/>
    <p:sldId id="318" r:id="rId80"/>
    <p:sldId id="319" r:id="rId81"/>
    <p:sldId id="320" r:id="rId82"/>
    <p:sldId id="338" r:id="rId83"/>
    <p:sldId id="339" r:id="rId84"/>
    <p:sldId id="321" r:id="rId85"/>
    <p:sldId id="347" r:id="rId86"/>
    <p:sldId id="348" r:id="rId87"/>
    <p:sldId id="349" r:id="rId88"/>
    <p:sldId id="350" r:id="rId89"/>
    <p:sldId id="351" r:id="rId90"/>
    <p:sldId id="352" r:id="rId91"/>
    <p:sldId id="370" r:id="rId92"/>
    <p:sldId id="371" r:id="rId93"/>
    <p:sldId id="353" r:id="rId94"/>
    <p:sldId id="354" r:id="rId95"/>
    <p:sldId id="355" r:id="rId96"/>
    <p:sldId id="340" r:id="rId97"/>
    <p:sldId id="401" r:id="rId98"/>
    <p:sldId id="363" r:id="rId99"/>
    <p:sldId id="364" r:id="rId100"/>
    <p:sldId id="365" r:id="rId101"/>
    <p:sldId id="366" r:id="rId102"/>
    <p:sldId id="367" r:id="rId103"/>
    <p:sldId id="368" r:id="rId104"/>
    <p:sldId id="369" r:id="rId105"/>
    <p:sldId id="357" r:id="rId106"/>
    <p:sldId id="372" r:id="rId107"/>
    <p:sldId id="356" r:id="rId108"/>
    <p:sldId id="358" r:id="rId109"/>
    <p:sldId id="422" r:id="rId110"/>
    <p:sldId id="417" r:id="rId111"/>
    <p:sldId id="418" r:id="rId112"/>
    <p:sldId id="419" r:id="rId113"/>
    <p:sldId id="420" r:id="rId114"/>
    <p:sldId id="421" r:id="rId115"/>
  </p:sldIdLst>
  <p:sldSz cx="9144000" cy="6858000" type="screen4x3"/>
  <p:notesSz cx="6831013" cy="9396413"/>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9">
          <p15:clr>
            <a:srgbClr val="A4A3A4"/>
          </p15:clr>
        </p15:guide>
        <p15:guide id="2" pos="215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FF0000"/>
    <a:srgbClr val="FF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68" autoAdjust="0"/>
    <p:restoredTop sz="94660"/>
  </p:normalViewPr>
  <p:slideViewPr>
    <p:cSldViewPr>
      <p:cViewPr varScale="1">
        <p:scale>
          <a:sx n="99" d="100"/>
          <a:sy n="99" d="100"/>
        </p:scale>
        <p:origin x="184" y="5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12"/>
    </p:cViewPr>
  </p:sorterViewPr>
  <p:notesViewPr>
    <p:cSldViewPr>
      <p:cViewPr varScale="1">
        <p:scale>
          <a:sx n="80" d="100"/>
          <a:sy n="80" d="100"/>
        </p:scale>
        <p:origin x="-2058" y="-102"/>
      </p:cViewPr>
      <p:guideLst>
        <p:guide orient="horz" pos="2959"/>
        <p:guide pos="2151"/>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theme" Target="theme/theme1.xml"/><Relationship Id="rId121"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notesMaster" Target="notesMasters/notesMaster1.xml"/><Relationship Id="rId117" Type="http://schemas.openxmlformats.org/officeDocument/2006/relationships/handoutMaster" Target="handoutMasters/handoutMaster1.xml"/><Relationship Id="rId118" Type="http://schemas.openxmlformats.org/officeDocument/2006/relationships/presProps" Target="presProps.xml"/><Relationship Id="rId119" Type="http://schemas.openxmlformats.org/officeDocument/2006/relationships/viewProps" Target="view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1.wmf"/><Relationship Id="rId5" Type="http://schemas.openxmlformats.org/officeDocument/2006/relationships/image" Target="../media/image2.wmf"/><Relationship Id="rId1" Type="http://schemas.openxmlformats.org/officeDocument/2006/relationships/image" Target="../media/image3.wmf"/><Relationship Id="rId2"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1.wmf"/><Relationship Id="rId5" Type="http://schemas.openxmlformats.org/officeDocument/2006/relationships/image" Target="../media/image2.wmf"/><Relationship Id="rId1" Type="http://schemas.openxmlformats.org/officeDocument/2006/relationships/image" Target="../media/image3.wmf"/><Relationship Id="rId2"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60688"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sz="quarter" idx="1"/>
          </p:nvPr>
        </p:nvSpPr>
        <p:spPr bwMode="auto">
          <a:xfrm>
            <a:off x="3870325" y="0"/>
            <a:ext cx="2960688"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ChangeArrowheads="1"/>
          </p:cNvSpPr>
          <p:nvPr>
            <p:ph type="ftr" sz="quarter" idx="2"/>
          </p:nvPr>
        </p:nvSpPr>
        <p:spPr bwMode="auto">
          <a:xfrm>
            <a:off x="0" y="8926513"/>
            <a:ext cx="2960688"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49" name="Rectangle 5"/>
          <p:cNvSpPr>
            <a:spLocks noGrp="1" noChangeArrowheads="1"/>
          </p:cNvSpPr>
          <p:nvPr>
            <p:ph type="sldNum" sz="quarter" idx="3"/>
          </p:nvPr>
        </p:nvSpPr>
        <p:spPr bwMode="auto">
          <a:xfrm>
            <a:off x="3870325" y="8926513"/>
            <a:ext cx="2960688"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F561FF8-8C9F-4118-BA39-62BA58EB3641}" type="slidenum">
              <a:rPr lang="en-US"/>
              <a:pPr/>
              <a:t>‹#›</a:t>
            </a:fld>
            <a:endParaRPr lang="en-US"/>
          </a:p>
        </p:txBody>
      </p:sp>
    </p:spTree>
    <p:extLst>
      <p:ext uri="{BB962C8B-B14F-4D97-AF65-F5344CB8AC3E}">
        <p14:creationId xmlns:p14="http://schemas.microsoft.com/office/powerpoint/2010/main" val="3962690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60688"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70325" y="0"/>
            <a:ext cx="2960688"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066800" y="704850"/>
            <a:ext cx="4699000" cy="35242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911225" y="4464050"/>
            <a:ext cx="5008563" cy="4227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926513"/>
            <a:ext cx="2960688"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70325" y="8926513"/>
            <a:ext cx="2960688"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223F803-B8F9-4053-9AC4-0E58A0C7D2CB}" type="slidenum">
              <a:rPr lang="en-US"/>
              <a:pPr/>
              <a:t>‹#›</a:t>
            </a:fld>
            <a:endParaRPr lang="en-US"/>
          </a:p>
        </p:txBody>
      </p:sp>
    </p:spTree>
    <p:extLst>
      <p:ext uri="{BB962C8B-B14F-4D97-AF65-F5344CB8AC3E}">
        <p14:creationId xmlns:p14="http://schemas.microsoft.com/office/powerpoint/2010/main" val="1327776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83538-EB0A-41DC-8823-ED3E73101846}" type="slidenum">
              <a:rPr lang="en-US"/>
              <a:pPr/>
              <a:t>1</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003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683399" y="4463608"/>
            <a:ext cx="5464217" cy="4227453"/>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27" tIns="45564" rIns="91127" bIns="45564"/>
          <a:lstStyle/>
          <a:p>
            <a:endParaRPr lang="en-US">
              <a:latin typeface="Times New Roman" charset="0"/>
            </a:endParaRPr>
          </a:p>
        </p:txBody>
      </p:sp>
    </p:spTree>
    <p:extLst>
      <p:ext uri="{BB962C8B-B14F-4D97-AF65-F5344CB8AC3E}">
        <p14:creationId xmlns:p14="http://schemas.microsoft.com/office/powerpoint/2010/main" val="19829708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101</a:t>
            </a:fld>
            <a:endParaRPr lang="en-US"/>
          </a:p>
        </p:txBody>
      </p:sp>
    </p:spTree>
    <p:extLst>
      <p:ext uri="{BB962C8B-B14F-4D97-AF65-F5344CB8AC3E}">
        <p14:creationId xmlns:p14="http://schemas.microsoft.com/office/powerpoint/2010/main" val="2993485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102</a:t>
            </a:fld>
            <a:endParaRPr lang="en-US"/>
          </a:p>
        </p:txBody>
      </p:sp>
    </p:spTree>
    <p:extLst>
      <p:ext uri="{BB962C8B-B14F-4D97-AF65-F5344CB8AC3E}">
        <p14:creationId xmlns:p14="http://schemas.microsoft.com/office/powerpoint/2010/main" val="17447147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103</a:t>
            </a:fld>
            <a:endParaRPr lang="en-US"/>
          </a:p>
        </p:txBody>
      </p:sp>
    </p:spTree>
    <p:extLst>
      <p:ext uri="{BB962C8B-B14F-4D97-AF65-F5344CB8AC3E}">
        <p14:creationId xmlns:p14="http://schemas.microsoft.com/office/powerpoint/2010/main" val="167851567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104</a:t>
            </a:fld>
            <a:endParaRPr lang="en-US"/>
          </a:p>
        </p:txBody>
      </p:sp>
    </p:spTree>
    <p:extLst>
      <p:ext uri="{BB962C8B-B14F-4D97-AF65-F5344CB8AC3E}">
        <p14:creationId xmlns:p14="http://schemas.microsoft.com/office/powerpoint/2010/main" val="146774592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105</a:t>
            </a:fld>
            <a:endParaRPr lang="en-US"/>
          </a:p>
        </p:txBody>
      </p:sp>
    </p:spTree>
    <p:extLst>
      <p:ext uri="{BB962C8B-B14F-4D97-AF65-F5344CB8AC3E}">
        <p14:creationId xmlns:p14="http://schemas.microsoft.com/office/powerpoint/2010/main" val="135702608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106</a:t>
            </a:fld>
            <a:endParaRPr lang="en-US"/>
          </a:p>
        </p:txBody>
      </p:sp>
    </p:spTree>
    <p:extLst>
      <p:ext uri="{BB962C8B-B14F-4D97-AF65-F5344CB8AC3E}">
        <p14:creationId xmlns:p14="http://schemas.microsoft.com/office/powerpoint/2010/main" val="126107945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107</a:t>
            </a:fld>
            <a:endParaRPr lang="en-US"/>
          </a:p>
        </p:txBody>
      </p:sp>
    </p:spTree>
    <p:extLst>
      <p:ext uri="{BB962C8B-B14F-4D97-AF65-F5344CB8AC3E}">
        <p14:creationId xmlns:p14="http://schemas.microsoft.com/office/powerpoint/2010/main" val="144628794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108</a:t>
            </a:fld>
            <a:endParaRPr lang="en-US"/>
          </a:p>
        </p:txBody>
      </p:sp>
    </p:spTree>
    <p:extLst>
      <p:ext uri="{BB962C8B-B14F-4D97-AF65-F5344CB8AC3E}">
        <p14:creationId xmlns:p14="http://schemas.microsoft.com/office/powerpoint/2010/main" val="3940408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4578"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x-none" altLang="x-none" dirty="0">
              <a:latin typeface="Times New Roman" charset="0"/>
              <a:ea typeface="ＭＳ Ｐゴシック" charset="-128"/>
            </a:endParaRPr>
          </a:p>
        </p:txBody>
      </p:sp>
      <p:sp>
        <p:nvSpPr>
          <p:cNvPr id="24579" name="Slide Number Placeholder 3"/>
          <p:cNvSpPr>
            <a:spLocks noGrp="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15DA6DD-D1BA-2B4E-A7B3-A6C12E77F91D}" type="slidenum">
              <a:rPr lang="en-US" altLang="x-none" sz="1200"/>
              <a:pPr eaLnBrk="1" hangingPunct="1"/>
              <a:t>113</a:t>
            </a:fld>
            <a:endParaRPr lang="en-US" altLang="x-none" sz="1200"/>
          </a:p>
        </p:txBody>
      </p:sp>
    </p:spTree>
    <p:extLst>
      <p:ext uri="{BB962C8B-B14F-4D97-AF65-F5344CB8AC3E}">
        <p14:creationId xmlns:p14="http://schemas.microsoft.com/office/powerpoint/2010/main" val="145019105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a:buChar char="•"/>
            </a:pPr>
            <a:r>
              <a:rPr lang="en-US" sz="1100" dirty="0"/>
              <a:t>Traffic must be chained through </a:t>
            </a:r>
            <a:r>
              <a:rPr lang="en-US" sz="1100" dirty="0" err="1"/>
              <a:t>vNF</a:t>
            </a:r>
            <a:r>
              <a:rPr lang="en-US" sz="1100" dirty="0"/>
              <a:t> entities </a:t>
            </a:r>
            <a:r>
              <a:rPr lang="en-US" sz="1100" dirty="0">
                <a:sym typeface="Wingdings"/>
              </a:rPr>
              <a:t></a:t>
            </a:r>
            <a:r>
              <a:rPr lang="en-US" sz="1100" dirty="0"/>
              <a:t> policy routing becomes inflexible and traffic choke points get created in the network.</a:t>
            </a:r>
          </a:p>
          <a:p>
            <a:pPr marL="174708" indent="-174708">
              <a:spcBef>
                <a:spcPts val="0"/>
              </a:spcBef>
              <a:buFont typeface="Arial"/>
              <a:buChar char="•"/>
              <a:defRPr/>
            </a:pPr>
            <a:r>
              <a:rPr lang="en-US" sz="1100" dirty="0"/>
              <a:t>SDN controller does not have full visibility into the </a:t>
            </a:r>
            <a:r>
              <a:rPr lang="en-US" sz="1100" dirty="0" err="1"/>
              <a:t>vNFs</a:t>
            </a:r>
            <a:r>
              <a:rPr lang="en-US" sz="1100" dirty="0"/>
              <a:t>.</a:t>
            </a:r>
          </a:p>
          <a:p>
            <a:pPr marL="174708" indent="-174708">
              <a:spcBef>
                <a:spcPts val="0"/>
              </a:spcBef>
              <a:buFont typeface="Arial"/>
              <a:buChar char="•"/>
              <a:defRPr/>
            </a:pPr>
            <a:r>
              <a:rPr lang="en-US" sz="1100" dirty="0"/>
              <a:t>The </a:t>
            </a:r>
            <a:r>
              <a:rPr lang="en-US" sz="1100" dirty="0" err="1"/>
              <a:t>vNF</a:t>
            </a:r>
            <a:r>
              <a:rPr lang="en-US" sz="1100" dirty="0"/>
              <a:t> entities remain foreign to and isolated from the SDN framework. Therefore, there is a need for an “NFV Controller”. </a:t>
            </a:r>
          </a:p>
          <a:p>
            <a:pPr marL="174708" indent="-174708">
              <a:spcBef>
                <a:spcPts val="0"/>
              </a:spcBef>
              <a:buFont typeface="Arial"/>
              <a:buChar char="•"/>
              <a:defRPr/>
            </a:pPr>
            <a:r>
              <a:rPr lang="en-US" sz="1100" dirty="0"/>
              <a:t>The NFs tend to change the state of the packets. And such changes are invisible to the SDN control plane, e.g., NAT boxes. </a:t>
            </a:r>
          </a:p>
        </p:txBody>
      </p:sp>
      <p:sp>
        <p:nvSpPr>
          <p:cNvPr id="4" name="Slide Number Placeholder 3"/>
          <p:cNvSpPr>
            <a:spLocks noGrp="1"/>
          </p:cNvSpPr>
          <p:nvPr>
            <p:ph type="sldNum" sz="quarter" idx="10"/>
          </p:nvPr>
        </p:nvSpPr>
        <p:spPr/>
        <p:txBody>
          <a:bodyPr/>
          <a:lstStyle/>
          <a:p>
            <a:fld id="{D16AEEE7-8CC9-1F45-8925-655627BB93D3}" type="slidenum">
              <a:rPr lang="en-US" smtClean="0"/>
              <a:t>114</a:t>
            </a:fld>
            <a:endParaRPr lang="en-US"/>
          </a:p>
        </p:txBody>
      </p:sp>
    </p:spTree>
    <p:extLst>
      <p:ext uri="{BB962C8B-B14F-4D97-AF65-F5344CB8AC3E}">
        <p14:creationId xmlns:p14="http://schemas.microsoft.com/office/powerpoint/2010/main" val="48920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83399" y="4463608"/>
            <a:ext cx="5464217" cy="4227453"/>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27" tIns="45564" rIns="91127" bIns="45564"/>
          <a:lstStyle/>
          <a:p>
            <a:endParaRPr lang="en-US">
              <a:latin typeface="Times New Roman" charset="0"/>
            </a:endParaRPr>
          </a:p>
        </p:txBody>
      </p:sp>
    </p:spTree>
    <p:extLst>
      <p:ext uri="{BB962C8B-B14F-4D97-AF65-F5344CB8AC3E}">
        <p14:creationId xmlns:p14="http://schemas.microsoft.com/office/powerpoint/2010/main" val="99294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683399" y="4463608"/>
            <a:ext cx="5464217" cy="4227453"/>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27" tIns="45564" rIns="91127" bIns="45564"/>
          <a:lstStyle/>
          <a:p>
            <a:endParaRPr lang="en-US">
              <a:latin typeface="Times New Roman" charset="0"/>
            </a:endParaRPr>
          </a:p>
        </p:txBody>
      </p:sp>
    </p:spTree>
    <p:extLst>
      <p:ext uri="{BB962C8B-B14F-4D97-AF65-F5344CB8AC3E}">
        <p14:creationId xmlns:p14="http://schemas.microsoft.com/office/powerpoint/2010/main" val="354757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683399" y="4463608"/>
            <a:ext cx="5464217" cy="4227453"/>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27" tIns="45564" rIns="91127" bIns="45564"/>
          <a:lstStyle/>
          <a:p>
            <a:endParaRPr lang="en-US">
              <a:latin typeface="Times New Roman" charset="0"/>
            </a:endParaRPr>
          </a:p>
        </p:txBody>
      </p:sp>
    </p:spTree>
    <p:extLst>
      <p:ext uri="{BB962C8B-B14F-4D97-AF65-F5344CB8AC3E}">
        <p14:creationId xmlns:p14="http://schemas.microsoft.com/office/powerpoint/2010/main" val="995992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683399" y="4463608"/>
            <a:ext cx="5464217" cy="4227453"/>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27" tIns="45564" rIns="91127" bIns="45564"/>
          <a:lstStyle/>
          <a:p>
            <a:endParaRPr lang="en-US">
              <a:latin typeface="Times New Roman" charset="0"/>
            </a:endParaRPr>
          </a:p>
        </p:txBody>
      </p:sp>
    </p:spTree>
    <p:extLst>
      <p:ext uri="{BB962C8B-B14F-4D97-AF65-F5344CB8AC3E}">
        <p14:creationId xmlns:p14="http://schemas.microsoft.com/office/powerpoint/2010/main" val="12045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15</a:t>
            </a:fld>
            <a:endParaRPr lang="en-US"/>
          </a:p>
        </p:txBody>
      </p:sp>
    </p:spTree>
    <p:extLst>
      <p:ext uri="{BB962C8B-B14F-4D97-AF65-F5344CB8AC3E}">
        <p14:creationId xmlns:p14="http://schemas.microsoft.com/office/powerpoint/2010/main" val="580280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683399" y="4463608"/>
            <a:ext cx="5464217" cy="4227453"/>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27" tIns="45564" rIns="91127" bIns="45564"/>
          <a:lstStyle/>
          <a:p>
            <a:endParaRPr lang="en-US">
              <a:latin typeface="Times New Roman" charset="0"/>
            </a:endParaRPr>
          </a:p>
        </p:txBody>
      </p:sp>
    </p:spTree>
    <p:extLst>
      <p:ext uri="{BB962C8B-B14F-4D97-AF65-F5344CB8AC3E}">
        <p14:creationId xmlns:p14="http://schemas.microsoft.com/office/powerpoint/2010/main" val="1056332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683399" y="4463608"/>
            <a:ext cx="5464217" cy="4227453"/>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27" tIns="45564" rIns="91127" bIns="45564"/>
          <a:lstStyle/>
          <a:p>
            <a:endParaRPr lang="en-US">
              <a:latin typeface="Times New Roman" charset="0"/>
            </a:endParaRPr>
          </a:p>
        </p:txBody>
      </p:sp>
    </p:spTree>
    <p:extLst>
      <p:ext uri="{BB962C8B-B14F-4D97-AF65-F5344CB8AC3E}">
        <p14:creationId xmlns:p14="http://schemas.microsoft.com/office/powerpoint/2010/main" val="12701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87702" tIns="43851" rIns="87702" bIns="43851"/>
          <a:lstStyle/>
          <a:p>
            <a:endParaRPr lang="en-US">
              <a:latin typeface="Times New Roman" charset="0"/>
            </a:endParaRPr>
          </a:p>
        </p:txBody>
      </p:sp>
    </p:spTree>
    <p:extLst>
      <p:ext uri="{BB962C8B-B14F-4D97-AF65-F5344CB8AC3E}">
        <p14:creationId xmlns:p14="http://schemas.microsoft.com/office/powerpoint/2010/main" val="143872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343">
              <a:defRPr sz="2300">
                <a:solidFill>
                  <a:schemeClr val="tx1"/>
                </a:solidFill>
                <a:latin typeface="Comic Sans MS" charset="0"/>
                <a:ea typeface="ＭＳ Ｐゴシック" charset="0"/>
              </a:defRPr>
            </a:lvl1pPr>
            <a:lvl2pPr marL="712638" indent="-274091" defTabSz="927343">
              <a:defRPr sz="2300">
                <a:solidFill>
                  <a:schemeClr val="tx1"/>
                </a:solidFill>
                <a:latin typeface="Comic Sans MS" charset="0"/>
                <a:ea typeface="ＭＳ Ｐゴシック" charset="0"/>
              </a:defRPr>
            </a:lvl2pPr>
            <a:lvl3pPr marL="1096366" indent="-219273" defTabSz="927343">
              <a:defRPr sz="2300">
                <a:solidFill>
                  <a:schemeClr val="tx1"/>
                </a:solidFill>
                <a:latin typeface="Comic Sans MS" charset="0"/>
                <a:ea typeface="ＭＳ Ｐゴシック" charset="0"/>
              </a:defRPr>
            </a:lvl3pPr>
            <a:lvl4pPr marL="1534912" indent="-219273" defTabSz="927343">
              <a:defRPr sz="2300">
                <a:solidFill>
                  <a:schemeClr val="tx1"/>
                </a:solidFill>
                <a:latin typeface="Comic Sans MS" charset="0"/>
                <a:ea typeface="ＭＳ Ｐゴシック" charset="0"/>
              </a:defRPr>
            </a:lvl4pPr>
            <a:lvl5pPr marL="1973458" indent="-219273" defTabSz="927343">
              <a:defRPr sz="2300">
                <a:solidFill>
                  <a:schemeClr val="tx1"/>
                </a:solidFill>
                <a:latin typeface="Comic Sans MS" charset="0"/>
                <a:ea typeface="ＭＳ Ｐゴシック" charset="0"/>
              </a:defRPr>
            </a:lvl5pPr>
            <a:lvl6pPr marL="2412004" indent="-219273" defTabSz="927343" eaLnBrk="0" fontAlgn="base" hangingPunct="0">
              <a:spcBef>
                <a:spcPct val="20000"/>
              </a:spcBef>
              <a:spcAft>
                <a:spcPct val="0"/>
              </a:spcAft>
              <a:buClr>
                <a:schemeClr val="accent2"/>
              </a:buClr>
              <a:buSzPct val="85000"/>
              <a:buFont typeface="ZapfDingbats" charset="0"/>
              <a:defRPr sz="2300">
                <a:solidFill>
                  <a:schemeClr val="tx1"/>
                </a:solidFill>
                <a:latin typeface="Comic Sans MS" charset="0"/>
                <a:ea typeface="ＭＳ Ｐゴシック" charset="0"/>
              </a:defRPr>
            </a:lvl6pPr>
            <a:lvl7pPr marL="2850551" indent="-219273" defTabSz="927343" eaLnBrk="0" fontAlgn="base" hangingPunct="0">
              <a:spcBef>
                <a:spcPct val="20000"/>
              </a:spcBef>
              <a:spcAft>
                <a:spcPct val="0"/>
              </a:spcAft>
              <a:buClr>
                <a:schemeClr val="accent2"/>
              </a:buClr>
              <a:buSzPct val="85000"/>
              <a:buFont typeface="ZapfDingbats" charset="0"/>
              <a:defRPr sz="2300">
                <a:solidFill>
                  <a:schemeClr val="tx1"/>
                </a:solidFill>
                <a:latin typeface="Comic Sans MS" charset="0"/>
                <a:ea typeface="ＭＳ Ｐゴシック" charset="0"/>
              </a:defRPr>
            </a:lvl7pPr>
            <a:lvl8pPr marL="3289097" indent="-219273" defTabSz="927343" eaLnBrk="0" fontAlgn="base" hangingPunct="0">
              <a:spcBef>
                <a:spcPct val="20000"/>
              </a:spcBef>
              <a:spcAft>
                <a:spcPct val="0"/>
              </a:spcAft>
              <a:buClr>
                <a:schemeClr val="accent2"/>
              </a:buClr>
              <a:buSzPct val="85000"/>
              <a:buFont typeface="ZapfDingbats" charset="0"/>
              <a:defRPr sz="2300">
                <a:solidFill>
                  <a:schemeClr val="tx1"/>
                </a:solidFill>
                <a:latin typeface="Comic Sans MS" charset="0"/>
                <a:ea typeface="ＭＳ Ｐゴシック" charset="0"/>
              </a:defRPr>
            </a:lvl8pPr>
            <a:lvl9pPr marL="3727643" indent="-219273" defTabSz="927343" eaLnBrk="0" fontAlgn="base" hangingPunct="0">
              <a:spcBef>
                <a:spcPct val="20000"/>
              </a:spcBef>
              <a:spcAft>
                <a:spcPct val="0"/>
              </a:spcAft>
              <a:buClr>
                <a:schemeClr val="accent2"/>
              </a:buClr>
              <a:buSzPct val="85000"/>
              <a:buFont typeface="ZapfDingbats" charset="0"/>
              <a:defRPr sz="2300">
                <a:solidFill>
                  <a:schemeClr val="tx1"/>
                </a:solidFill>
                <a:latin typeface="Comic Sans MS" charset="0"/>
                <a:ea typeface="ＭＳ Ｐゴシック" charset="0"/>
              </a:defRPr>
            </a:lvl9pPr>
          </a:lstStyle>
          <a:p>
            <a:fld id="{3EA35316-EAA9-D74F-B931-737CB82C5277}" type="slidenum">
              <a:rPr lang="en-US" sz="1200">
                <a:latin typeface="Times New Roman" charset="0"/>
              </a:rPr>
              <a:pPr/>
              <a:t>19</a:t>
            </a:fld>
            <a:endParaRPr lang="en-US" sz="1200">
              <a:latin typeface="Times New Roman"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ndParaRPr>
          </a:p>
        </p:txBody>
      </p:sp>
    </p:spTree>
    <p:extLst>
      <p:ext uri="{BB962C8B-B14F-4D97-AF65-F5344CB8AC3E}">
        <p14:creationId xmlns:p14="http://schemas.microsoft.com/office/powerpoint/2010/main" val="214620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0CC7E-9946-4BD6-B4AF-8E993B7BF574}" type="slidenum">
              <a:rPr lang="en-US"/>
              <a:pPr/>
              <a:t>2</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7392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683399" y="4463608"/>
            <a:ext cx="5464217" cy="4227453"/>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27" tIns="45564" rIns="91127" bIns="45564"/>
          <a:lstStyle/>
          <a:p>
            <a:endParaRPr lang="en-US">
              <a:latin typeface="Times New Roman" charset="0"/>
            </a:endParaRPr>
          </a:p>
        </p:txBody>
      </p:sp>
    </p:spTree>
    <p:extLst>
      <p:ext uri="{BB962C8B-B14F-4D97-AF65-F5344CB8AC3E}">
        <p14:creationId xmlns:p14="http://schemas.microsoft.com/office/powerpoint/2010/main" val="6616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5614B-D952-4238-A944-479FCB8A7639}" type="slidenum">
              <a:rPr lang="en-US"/>
              <a:pPr/>
              <a:t>21</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5278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ECBC05-B23F-4E9B-94DC-86BAC6D77D1C}" type="slidenum">
              <a:rPr lang="en-US"/>
              <a:pPr/>
              <a:t>22</a:t>
            </a:fld>
            <a:endParaRPr lang="en-US"/>
          </a:p>
        </p:txBody>
      </p:sp>
      <p:sp>
        <p:nvSpPr>
          <p:cNvPr id="80898" name="Rectangle 2"/>
          <p:cNvSpPr>
            <a:spLocks noGrp="1" noRot="1" noChangeAspect="1" noChangeArrowheads="1" noTextEdit="1"/>
          </p:cNvSpPr>
          <p:nvPr>
            <p:ph type="sldImg"/>
          </p:nvPr>
        </p:nvSpPr>
        <p:spPr bwMode="auto">
          <a:xfrm>
            <a:off x="1066800" y="704850"/>
            <a:ext cx="4699000" cy="352425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1225" y="4464050"/>
            <a:ext cx="5008563" cy="4227513"/>
          </a:xfrm>
          <a:prstGeom prst="rect">
            <a:avLst/>
          </a:prstGeom>
          <a:solidFill>
            <a:srgbClr val="FFFFFF"/>
          </a:solidFill>
          <a:ln>
            <a:solidFill>
              <a:srgbClr val="000000"/>
            </a:solidFill>
            <a:miter lim="800000"/>
            <a:headEnd/>
            <a:tailEnd/>
          </a:ln>
        </p:spPr>
        <p:txBody>
          <a:bodyPr/>
          <a:lstStyle/>
          <a:p>
            <a:r>
              <a:rPr lang="en-US"/>
              <a:t>Internet protocol stack provides two types of end to end transport services corresponding to two protocols. TCP is transmission control protocol and UDP is user datagram protocol. </a:t>
            </a:r>
          </a:p>
          <a:p>
            <a:endParaRPr lang="en-US"/>
          </a:p>
          <a:p>
            <a:r>
              <a:rPr lang="en-US"/>
              <a:t>TCP provides, connection oriented reliable transport between sender and receiver. It also does flow control such that sender wont transmit faster than receiver can consume. It also reduces the sending rate when the network is loaded.</a:t>
            </a:r>
          </a:p>
          <a:p>
            <a:endParaRPr lang="en-US"/>
          </a:p>
          <a:p>
            <a:r>
              <a:rPr lang="en-US"/>
              <a:t>UDP on the other hand provides unreliable connectionless datagram service. It provides demultiplexing and error checking beyond what is provided by the IP. IP knows how to deliver the packet to a host but not to a specific application on the host.</a:t>
            </a:r>
          </a:p>
          <a:p>
            <a:endParaRPr lang="en-US"/>
          </a:p>
          <a:p>
            <a:r>
              <a:rPr lang="en-US"/>
              <a:t>TCP service is the most commonly used one since many applications want reliable transport. Why then UDP. There are cases where you have only one request and short response. In that case it is too much of overhead to setup and tear down a connection. You might have noticed that there are some applications that use UDP.</a:t>
            </a:r>
          </a:p>
          <a:p>
            <a:endParaRPr lang="en-US"/>
          </a:p>
        </p:txBody>
      </p:sp>
    </p:spTree>
    <p:extLst>
      <p:ext uri="{BB962C8B-B14F-4D97-AF65-F5344CB8AC3E}">
        <p14:creationId xmlns:p14="http://schemas.microsoft.com/office/powerpoint/2010/main" val="1307727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23</a:t>
            </a:fld>
            <a:endParaRPr lang="en-US"/>
          </a:p>
        </p:txBody>
      </p:sp>
    </p:spTree>
    <p:extLst>
      <p:ext uri="{BB962C8B-B14F-4D97-AF65-F5344CB8AC3E}">
        <p14:creationId xmlns:p14="http://schemas.microsoft.com/office/powerpoint/2010/main" val="1627339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B2FA5-CF76-4A46-9BA6-2A66D9A502B9}" type="slidenum">
              <a:rPr lang="en-US"/>
              <a:pPr/>
              <a:t>24</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962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22E47-3AA4-49CD-A909-98EE71AD3173}" type="slidenum">
              <a:rPr lang="en-US"/>
              <a:pPr/>
              <a:t>25</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057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26</a:t>
            </a:fld>
            <a:endParaRPr lang="en-US"/>
          </a:p>
        </p:txBody>
      </p:sp>
    </p:spTree>
    <p:extLst>
      <p:ext uri="{BB962C8B-B14F-4D97-AF65-F5344CB8AC3E}">
        <p14:creationId xmlns:p14="http://schemas.microsoft.com/office/powerpoint/2010/main" val="266317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D90A4E-C3C1-46E0-9CA0-33F94489816D}" type="slidenum">
              <a:rPr lang="en-US"/>
              <a:pPr/>
              <a:t>27</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4856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28</a:t>
            </a:fld>
            <a:endParaRPr lang="en-US"/>
          </a:p>
        </p:txBody>
      </p:sp>
    </p:spTree>
    <p:extLst>
      <p:ext uri="{BB962C8B-B14F-4D97-AF65-F5344CB8AC3E}">
        <p14:creationId xmlns:p14="http://schemas.microsoft.com/office/powerpoint/2010/main" val="1906023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F3D83-D560-40F4-A2B3-30DA2A15A1D0}" type="slidenum">
              <a:rPr lang="en-US"/>
              <a:pPr/>
              <a:t>29</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760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3</a:t>
            </a:fld>
            <a:endParaRPr lang="en-US"/>
          </a:p>
        </p:txBody>
      </p:sp>
    </p:spTree>
    <p:extLst>
      <p:ext uri="{BB962C8B-B14F-4D97-AF65-F5344CB8AC3E}">
        <p14:creationId xmlns:p14="http://schemas.microsoft.com/office/powerpoint/2010/main" val="1496064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30</a:t>
            </a:fld>
            <a:endParaRPr lang="en-US"/>
          </a:p>
        </p:txBody>
      </p:sp>
    </p:spTree>
    <p:extLst>
      <p:ext uri="{BB962C8B-B14F-4D97-AF65-F5344CB8AC3E}">
        <p14:creationId xmlns:p14="http://schemas.microsoft.com/office/powerpoint/2010/main" val="479625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4E905-6721-4D8B-97F3-48C5EE2422BD}" type="slidenum">
              <a:rPr lang="en-US"/>
              <a:pPr/>
              <a:t>31</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9008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32</a:t>
            </a:fld>
            <a:endParaRPr lang="en-US"/>
          </a:p>
        </p:txBody>
      </p:sp>
    </p:spTree>
    <p:extLst>
      <p:ext uri="{BB962C8B-B14F-4D97-AF65-F5344CB8AC3E}">
        <p14:creationId xmlns:p14="http://schemas.microsoft.com/office/powerpoint/2010/main" val="833312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33</a:t>
            </a:fld>
            <a:endParaRPr lang="en-US"/>
          </a:p>
        </p:txBody>
      </p:sp>
    </p:spTree>
    <p:extLst>
      <p:ext uri="{BB962C8B-B14F-4D97-AF65-F5344CB8AC3E}">
        <p14:creationId xmlns:p14="http://schemas.microsoft.com/office/powerpoint/2010/main" val="1868337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34</a:t>
            </a:fld>
            <a:endParaRPr lang="en-US"/>
          </a:p>
        </p:txBody>
      </p:sp>
    </p:spTree>
    <p:extLst>
      <p:ext uri="{BB962C8B-B14F-4D97-AF65-F5344CB8AC3E}">
        <p14:creationId xmlns:p14="http://schemas.microsoft.com/office/powerpoint/2010/main" val="645013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803E0F-2B2D-4712-B70E-7FD80DF2B3CD}" type="slidenum">
              <a:rPr lang="en-US"/>
              <a:pPr/>
              <a:t>35</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1406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36</a:t>
            </a:fld>
            <a:endParaRPr lang="en-US"/>
          </a:p>
        </p:txBody>
      </p:sp>
    </p:spTree>
    <p:extLst>
      <p:ext uri="{BB962C8B-B14F-4D97-AF65-F5344CB8AC3E}">
        <p14:creationId xmlns:p14="http://schemas.microsoft.com/office/powerpoint/2010/main" val="988991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C65773-1F0F-49C8-8B93-AA17B4B35043}" type="slidenum">
              <a:rPr lang="en-US"/>
              <a:pPr/>
              <a:t>37</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8527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6C5DF-5ACF-4093-BE06-74EB232B089F}" type="slidenum">
              <a:rPr lang="en-US"/>
              <a:pPr/>
              <a:t>38</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9982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36F681-0E2E-4CA6-82A0-BAE9F8417268}" type="slidenum">
              <a:rPr lang="en-US"/>
              <a:pPr/>
              <a:t>39</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6946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4</a:t>
            </a:fld>
            <a:endParaRPr lang="en-US"/>
          </a:p>
        </p:txBody>
      </p:sp>
    </p:spTree>
    <p:extLst>
      <p:ext uri="{BB962C8B-B14F-4D97-AF65-F5344CB8AC3E}">
        <p14:creationId xmlns:p14="http://schemas.microsoft.com/office/powerpoint/2010/main" val="1623831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128"/>
              </a:defRPr>
            </a:lvl1pPr>
            <a:lvl2pPr marL="742950" indent="-285750" defTabSz="966788">
              <a:defRPr sz="2000">
                <a:solidFill>
                  <a:schemeClr val="tx1"/>
                </a:solidFill>
                <a:latin typeface="Arial" charset="0"/>
                <a:ea typeface="ＭＳ Ｐゴシック" charset="-128"/>
              </a:defRPr>
            </a:lvl2pPr>
            <a:lvl3pPr marL="1143000" indent="-228600" defTabSz="966788">
              <a:defRPr sz="2000">
                <a:solidFill>
                  <a:schemeClr val="tx1"/>
                </a:solidFill>
                <a:latin typeface="Arial" charset="0"/>
                <a:ea typeface="ＭＳ Ｐゴシック" charset="-128"/>
              </a:defRPr>
            </a:lvl3pPr>
            <a:lvl4pPr marL="1600200" indent="-228600" defTabSz="966788">
              <a:defRPr sz="2000">
                <a:solidFill>
                  <a:schemeClr val="tx1"/>
                </a:solidFill>
                <a:latin typeface="Arial" charset="0"/>
                <a:ea typeface="ＭＳ Ｐゴシック" charset="-128"/>
              </a:defRPr>
            </a:lvl4pPr>
            <a:lvl5pPr marL="2057400" indent="-228600" defTabSz="966788">
              <a:defRPr sz="2000">
                <a:solidFill>
                  <a:schemeClr val="tx1"/>
                </a:solidFill>
                <a:latin typeface="Arial" charset="0"/>
                <a:ea typeface="ＭＳ Ｐゴシック" charset="-128"/>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1F71708E-CAE2-A040-943E-3E29C24EAA08}" type="slidenum">
              <a:rPr lang="en-US" altLang="en-US" sz="1300">
                <a:latin typeface="Times New Roman" charset="0"/>
              </a:rPr>
              <a:pPr/>
              <a:t>40</a:t>
            </a:fld>
            <a:endParaRPr lang="en-US" altLang="en-US" sz="1300">
              <a:latin typeface="Times New Roman" charset="0"/>
            </a:endParaRPr>
          </a:p>
        </p:txBody>
      </p:sp>
    </p:spTree>
    <p:extLst>
      <p:ext uri="{BB962C8B-B14F-4D97-AF65-F5344CB8AC3E}">
        <p14:creationId xmlns:p14="http://schemas.microsoft.com/office/powerpoint/2010/main" val="665994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128"/>
              </a:defRPr>
            </a:lvl1pPr>
            <a:lvl2pPr marL="742950" indent="-285750" defTabSz="966788">
              <a:defRPr sz="2000">
                <a:solidFill>
                  <a:schemeClr val="tx1"/>
                </a:solidFill>
                <a:latin typeface="Arial" charset="0"/>
                <a:ea typeface="ＭＳ Ｐゴシック" charset="-128"/>
              </a:defRPr>
            </a:lvl2pPr>
            <a:lvl3pPr marL="1143000" indent="-228600" defTabSz="966788">
              <a:defRPr sz="2000">
                <a:solidFill>
                  <a:schemeClr val="tx1"/>
                </a:solidFill>
                <a:latin typeface="Arial" charset="0"/>
                <a:ea typeface="ＭＳ Ｐゴシック" charset="-128"/>
              </a:defRPr>
            </a:lvl3pPr>
            <a:lvl4pPr marL="1600200" indent="-228600" defTabSz="966788">
              <a:defRPr sz="2000">
                <a:solidFill>
                  <a:schemeClr val="tx1"/>
                </a:solidFill>
                <a:latin typeface="Arial" charset="0"/>
                <a:ea typeface="ＭＳ Ｐゴシック" charset="-128"/>
              </a:defRPr>
            </a:lvl4pPr>
            <a:lvl5pPr marL="2057400" indent="-228600" defTabSz="966788">
              <a:defRPr sz="2000">
                <a:solidFill>
                  <a:schemeClr val="tx1"/>
                </a:solidFill>
                <a:latin typeface="Arial" charset="0"/>
                <a:ea typeface="ＭＳ Ｐゴシック" charset="-128"/>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89022A95-EE61-4A46-85A6-F6F2EE6A6087}" type="slidenum">
              <a:rPr lang="en-US" altLang="en-US" sz="1300">
                <a:latin typeface="Times New Roman" charset="0"/>
              </a:rPr>
              <a:pPr/>
              <a:t>41</a:t>
            </a:fld>
            <a:endParaRPr lang="en-US" altLang="en-US" sz="1300">
              <a:latin typeface="Times New Roman" charset="0"/>
            </a:endParaRPr>
          </a:p>
        </p:txBody>
      </p:sp>
    </p:spTree>
    <p:extLst>
      <p:ext uri="{BB962C8B-B14F-4D97-AF65-F5344CB8AC3E}">
        <p14:creationId xmlns:p14="http://schemas.microsoft.com/office/powerpoint/2010/main" val="1364962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128"/>
              </a:defRPr>
            </a:lvl1pPr>
            <a:lvl2pPr marL="742950" indent="-285750" defTabSz="966788">
              <a:defRPr sz="2000">
                <a:solidFill>
                  <a:schemeClr val="tx1"/>
                </a:solidFill>
                <a:latin typeface="Arial" charset="0"/>
                <a:ea typeface="ＭＳ Ｐゴシック" charset="-128"/>
              </a:defRPr>
            </a:lvl2pPr>
            <a:lvl3pPr marL="1143000" indent="-228600" defTabSz="966788">
              <a:defRPr sz="2000">
                <a:solidFill>
                  <a:schemeClr val="tx1"/>
                </a:solidFill>
                <a:latin typeface="Arial" charset="0"/>
                <a:ea typeface="ＭＳ Ｐゴシック" charset="-128"/>
              </a:defRPr>
            </a:lvl3pPr>
            <a:lvl4pPr marL="1600200" indent="-228600" defTabSz="966788">
              <a:defRPr sz="2000">
                <a:solidFill>
                  <a:schemeClr val="tx1"/>
                </a:solidFill>
                <a:latin typeface="Arial" charset="0"/>
                <a:ea typeface="ＭＳ Ｐゴシック" charset="-128"/>
              </a:defRPr>
            </a:lvl4pPr>
            <a:lvl5pPr marL="2057400" indent="-228600" defTabSz="966788">
              <a:defRPr sz="2000">
                <a:solidFill>
                  <a:schemeClr val="tx1"/>
                </a:solidFill>
                <a:latin typeface="Arial" charset="0"/>
                <a:ea typeface="ＭＳ Ｐゴシック" charset="-128"/>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9128E8C3-D380-5645-BC89-FBFFD2EAC9CD}" type="slidenum">
              <a:rPr lang="en-US" altLang="en-US" sz="1300">
                <a:latin typeface="Times New Roman" charset="0"/>
              </a:rPr>
              <a:pPr/>
              <a:t>42</a:t>
            </a:fld>
            <a:endParaRPr lang="en-US" altLang="en-US" sz="1300">
              <a:latin typeface="Times New Roman" charset="0"/>
            </a:endParaRPr>
          </a:p>
        </p:txBody>
      </p:sp>
    </p:spTree>
    <p:extLst>
      <p:ext uri="{BB962C8B-B14F-4D97-AF65-F5344CB8AC3E}">
        <p14:creationId xmlns:p14="http://schemas.microsoft.com/office/powerpoint/2010/main" val="1499636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128"/>
              </a:defRPr>
            </a:lvl1pPr>
            <a:lvl2pPr marL="742950" indent="-285750" defTabSz="966788">
              <a:defRPr sz="2000">
                <a:solidFill>
                  <a:schemeClr val="tx1"/>
                </a:solidFill>
                <a:latin typeface="Arial" charset="0"/>
                <a:ea typeface="ＭＳ Ｐゴシック" charset="-128"/>
              </a:defRPr>
            </a:lvl2pPr>
            <a:lvl3pPr marL="1143000" indent="-228600" defTabSz="966788">
              <a:defRPr sz="2000">
                <a:solidFill>
                  <a:schemeClr val="tx1"/>
                </a:solidFill>
                <a:latin typeface="Arial" charset="0"/>
                <a:ea typeface="ＭＳ Ｐゴシック" charset="-128"/>
              </a:defRPr>
            </a:lvl3pPr>
            <a:lvl4pPr marL="1600200" indent="-228600" defTabSz="966788">
              <a:defRPr sz="2000">
                <a:solidFill>
                  <a:schemeClr val="tx1"/>
                </a:solidFill>
                <a:latin typeface="Arial" charset="0"/>
                <a:ea typeface="ＭＳ Ｐゴシック" charset="-128"/>
              </a:defRPr>
            </a:lvl4pPr>
            <a:lvl5pPr marL="2057400" indent="-228600" defTabSz="966788">
              <a:defRPr sz="2000">
                <a:solidFill>
                  <a:schemeClr val="tx1"/>
                </a:solidFill>
                <a:latin typeface="Arial" charset="0"/>
                <a:ea typeface="ＭＳ Ｐゴシック" charset="-128"/>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F1A9AB90-C55F-5443-B081-6FAE49C989F9}" type="slidenum">
              <a:rPr lang="en-US" altLang="en-US" sz="1300">
                <a:latin typeface="Times New Roman" charset="0"/>
              </a:rPr>
              <a:pPr/>
              <a:t>43</a:t>
            </a:fld>
            <a:endParaRPr lang="en-US" altLang="en-US" sz="1300">
              <a:latin typeface="Times New Roman" charset="0"/>
            </a:endParaRPr>
          </a:p>
        </p:txBody>
      </p:sp>
    </p:spTree>
    <p:extLst>
      <p:ext uri="{BB962C8B-B14F-4D97-AF65-F5344CB8AC3E}">
        <p14:creationId xmlns:p14="http://schemas.microsoft.com/office/powerpoint/2010/main" val="1090534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128"/>
              </a:defRPr>
            </a:lvl1pPr>
            <a:lvl2pPr marL="742950" indent="-285750" defTabSz="966788">
              <a:defRPr sz="2000">
                <a:solidFill>
                  <a:schemeClr val="tx1"/>
                </a:solidFill>
                <a:latin typeface="Arial" charset="0"/>
                <a:ea typeface="ＭＳ Ｐゴシック" charset="-128"/>
              </a:defRPr>
            </a:lvl2pPr>
            <a:lvl3pPr marL="1143000" indent="-228600" defTabSz="966788">
              <a:defRPr sz="2000">
                <a:solidFill>
                  <a:schemeClr val="tx1"/>
                </a:solidFill>
                <a:latin typeface="Arial" charset="0"/>
                <a:ea typeface="ＭＳ Ｐゴシック" charset="-128"/>
              </a:defRPr>
            </a:lvl3pPr>
            <a:lvl4pPr marL="1600200" indent="-228600" defTabSz="966788">
              <a:defRPr sz="2000">
                <a:solidFill>
                  <a:schemeClr val="tx1"/>
                </a:solidFill>
                <a:latin typeface="Arial" charset="0"/>
                <a:ea typeface="ＭＳ Ｐゴシック" charset="-128"/>
              </a:defRPr>
            </a:lvl4pPr>
            <a:lvl5pPr marL="2057400" indent="-228600" defTabSz="966788">
              <a:defRPr sz="2000">
                <a:solidFill>
                  <a:schemeClr val="tx1"/>
                </a:solidFill>
                <a:latin typeface="Arial" charset="0"/>
                <a:ea typeface="ＭＳ Ｐゴシック" charset="-128"/>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57D5DDCC-3C03-7E4A-9865-FDDAF19DA4DF}" type="slidenum">
              <a:rPr lang="en-US" altLang="en-US" sz="1300">
                <a:latin typeface="Times New Roman" charset="0"/>
              </a:rPr>
              <a:pPr/>
              <a:t>44</a:t>
            </a:fld>
            <a:endParaRPr lang="en-US" altLang="en-US" sz="1300">
              <a:latin typeface="Times New Roman" charset="0"/>
            </a:endParaRPr>
          </a:p>
        </p:txBody>
      </p:sp>
    </p:spTree>
    <p:extLst>
      <p:ext uri="{BB962C8B-B14F-4D97-AF65-F5344CB8AC3E}">
        <p14:creationId xmlns:p14="http://schemas.microsoft.com/office/powerpoint/2010/main" val="12900001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128"/>
              </a:defRPr>
            </a:lvl1pPr>
            <a:lvl2pPr marL="742950" indent="-285750" defTabSz="966788">
              <a:defRPr sz="2000">
                <a:solidFill>
                  <a:schemeClr val="tx1"/>
                </a:solidFill>
                <a:latin typeface="Arial" charset="0"/>
                <a:ea typeface="ＭＳ Ｐゴシック" charset="-128"/>
              </a:defRPr>
            </a:lvl2pPr>
            <a:lvl3pPr marL="1143000" indent="-228600" defTabSz="966788">
              <a:defRPr sz="2000">
                <a:solidFill>
                  <a:schemeClr val="tx1"/>
                </a:solidFill>
                <a:latin typeface="Arial" charset="0"/>
                <a:ea typeface="ＭＳ Ｐゴシック" charset="-128"/>
              </a:defRPr>
            </a:lvl3pPr>
            <a:lvl4pPr marL="1600200" indent="-228600" defTabSz="966788">
              <a:defRPr sz="2000">
                <a:solidFill>
                  <a:schemeClr val="tx1"/>
                </a:solidFill>
                <a:latin typeface="Arial" charset="0"/>
                <a:ea typeface="ＭＳ Ｐゴシック" charset="-128"/>
              </a:defRPr>
            </a:lvl4pPr>
            <a:lvl5pPr marL="2057400" indent="-228600" defTabSz="966788">
              <a:defRPr sz="2000">
                <a:solidFill>
                  <a:schemeClr val="tx1"/>
                </a:solidFill>
                <a:latin typeface="Arial" charset="0"/>
                <a:ea typeface="ＭＳ Ｐゴシック" charset="-128"/>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88971861-03C0-C746-93A9-4BFB2C228333}" type="slidenum">
              <a:rPr lang="en-US" altLang="en-US" sz="1300">
                <a:latin typeface="Times New Roman" charset="0"/>
              </a:rPr>
              <a:pPr/>
              <a:t>45</a:t>
            </a:fld>
            <a:endParaRPr lang="en-US" altLang="en-US" sz="1300">
              <a:latin typeface="Times New Roman" charset="0"/>
            </a:endParaRPr>
          </a:p>
        </p:txBody>
      </p:sp>
    </p:spTree>
    <p:extLst>
      <p:ext uri="{BB962C8B-B14F-4D97-AF65-F5344CB8AC3E}">
        <p14:creationId xmlns:p14="http://schemas.microsoft.com/office/powerpoint/2010/main" val="1086676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128"/>
              </a:defRPr>
            </a:lvl1pPr>
            <a:lvl2pPr marL="742950" indent="-285750" defTabSz="966788">
              <a:defRPr sz="2000">
                <a:solidFill>
                  <a:schemeClr val="tx1"/>
                </a:solidFill>
                <a:latin typeface="Arial" charset="0"/>
                <a:ea typeface="ＭＳ Ｐゴシック" charset="-128"/>
              </a:defRPr>
            </a:lvl2pPr>
            <a:lvl3pPr marL="1143000" indent="-228600" defTabSz="966788">
              <a:defRPr sz="2000">
                <a:solidFill>
                  <a:schemeClr val="tx1"/>
                </a:solidFill>
                <a:latin typeface="Arial" charset="0"/>
                <a:ea typeface="ＭＳ Ｐゴシック" charset="-128"/>
              </a:defRPr>
            </a:lvl3pPr>
            <a:lvl4pPr marL="1600200" indent="-228600" defTabSz="966788">
              <a:defRPr sz="2000">
                <a:solidFill>
                  <a:schemeClr val="tx1"/>
                </a:solidFill>
                <a:latin typeface="Arial" charset="0"/>
                <a:ea typeface="ＭＳ Ｐゴシック" charset="-128"/>
              </a:defRPr>
            </a:lvl4pPr>
            <a:lvl5pPr marL="2057400" indent="-228600" defTabSz="966788">
              <a:defRPr sz="2000">
                <a:solidFill>
                  <a:schemeClr val="tx1"/>
                </a:solidFill>
                <a:latin typeface="Arial" charset="0"/>
                <a:ea typeface="ＭＳ Ｐゴシック" charset="-128"/>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FE9E3A3B-3BC7-404D-B1A3-847475DDFB39}" type="slidenum">
              <a:rPr lang="en-US" altLang="en-US" sz="1300">
                <a:latin typeface="Times New Roman" charset="0"/>
              </a:rPr>
              <a:pPr/>
              <a:t>46</a:t>
            </a:fld>
            <a:endParaRPr lang="en-US" altLang="en-US" sz="1300">
              <a:latin typeface="Times New Roman" charset="0"/>
            </a:endParaRPr>
          </a:p>
        </p:txBody>
      </p:sp>
    </p:spTree>
    <p:extLst>
      <p:ext uri="{BB962C8B-B14F-4D97-AF65-F5344CB8AC3E}">
        <p14:creationId xmlns:p14="http://schemas.microsoft.com/office/powerpoint/2010/main" val="801843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128"/>
              </a:defRPr>
            </a:lvl1pPr>
            <a:lvl2pPr marL="742950" indent="-285750" defTabSz="966788">
              <a:defRPr sz="2000">
                <a:solidFill>
                  <a:schemeClr val="tx1"/>
                </a:solidFill>
                <a:latin typeface="Arial" charset="0"/>
                <a:ea typeface="ＭＳ Ｐゴシック" charset="-128"/>
              </a:defRPr>
            </a:lvl2pPr>
            <a:lvl3pPr marL="1143000" indent="-228600" defTabSz="966788">
              <a:defRPr sz="2000">
                <a:solidFill>
                  <a:schemeClr val="tx1"/>
                </a:solidFill>
                <a:latin typeface="Arial" charset="0"/>
                <a:ea typeface="ＭＳ Ｐゴシック" charset="-128"/>
              </a:defRPr>
            </a:lvl3pPr>
            <a:lvl4pPr marL="1600200" indent="-228600" defTabSz="966788">
              <a:defRPr sz="2000">
                <a:solidFill>
                  <a:schemeClr val="tx1"/>
                </a:solidFill>
                <a:latin typeface="Arial" charset="0"/>
                <a:ea typeface="ＭＳ Ｐゴシック" charset="-128"/>
              </a:defRPr>
            </a:lvl4pPr>
            <a:lvl5pPr marL="2057400" indent="-228600" defTabSz="966788">
              <a:defRPr sz="2000">
                <a:solidFill>
                  <a:schemeClr val="tx1"/>
                </a:solidFill>
                <a:latin typeface="Arial" charset="0"/>
                <a:ea typeface="ＭＳ Ｐゴシック" charset="-128"/>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C06F4D2E-71E8-3D47-82F5-A544D7A90D8A}" type="slidenum">
              <a:rPr lang="en-US" altLang="en-US" sz="1300">
                <a:latin typeface="Times New Roman" charset="0"/>
              </a:rPr>
              <a:pPr/>
              <a:t>47</a:t>
            </a:fld>
            <a:endParaRPr lang="en-US" altLang="en-US" sz="1300">
              <a:latin typeface="Times New Roman" charset="0"/>
            </a:endParaRPr>
          </a:p>
        </p:txBody>
      </p:sp>
    </p:spTree>
    <p:extLst>
      <p:ext uri="{BB962C8B-B14F-4D97-AF65-F5344CB8AC3E}">
        <p14:creationId xmlns:p14="http://schemas.microsoft.com/office/powerpoint/2010/main" val="5489982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56D3D-46DC-448A-B49B-72388CCEB8B4}" type="slidenum">
              <a:rPr lang="en-US"/>
              <a:pPr/>
              <a:t>48</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23579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128"/>
              </a:defRPr>
            </a:lvl1pPr>
            <a:lvl2pPr marL="742950" indent="-285750" defTabSz="966788">
              <a:defRPr sz="2000">
                <a:solidFill>
                  <a:schemeClr val="tx1"/>
                </a:solidFill>
                <a:latin typeface="Arial" charset="0"/>
                <a:ea typeface="ＭＳ Ｐゴシック" charset="-128"/>
              </a:defRPr>
            </a:lvl2pPr>
            <a:lvl3pPr marL="1143000" indent="-228600" defTabSz="966788">
              <a:defRPr sz="2000">
                <a:solidFill>
                  <a:schemeClr val="tx1"/>
                </a:solidFill>
                <a:latin typeface="Arial" charset="0"/>
                <a:ea typeface="ＭＳ Ｐゴシック" charset="-128"/>
              </a:defRPr>
            </a:lvl3pPr>
            <a:lvl4pPr marL="1600200" indent="-228600" defTabSz="966788">
              <a:defRPr sz="2000">
                <a:solidFill>
                  <a:schemeClr val="tx1"/>
                </a:solidFill>
                <a:latin typeface="Arial" charset="0"/>
                <a:ea typeface="ＭＳ Ｐゴシック" charset="-128"/>
              </a:defRPr>
            </a:lvl4pPr>
            <a:lvl5pPr marL="2057400" indent="-228600" defTabSz="966788">
              <a:defRPr sz="2000">
                <a:solidFill>
                  <a:schemeClr val="tx1"/>
                </a:solidFill>
                <a:latin typeface="Arial" charset="0"/>
                <a:ea typeface="ＭＳ Ｐゴシック" charset="-128"/>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7934AF31-F8A5-9241-86C4-5186BA50FFE2}" type="slidenum">
              <a:rPr lang="en-US" altLang="en-US" sz="1300">
                <a:latin typeface="Times New Roman" charset="0"/>
              </a:rPr>
              <a:pPr/>
              <a:t>49</a:t>
            </a:fld>
            <a:endParaRPr lang="en-US" altLang="en-US" sz="1300">
              <a:latin typeface="Times New Roman" charset="0"/>
            </a:endParaRPr>
          </a:p>
        </p:txBody>
      </p:sp>
    </p:spTree>
    <p:extLst>
      <p:ext uri="{BB962C8B-B14F-4D97-AF65-F5344CB8AC3E}">
        <p14:creationId xmlns:p14="http://schemas.microsoft.com/office/powerpoint/2010/main" val="169273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03770-0776-4964-AC37-8CD1B5DC8ABE}" type="slidenum">
              <a:rPr lang="en-US"/>
              <a:pPr/>
              <a:t>5</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98177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128"/>
              </a:defRPr>
            </a:lvl1pPr>
            <a:lvl2pPr marL="742950" indent="-285750" defTabSz="966788">
              <a:defRPr sz="2000">
                <a:solidFill>
                  <a:schemeClr val="tx1"/>
                </a:solidFill>
                <a:latin typeface="Arial" charset="0"/>
                <a:ea typeface="ＭＳ Ｐゴシック" charset="-128"/>
              </a:defRPr>
            </a:lvl2pPr>
            <a:lvl3pPr marL="1143000" indent="-228600" defTabSz="966788">
              <a:defRPr sz="2000">
                <a:solidFill>
                  <a:schemeClr val="tx1"/>
                </a:solidFill>
                <a:latin typeface="Arial" charset="0"/>
                <a:ea typeface="ＭＳ Ｐゴシック" charset="-128"/>
              </a:defRPr>
            </a:lvl3pPr>
            <a:lvl4pPr marL="1600200" indent="-228600" defTabSz="966788">
              <a:defRPr sz="2000">
                <a:solidFill>
                  <a:schemeClr val="tx1"/>
                </a:solidFill>
                <a:latin typeface="Arial" charset="0"/>
                <a:ea typeface="ＭＳ Ｐゴシック" charset="-128"/>
              </a:defRPr>
            </a:lvl4pPr>
            <a:lvl5pPr marL="2057400" indent="-228600" defTabSz="966788">
              <a:defRPr sz="2000">
                <a:solidFill>
                  <a:schemeClr val="tx1"/>
                </a:solidFill>
                <a:latin typeface="Arial" charset="0"/>
                <a:ea typeface="ＭＳ Ｐゴシック" charset="-128"/>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61E673E1-A154-EB4E-9513-9B18EE07E490}" type="slidenum">
              <a:rPr lang="en-US" altLang="en-US" sz="1300">
                <a:latin typeface="Times New Roman" charset="0"/>
              </a:rPr>
              <a:pPr/>
              <a:t>50</a:t>
            </a:fld>
            <a:endParaRPr lang="en-US" altLang="en-US" sz="1300">
              <a:latin typeface="Times New Roman" charset="0"/>
            </a:endParaRPr>
          </a:p>
        </p:txBody>
      </p:sp>
    </p:spTree>
    <p:extLst>
      <p:ext uri="{BB962C8B-B14F-4D97-AF65-F5344CB8AC3E}">
        <p14:creationId xmlns:p14="http://schemas.microsoft.com/office/powerpoint/2010/main" val="2481321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128"/>
              </a:defRPr>
            </a:lvl1pPr>
            <a:lvl2pPr marL="742950" indent="-285750" defTabSz="966788">
              <a:defRPr sz="2000">
                <a:solidFill>
                  <a:schemeClr val="tx1"/>
                </a:solidFill>
                <a:latin typeface="Arial" charset="0"/>
                <a:ea typeface="ＭＳ Ｐゴシック" charset="-128"/>
              </a:defRPr>
            </a:lvl2pPr>
            <a:lvl3pPr marL="1143000" indent="-228600" defTabSz="966788">
              <a:defRPr sz="2000">
                <a:solidFill>
                  <a:schemeClr val="tx1"/>
                </a:solidFill>
                <a:latin typeface="Arial" charset="0"/>
                <a:ea typeface="ＭＳ Ｐゴシック" charset="-128"/>
              </a:defRPr>
            </a:lvl3pPr>
            <a:lvl4pPr marL="1600200" indent="-228600" defTabSz="966788">
              <a:defRPr sz="2000">
                <a:solidFill>
                  <a:schemeClr val="tx1"/>
                </a:solidFill>
                <a:latin typeface="Arial" charset="0"/>
                <a:ea typeface="ＭＳ Ｐゴシック" charset="-128"/>
              </a:defRPr>
            </a:lvl4pPr>
            <a:lvl5pPr marL="2057400" indent="-228600" defTabSz="966788">
              <a:defRPr sz="2000">
                <a:solidFill>
                  <a:schemeClr val="tx1"/>
                </a:solidFill>
                <a:latin typeface="Arial" charset="0"/>
                <a:ea typeface="ＭＳ Ｐゴシック" charset="-128"/>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CA75E485-BDCC-C441-B83E-30AAE84BDC8E}" type="slidenum">
              <a:rPr lang="en-US" altLang="en-US" sz="1300">
                <a:latin typeface="Times New Roman" charset="0"/>
              </a:rPr>
              <a:pPr/>
              <a:t>51</a:t>
            </a:fld>
            <a:endParaRPr lang="en-US" altLang="en-US" sz="1300">
              <a:latin typeface="Times New Roman" charset="0"/>
            </a:endParaRPr>
          </a:p>
        </p:txBody>
      </p:sp>
    </p:spTree>
    <p:extLst>
      <p:ext uri="{BB962C8B-B14F-4D97-AF65-F5344CB8AC3E}">
        <p14:creationId xmlns:p14="http://schemas.microsoft.com/office/powerpoint/2010/main" val="11756454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128"/>
              </a:defRPr>
            </a:lvl1pPr>
            <a:lvl2pPr marL="742950" indent="-285750" defTabSz="966788">
              <a:defRPr sz="2000">
                <a:solidFill>
                  <a:schemeClr val="tx1"/>
                </a:solidFill>
                <a:latin typeface="Arial" charset="0"/>
                <a:ea typeface="ＭＳ Ｐゴシック" charset="-128"/>
              </a:defRPr>
            </a:lvl2pPr>
            <a:lvl3pPr marL="1143000" indent="-228600" defTabSz="966788">
              <a:defRPr sz="2000">
                <a:solidFill>
                  <a:schemeClr val="tx1"/>
                </a:solidFill>
                <a:latin typeface="Arial" charset="0"/>
                <a:ea typeface="ＭＳ Ｐゴシック" charset="-128"/>
              </a:defRPr>
            </a:lvl3pPr>
            <a:lvl4pPr marL="1600200" indent="-228600" defTabSz="966788">
              <a:defRPr sz="2000">
                <a:solidFill>
                  <a:schemeClr val="tx1"/>
                </a:solidFill>
                <a:latin typeface="Arial" charset="0"/>
                <a:ea typeface="ＭＳ Ｐゴシック" charset="-128"/>
              </a:defRPr>
            </a:lvl4pPr>
            <a:lvl5pPr marL="2057400" indent="-228600" defTabSz="966788">
              <a:defRPr sz="2000">
                <a:solidFill>
                  <a:schemeClr val="tx1"/>
                </a:solidFill>
                <a:latin typeface="Arial" charset="0"/>
                <a:ea typeface="ＭＳ Ｐゴシック" charset="-128"/>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5D755DAA-3E07-8A46-AE5A-2BE880AD94A8}" type="slidenum">
              <a:rPr lang="en-US" altLang="en-US" sz="1300">
                <a:latin typeface="Times New Roman" charset="0"/>
              </a:rPr>
              <a:pPr/>
              <a:t>52</a:t>
            </a:fld>
            <a:endParaRPr lang="en-US" altLang="en-US" sz="1300">
              <a:latin typeface="Times New Roman" charset="0"/>
            </a:endParaRPr>
          </a:p>
        </p:txBody>
      </p:sp>
    </p:spTree>
    <p:extLst>
      <p:ext uri="{BB962C8B-B14F-4D97-AF65-F5344CB8AC3E}">
        <p14:creationId xmlns:p14="http://schemas.microsoft.com/office/powerpoint/2010/main" val="3413349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128"/>
              </a:defRPr>
            </a:lvl1pPr>
            <a:lvl2pPr marL="742950" indent="-285750" defTabSz="966788">
              <a:defRPr sz="2000">
                <a:solidFill>
                  <a:schemeClr val="tx1"/>
                </a:solidFill>
                <a:latin typeface="Arial" charset="0"/>
                <a:ea typeface="ＭＳ Ｐゴシック" charset="-128"/>
              </a:defRPr>
            </a:lvl2pPr>
            <a:lvl3pPr marL="1143000" indent="-228600" defTabSz="966788">
              <a:defRPr sz="2000">
                <a:solidFill>
                  <a:schemeClr val="tx1"/>
                </a:solidFill>
                <a:latin typeface="Arial" charset="0"/>
                <a:ea typeface="ＭＳ Ｐゴシック" charset="-128"/>
              </a:defRPr>
            </a:lvl3pPr>
            <a:lvl4pPr marL="1600200" indent="-228600" defTabSz="966788">
              <a:defRPr sz="2000">
                <a:solidFill>
                  <a:schemeClr val="tx1"/>
                </a:solidFill>
                <a:latin typeface="Arial" charset="0"/>
                <a:ea typeface="ＭＳ Ｐゴシック" charset="-128"/>
              </a:defRPr>
            </a:lvl4pPr>
            <a:lvl5pPr marL="2057400" indent="-228600" defTabSz="966788">
              <a:defRPr sz="2000">
                <a:solidFill>
                  <a:schemeClr val="tx1"/>
                </a:solidFill>
                <a:latin typeface="Arial" charset="0"/>
                <a:ea typeface="ＭＳ Ｐゴシック" charset="-128"/>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E9CD3811-076C-C346-A9DE-119F1A77BB6E}" type="slidenum">
              <a:rPr lang="en-US" altLang="en-US" sz="1300">
                <a:latin typeface="Times New Roman" charset="0"/>
              </a:rPr>
              <a:pPr/>
              <a:t>53</a:t>
            </a:fld>
            <a:endParaRPr lang="en-US" altLang="en-US" sz="1300">
              <a:latin typeface="Times New Roman" charset="0"/>
            </a:endParaRPr>
          </a:p>
        </p:txBody>
      </p:sp>
    </p:spTree>
    <p:extLst>
      <p:ext uri="{BB962C8B-B14F-4D97-AF65-F5344CB8AC3E}">
        <p14:creationId xmlns:p14="http://schemas.microsoft.com/office/powerpoint/2010/main" val="6155889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B559D-6C25-40B7-827A-CC1038CCF774}" type="slidenum">
              <a:rPr lang="en-US"/>
              <a:pPr/>
              <a:t>54</a:t>
            </a:fld>
            <a:endParaRPr lang="en-US"/>
          </a:p>
        </p:txBody>
      </p:sp>
      <p:sp>
        <p:nvSpPr>
          <p:cNvPr id="106498" name="Rectangle 2"/>
          <p:cNvSpPr>
            <a:spLocks noGrp="1" noRot="1" noChangeAspect="1" noChangeArrowheads="1" noTextEdit="1"/>
          </p:cNvSpPr>
          <p:nvPr>
            <p:ph type="sldImg"/>
          </p:nvPr>
        </p:nvSpPr>
        <p:spPr>
          <a:xfrm>
            <a:off x="250825" y="731838"/>
            <a:ext cx="2224088" cy="1668462"/>
          </a:xfrm>
          <a:ln/>
        </p:spPr>
      </p:sp>
      <p:sp>
        <p:nvSpPr>
          <p:cNvPr id="106499" name="Rectangle 3"/>
          <p:cNvSpPr>
            <a:spLocks noGrp="1" noChangeArrowheads="1"/>
          </p:cNvSpPr>
          <p:nvPr>
            <p:ph type="body" idx="1"/>
          </p:nvPr>
        </p:nvSpPr>
        <p:spPr>
          <a:xfrm>
            <a:off x="396875" y="2611438"/>
            <a:ext cx="6067425" cy="6088062"/>
          </a:xfrm>
        </p:spPr>
        <p:txBody>
          <a:bodyPr/>
          <a:lstStyle/>
          <a:p>
            <a:endParaRPr lang="en-US"/>
          </a:p>
        </p:txBody>
      </p:sp>
    </p:spTree>
    <p:extLst>
      <p:ext uri="{BB962C8B-B14F-4D97-AF65-F5344CB8AC3E}">
        <p14:creationId xmlns:p14="http://schemas.microsoft.com/office/powerpoint/2010/main" val="12171109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D23F6-D08E-4355-B496-099DB0A7FE9D}" type="slidenum">
              <a:rPr lang="en-US"/>
              <a:pPr/>
              <a:t>55</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19233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72BF4-0A57-4497-AEC1-AB0067E378E6}" type="slidenum">
              <a:rPr lang="en-US"/>
              <a:pPr/>
              <a:t>56</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47242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EBD2D-78BD-4CBB-B42D-BE95EC9DAB2C}" type="slidenum">
              <a:rPr lang="en-US"/>
              <a:pPr/>
              <a:t>57</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67281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EF394-D90A-4EBB-A097-1DBBC06467FA}" type="slidenum">
              <a:rPr lang="en-US"/>
              <a:pPr/>
              <a:t>58</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6118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B8084-3199-48C3-86F9-545433E2DCEF}" type="slidenum">
              <a:rPr lang="en-US"/>
              <a:pPr/>
              <a:t>59</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75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343">
              <a:defRPr sz="2300">
                <a:solidFill>
                  <a:schemeClr val="tx1"/>
                </a:solidFill>
                <a:latin typeface="Comic Sans MS" charset="0"/>
                <a:ea typeface="ＭＳ Ｐゴシック" charset="0"/>
              </a:defRPr>
            </a:lvl1pPr>
            <a:lvl2pPr marL="712638" indent="-274091" defTabSz="927343">
              <a:defRPr sz="2300">
                <a:solidFill>
                  <a:schemeClr val="tx1"/>
                </a:solidFill>
                <a:latin typeface="Comic Sans MS" charset="0"/>
                <a:ea typeface="ＭＳ Ｐゴシック" charset="0"/>
              </a:defRPr>
            </a:lvl2pPr>
            <a:lvl3pPr marL="1096366" indent="-219273" defTabSz="927343">
              <a:defRPr sz="2300">
                <a:solidFill>
                  <a:schemeClr val="tx1"/>
                </a:solidFill>
                <a:latin typeface="Comic Sans MS" charset="0"/>
                <a:ea typeface="ＭＳ Ｐゴシック" charset="0"/>
              </a:defRPr>
            </a:lvl3pPr>
            <a:lvl4pPr marL="1534912" indent="-219273" defTabSz="927343">
              <a:defRPr sz="2300">
                <a:solidFill>
                  <a:schemeClr val="tx1"/>
                </a:solidFill>
                <a:latin typeface="Comic Sans MS" charset="0"/>
                <a:ea typeface="ＭＳ Ｐゴシック" charset="0"/>
              </a:defRPr>
            </a:lvl4pPr>
            <a:lvl5pPr marL="1973458" indent="-219273" defTabSz="927343">
              <a:defRPr sz="2300">
                <a:solidFill>
                  <a:schemeClr val="tx1"/>
                </a:solidFill>
                <a:latin typeface="Comic Sans MS" charset="0"/>
                <a:ea typeface="ＭＳ Ｐゴシック" charset="0"/>
              </a:defRPr>
            </a:lvl5pPr>
            <a:lvl6pPr marL="2412004" indent="-219273" defTabSz="927343" eaLnBrk="0" fontAlgn="base" hangingPunct="0">
              <a:spcBef>
                <a:spcPct val="20000"/>
              </a:spcBef>
              <a:spcAft>
                <a:spcPct val="0"/>
              </a:spcAft>
              <a:buClr>
                <a:schemeClr val="accent2"/>
              </a:buClr>
              <a:buSzPct val="85000"/>
              <a:buFont typeface="ZapfDingbats" charset="0"/>
              <a:defRPr sz="2300">
                <a:solidFill>
                  <a:schemeClr val="tx1"/>
                </a:solidFill>
                <a:latin typeface="Comic Sans MS" charset="0"/>
                <a:ea typeface="ＭＳ Ｐゴシック" charset="0"/>
              </a:defRPr>
            </a:lvl6pPr>
            <a:lvl7pPr marL="2850551" indent="-219273" defTabSz="927343" eaLnBrk="0" fontAlgn="base" hangingPunct="0">
              <a:spcBef>
                <a:spcPct val="20000"/>
              </a:spcBef>
              <a:spcAft>
                <a:spcPct val="0"/>
              </a:spcAft>
              <a:buClr>
                <a:schemeClr val="accent2"/>
              </a:buClr>
              <a:buSzPct val="85000"/>
              <a:buFont typeface="ZapfDingbats" charset="0"/>
              <a:defRPr sz="2300">
                <a:solidFill>
                  <a:schemeClr val="tx1"/>
                </a:solidFill>
                <a:latin typeface="Comic Sans MS" charset="0"/>
                <a:ea typeface="ＭＳ Ｐゴシック" charset="0"/>
              </a:defRPr>
            </a:lvl7pPr>
            <a:lvl8pPr marL="3289097" indent="-219273" defTabSz="927343" eaLnBrk="0" fontAlgn="base" hangingPunct="0">
              <a:spcBef>
                <a:spcPct val="20000"/>
              </a:spcBef>
              <a:spcAft>
                <a:spcPct val="0"/>
              </a:spcAft>
              <a:buClr>
                <a:schemeClr val="accent2"/>
              </a:buClr>
              <a:buSzPct val="85000"/>
              <a:buFont typeface="ZapfDingbats" charset="0"/>
              <a:defRPr sz="2300">
                <a:solidFill>
                  <a:schemeClr val="tx1"/>
                </a:solidFill>
                <a:latin typeface="Comic Sans MS" charset="0"/>
                <a:ea typeface="ＭＳ Ｐゴシック" charset="0"/>
              </a:defRPr>
            </a:lvl8pPr>
            <a:lvl9pPr marL="3727643" indent="-219273" defTabSz="927343" eaLnBrk="0" fontAlgn="base" hangingPunct="0">
              <a:spcBef>
                <a:spcPct val="20000"/>
              </a:spcBef>
              <a:spcAft>
                <a:spcPct val="0"/>
              </a:spcAft>
              <a:buClr>
                <a:schemeClr val="accent2"/>
              </a:buClr>
              <a:buSzPct val="85000"/>
              <a:buFont typeface="ZapfDingbats" charset="0"/>
              <a:defRPr sz="2300">
                <a:solidFill>
                  <a:schemeClr val="tx1"/>
                </a:solidFill>
                <a:latin typeface="Comic Sans MS" charset="0"/>
                <a:ea typeface="ＭＳ Ｐゴシック" charset="0"/>
              </a:defRPr>
            </a:lvl9pPr>
          </a:lstStyle>
          <a:p>
            <a:fld id="{A93B4BFB-0B9A-EA43-B8AD-D6C880A3D453}" type="slidenum">
              <a:rPr lang="en-US" sz="1200">
                <a:latin typeface="Times New Roman" charset="0"/>
              </a:rPr>
              <a:pPr/>
              <a:t>6</a:t>
            </a:fld>
            <a:endParaRPr lang="en-US" sz="1200">
              <a:latin typeface="Times New Roman"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1692" y="4463608"/>
            <a:ext cx="5007631" cy="4227453"/>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ndParaRPr>
          </a:p>
        </p:txBody>
      </p:sp>
    </p:spTree>
    <p:extLst>
      <p:ext uri="{BB962C8B-B14F-4D97-AF65-F5344CB8AC3E}">
        <p14:creationId xmlns:p14="http://schemas.microsoft.com/office/powerpoint/2010/main" val="14058553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12B12-BDA9-4976-A73B-D3115D716CE3}" type="slidenum">
              <a:rPr lang="en-US"/>
              <a:pPr/>
              <a:t>60</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47269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3512DC-AE57-4E7E-9F48-8DD65122B344}" type="slidenum">
              <a:rPr lang="en-US"/>
              <a:pPr/>
              <a:t>61</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43360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91D1F-6846-4696-A6AD-740EC5C330D1}" type="slidenum">
              <a:rPr lang="en-US"/>
              <a:pPr/>
              <a:t>62</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26343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D7CF8-24EB-4827-BC17-D9409E54BA7B}" type="slidenum">
              <a:rPr lang="en-US"/>
              <a:pPr/>
              <a:t>63</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61830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3AF75-2F0A-4826-A34B-F271A0750D0A}" type="slidenum">
              <a:rPr lang="en-US"/>
              <a:pPr/>
              <a:t>64</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03595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3DDF69-8D5B-4BE2-B36D-69CE48D34C3F}" type="slidenum">
              <a:rPr lang="en-US"/>
              <a:pPr/>
              <a:t>65</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76991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511BD8-E965-4D18-A386-499793E50063}" type="slidenum">
              <a:rPr lang="en-US"/>
              <a:pPr/>
              <a:t>66</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82009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2AFF2-D661-49BB-9978-27ED9F4753DA}" type="slidenum">
              <a:rPr lang="en-US"/>
              <a:pPr/>
              <a:t>67</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8997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2D118-C9DC-4C64-AEF4-F139A62662CB}" type="slidenum">
              <a:rPr lang="en-US"/>
              <a:pPr/>
              <a:t>68</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51728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9C1667-6046-462F-BFA6-C7527B8D171A}" type="slidenum">
              <a:rPr lang="en-US"/>
              <a:pPr/>
              <a:t>69</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145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solidFill>
            <a:srgbClr val="FFFFFF"/>
          </a:solidFill>
          <a:ln/>
        </p:spPr>
      </p:sp>
      <p:sp>
        <p:nvSpPr>
          <p:cNvPr id="55299" name="Rectangle 3"/>
          <p:cNvSpPr>
            <a:spLocks noGrp="1" noChangeArrowheads="1"/>
          </p:cNvSpPr>
          <p:nvPr>
            <p:ph type="body" idx="1"/>
          </p:nvPr>
        </p:nvSpPr>
        <p:spPr>
          <a:xfrm>
            <a:off x="911692" y="4463608"/>
            <a:ext cx="5007631" cy="4227453"/>
          </a:xfrm>
          <a:solidFill>
            <a:srgbClr val="FFFFFF"/>
          </a:solidFill>
          <a:ln>
            <a:solidFill>
              <a:srgbClr val="000000"/>
            </a:solidFill>
          </a:ln>
          <a:extLst>
            <a:ext uri="{FAA26D3D-D897-4be2-8F04-BA451C77F1D7}">
              <ma14:placeholderFlag xmlns:ma14="http://schemas.microsoft.com/office/mac/drawingml/2011/main" val="1"/>
            </a:ext>
          </a:extLst>
        </p:spPr>
        <p:txBody>
          <a:bodyPr lIns="90771" tIns="45386" rIns="90771" bIns="45386"/>
          <a:lstStyle/>
          <a:p>
            <a:endParaRPr lang="en-US">
              <a:latin typeface="Times New Roman" charset="0"/>
            </a:endParaRPr>
          </a:p>
        </p:txBody>
      </p:sp>
    </p:spTree>
    <p:extLst>
      <p:ext uri="{BB962C8B-B14F-4D97-AF65-F5344CB8AC3E}">
        <p14:creationId xmlns:p14="http://schemas.microsoft.com/office/powerpoint/2010/main" val="15965226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E38E2-5B19-49CC-85A1-89DF9BDED56F}" type="slidenum">
              <a:rPr lang="en-US"/>
              <a:pPr/>
              <a:t>70</a:t>
            </a:fld>
            <a:endParaRPr lang="en-US"/>
          </a:p>
        </p:txBody>
      </p:sp>
      <p:sp>
        <p:nvSpPr>
          <p:cNvPr id="104450" name="Rectangle 2"/>
          <p:cNvSpPr>
            <a:spLocks noGrp="1" noRot="1" noChangeAspect="1" noChangeArrowheads="1" noTextEdit="1"/>
          </p:cNvSpPr>
          <p:nvPr>
            <p:ph type="sldImg"/>
          </p:nvPr>
        </p:nvSpPr>
        <p:spPr>
          <a:xfrm>
            <a:off x="250825" y="731838"/>
            <a:ext cx="2224088" cy="1668462"/>
          </a:xfrm>
          <a:ln/>
        </p:spPr>
      </p:sp>
      <p:sp>
        <p:nvSpPr>
          <p:cNvPr id="104451" name="Rectangle 3"/>
          <p:cNvSpPr>
            <a:spLocks noGrp="1" noChangeArrowheads="1"/>
          </p:cNvSpPr>
          <p:nvPr>
            <p:ph type="body" idx="1"/>
          </p:nvPr>
        </p:nvSpPr>
        <p:spPr>
          <a:xfrm>
            <a:off x="396875" y="2611438"/>
            <a:ext cx="6067425" cy="6088062"/>
          </a:xfrm>
        </p:spPr>
        <p:txBody>
          <a:bodyPr/>
          <a:lstStyle/>
          <a:p>
            <a:endParaRPr lang="en-US"/>
          </a:p>
        </p:txBody>
      </p:sp>
    </p:spTree>
    <p:extLst>
      <p:ext uri="{BB962C8B-B14F-4D97-AF65-F5344CB8AC3E}">
        <p14:creationId xmlns:p14="http://schemas.microsoft.com/office/powerpoint/2010/main" val="10818299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430AB-A6B6-4359-A43D-142A0F3A8DBB}" type="slidenum">
              <a:rPr lang="en-US"/>
              <a:pPr/>
              <a:t>71</a:t>
            </a:fld>
            <a:endParaRPr lang="en-US"/>
          </a:p>
        </p:txBody>
      </p:sp>
      <p:sp>
        <p:nvSpPr>
          <p:cNvPr id="99330" name="Rectangle 2"/>
          <p:cNvSpPr>
            <a:spLocks noGrp="1" noRot="1" noChangeAspect="1" noChangeArrowheads="1"/>
          </p:cNvSpPr>
          <p:nvPr>
            <p:ph type="sldImg"/>
          </p:nvPr>
        </p:nvSpPr>
        <p:spPr bwMode="auto">
          <a:xfrm>
            <a:off x="250825" y="731838"/>
            <a:ext cx="2224088" cy="1668462"/>
          </a:xfrm>
          <a:prstGeom prst="rect">
            <a:avLst/>
          </a:prstGeom>
          <a:solidFill>
            <a:srgbClr val="FFFFFF"/>
          </a:solidFill>
          <a:ln>
            <a:solidFill>
              <a:srgbClr val="000000"/>
            </a:solidFill>
            <a:miter lim="800000"/>
            <a:headEnd/>
            <a:tailEnd/>
          </a:ln>
        </p:spPr>
      </p:sp>
      <p:sp>
        <p:nvSpPr>
          <p:cNvPr id="99331" name="Rectangle 3"/>
          <p:cNvSpPr>
            <a:spLocks noGrp="1" noChangeArrowheads="1"/>
          </p:cNvSpPr>
          <p:nvPr>
            <p:ph type="body" idx="1"/>
          </p:nvPr>
        </p:nvSpPr>
        <p:spPr bwMode="auto">
          <a:xfrm>
            <a:off x="396875" y="2611438"/>
            <a:ext cx="6067425" cy="6088062"/>
          </a:xfrm>
          <a:prstGeom prst="rect">
            <a:avLst/>
          </a:prstGeom>
          <a:solidFill>
            <a:srgbClr val="FFFFFF"/>
          </a:solidFill>
          <a:ln>
            <a:solidFill>
              <a:srgbClr val="000000"/>
            </a:solidFill>
            <a:miter lim="800000"/>
            <a:headEnd/>
            <a:tailEnd/>
          </a:ln>
        </p:spPr>
        <p:txBody>
          <a:bodyPr/>
          <a:lstStyle/>
          <a:p>
            <a:r>
              <a:rPr lang="en-US"/>
              <a:t>Show an example of congestion control in another slide??</a:t>
            </a:r>
          </a:p>
          <a:p>
            <a:r>
              <a:rPr lang="en-US"/>
              <a:t>-- in case I have time???</a:t>
            </a:r>
          </a:p>
          <a:p>
            <a:endParaRPr lang="en-US"/>
          </a:p>
          <a:p>
            <a:endParaRPr lang="en-US"/>
          </a:p>
        </p:txBody>
      </p:sp>
    </p:spTree>
    <p:extLst>
      <p:ext uri="{BB962C8B-B14F-4D97-AF65-F5344CB8AC3E}">
        <p14:creationId xmlns:p14="http://schemas.microsoft.com/office/powerpoint/2010/main" val="13677973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C5F9A-17C8-4D81-B06B-FAE0120166FC}" type="slidenum">
              <a:rPr lang="en-US"/>
              <a:pPr/>
              <a:t>72</a:t>
            </a:fld>
            <a:endParaRPr lang="en-US"/>
          </a:p>
        </p:txBody>
      </p:sp>
      <p:sp>
        <p:nvSpPr>
          <p:cNvPr id="101378" name="Rectangle 2"/>
          <p:cNvSpPr>
            <a:spLocks noGrp="1" noRot="1" noChangeAspect="1" noChangeArrowheads="1"/>
          </p:cNvSpPr>
          <p:nvPr>
            <p:ph type="sldImg"/>
          </p:nvPr>
        </p:nvSpPr>
        <p:spPr bwMode="auto">
          <a:xfrm>
            <a:off x="250825" y="731838"/>
            <a:ext cx="2224088" cy="1668462"/>
          </a:xfrm>
          <a:prstGeom prst="rect">
            <a:avLst/>
          </a:prstGeom>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xfrm>
            <a:off x="396875" y="2611438"/>
            <a:ext cx="6067425" cy="6088062"/>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7704116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6DC34-D883-4D20-9436-3C1874BE3DBC}" type="slidenum">
              <a:rPr lang="en-US"/>
              <a:pPr/>
              <a:t>73</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27900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549EA1-B606-47F8-BC57-D2B8613D91AF}" type="slidenum">
              <a:rPr lang="en-US"/>
              <a:pPr/>
              <a:t>74</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78452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82385-7676-4550-847A-109634745746}" type="slidenum">
              <a:rPr lang="en-US"/>
              <a:pPr/>
              <a:t>75</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51828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BAACA-5348-4E9C-A45E-433B613A5ED2}" type="slidenum">
              <a:rPr lang="en-US"/>
              <a:pPr/>
              <a:t>76</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8989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6D5B13-6CF9-4D5D-BA75-1580F392DF44}" type="slidenum">
              <a:rPr lang="en-US"/>
              <a:pPr/>
              <a:t>77</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02454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ED574-4BD0-407B-9EFE-24E8690095CD}" type="slidenum">
              <a:rPr lang="en-US"/>
              <a:pPr/>
              <a:t>78</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51246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F6267-49B9-4C03-A606-4B47E92E90C7}" type="slidenum">
              <a:rPr lang="en-US"/>
              <a:pPr/>
              <a:t>79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310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83399" y="4463608"/>
            <a:ext cx="5464217" cy="4227453"/>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27" tIns="45564" rIns="91127" bIns="45564"/>
          <a:lstStyle/>
          <a:p>
            <a:endParaRPr lang="en-US">
              <a:latin typeface="Times New Roman" charset="0"/>
            </a:endParaRPr>
          </a:p>
        </p:txBody>
      </p:sp>
    </p:spTree>
    <p:extLst>
      <p:ext uri="{BB962C8B-B14F-4D97-AF65-F5344CB8AC3E}">
        <p14:creationId xmlns:p14="http://schemas.microsoft.com/office/powerpoint/2010/main" val="20957282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CF0A3-F593-49F7-B515-88D5978CA30E}" type="slidenum">
              <a:rPr lang="en-US"/>
              <a:pPr/>
              <a:t>80</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09954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2B4DC-2F59-4ED1-8945-2A7743B4CFE8}" type="slidenum">
              <a:rPr lang="en-US"/>
              <a:pPr/>
              <a:t>81</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79926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63557-2BAF-4E43-B61E-CFAD44FADBD7}" type="slidenum">
              <a:rPr lang="en-US"/>
              <a:pPr/>
              <a:t>82</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13366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F4436-F621-40CF-9358-80F77D08D8A9}" type="slidenum">
              <a:rPr lang="en-US"/>
              <a:pPr/>
              <a:t>83</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07531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F776AE-A92F-49C2-AA12-6D7E8EBAE7FD}" type="slidenum">
              <a:rPr lang="en-US"/>
              <a:pPr/>
              <a:t>84</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83042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B979C-53A5-4CD1-A457-8A1198DCC540}" type="slidenum">
              <a:rPr lang="en-US"/>
              <a:pPr/>
              <a:t>85</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08484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9D2E8B-2859-4A01-A1BC-1492A31ADFE0}" type="slidenum">
              <a:rPr lang="en-US"/>
              <a:pPr/>
              <a:t>86</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013151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84DEA-B65A-4A29-BC3A-D519C0D59B14}" type="slidenum">
              <a:rPr lang="en-US"/>
              <a:pPr/>
              <a:t>87</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05410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74E5C-F119-494B-B92F-917F697A24A3}" type="slidenum">
              <a:rPr lang="en-US"/>
              <a:pPr/>
              <a:t>88</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24475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B678E-7612-4975-B4AF-96ECE168A7AA}" type="slidenum">
              <a:rPr lang="en-US"/>
              <a:pPr/>
              <a:t>89</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439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9</a:t>
            </a:fld>
            <a:endParaRPr lang="en-US"/>
          </a:p>
        </p:txBody>
      </p:sp>
    </p:spTree>
    <p:extLst>
      <p:ext uri="{BB962C8B-B14F-4D97-AF65-F5344CB8AC3E}">
        <p14:creationId xmlns:p14="http://schemas.microsoft.com/office/powerpoint/2010/main" val="20250671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5E38E-D6EA-4AB2-92F6-EDB75EAB2ACC}" type="slidenum">
              <a:rPr lang="en-US"/>
              <a:pPr/>
              <a:t>90</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11060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91</a:t>
            </a:fld>
            <a:endParaRPr lang="en-US"/>
          </a:p>
        </p:txBody>
      </p:sp>
    </p:spTree>
    <p:extLst>
      <p:ext uri="{BB962C8B-B14F-4D97-AF65-F5344CB8AC3E}">
        <p14:creationId xmlns:p14="http://schemas.microsoft.com/office/powerpoint/2010/main" val="19516587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92</a:t>
            </a:fld>
            <a:endParaRPr lang="en-US"/>
          </a:p>
        </p:txBody>
      </p:sp>
    </p:spTree>
    <p:extLst>
      <p:ext uri="{BB962C8B-B14F-4D97-AF65-F5344CB8AC3E}">
        <p14:creationId xmlns:p14="http://schemas.microsoft.com/office/powerpoint/2010/main" val="3586919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E2842F-EBFC-4591-8ABA-C69A8BDF6463}" type="slidenum">
              <a:rPr lang="en-US"/>
              <a:pPr/>
              <a:t>93</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89069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C2EB7-CC25-4115-880B-11D4B15C01E1}" type="slidenum">
              <a:rPr lang="en-US"/>
              <a:pPr/>
              <a:t>94</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704834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6EFD5-9A97-47F4-9BFE-B6485C348FB8}" type="slidenum">
              <a:rPr lang="en-US"/>
              <a:pPr/>
              <a:t>95</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3648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EBD2D-78BD-4CBB-B42D-BE95EC9DAB2C}" type="slidenum">
              <a:rPr lang="en-US"/>
              <a:pPr/>
              <a:t>96</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45385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98</a:t>
            </a:fld>
            <a:endParaRPr lang="en-US"/>
          </a:p>
        </p:txBody>
      </p:sp>
    </p:spTree>
    <p:extLst>
      <p:ext uri="{BB962C8B-B14F-4D97-AF65-F5344CB8AC3E}">
        <p14:creationId xmlns:p14="http://schemas.microsoft.com/office/powerpoint/2010/main" val="101284416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99</a:t>
            </a:fld>
            <a:endParaRPr lang="en-US"/>
          </a:p>
        </p:txBody>
      </p:sp>
    </p:spTree>
    <p:extLst>
      <p:ext uri="{BB962C8B-B14F-4D97-AF65-F5344CB8AC3E}">
        <p14:creationId xmlns:p14="http://schemas.microsoft.com/office/powerpoint/2010/main" val="191652864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23F803-B8F9-4053-9AC4-0E58A0C7D2CB}" type="slidenum">
              <a:rPr lang="en-US" smtClean="0"/>
              <a:pPr/>
              <a:t>100</a:t>
            </a:fld>
            <a:endParaRPr lang="en-US"/>
          </a:p>
        </p:txBody>
      </p:sp>
    </p:spTree>
    <p:extLst>
      <p:ext uri="{BB962C8B-B14F-4D97-AF65-F5344CB8AC3E}">
        <p14:creationId xmlns:p14="http://schemas.microsoft.com/office/powerpoint/2010/main" val="98974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t>CSci4211:          Application Layer</a:t>
            </a:r>
          </a:p>
        </p:txBody>
      </p:sp>
      <p:sp>
        <p:nvSpPr>
          <p:cNvPr id="5" name="Slide Number Placeholder 4"/>
          <p:cNvSpPr>
            <a:spLocks noGrp="1"/>
          </p:cNvSpPr>
          <p:nvPr>
            <p:ph type="sldNum" sz="quarter" idx="11"/>
          </p:nvPr>
        </p:nvSpPr>
        <p:spPr/>
        <p:txBody>
          <a:bodyPr/>
          <a:lstStyle>
            <a:lvl1pPr>
              <a:defRPr/>
            </a:lvl1pPr>
          </a:lstStyle>
          <a:p>
            <a:fld id="{FD46EB42-D3F9-407C-AA06-881D65194D12}" type="slidenum">
              <a:rPr lang="en-US"/>
              <a:pPr/>
              <a:t>‹#›</a:t>
            </a:fld>
            <a:endParaRPr lang="en-US"/>
          </a:p>
        </p:txBody>
      </p:sp>
    </p:spTree>
    <p:extLst>
      <p:ext uri="{BB962C8B-B14F-4D97-AF65-F5344CB8AC3E}">
        <p14:creationId xmlns:p14="http://schemas.microsoft.com/office/powerpoint/2010/main" val="89338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CSci4211:          Application Layer</a:t>
            </a:r>
          </a:p>
        </p:txBody>
      </p:sp>
      <p:sp>
        <p:nvSpPr>
          <p:cNvPr id="5" name="Slide Number Placeholder 4"/>
          <p:cNvSpPr>
            <a:spLocks noGrp="1"/>
          </p:cNvSpPr>
          <p:nvPr>
            <p:ph type="sldNum" sz="quarter" idx="11"/>
          </p:nvPr>
        </p:nvSpPr>
        <p:spPr/>
        <p:txBody>
          <a:bodyPr/>
          <a:lstStyle>
            <a:lvl1pPr>
              <a:defRPr/>
            </a:lvl1pPr>
          </a:lstStyle>
          <a:p>
            <a:fld id="{88DEFA5F-5A57-4AF9-9A00-BC815C8C52AA}" type="slidenum">
              <a:rPr lang="en-US"/>
              <a:pPr/>
              <a:t>‹#›</a:t>
            </a:fld>
            <a:endParaRPr lang="en-US"/>
          </a:p>
        </p:txBody>
      </p:sp>
    </p:spTree>
    <p:extLst>
      <p:ext uri="{BB962C8B-B14F-4D97-AF65-F5344CB8AC3E}">
        <p14:creationId xmlns:p14="http://schemas.microsoft.com/office/powerpoint/2010/main" val="343372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CSci4211:          Application Layer</a:t>
            </a:r>
          </a:p>
        </p:txBody>
      </p:sp>
      <p:sp>
        <p:nvSpPr>
          <p:cNvPr id="5" name="Slide Number Placeholder 4"/>
          <p:cNvSpPr>
            <a:spLocks noGrp="1"/>
          </p:cNvSpPr>
          <p:nvPr>
            <p:ph type="sldNum" sz="quarter" idx="11"/>
          </p:nvPr>
        </p:nvSpPr>
        <p:spPr/>
        <p:txBody>
          <a:bodyPr/>
          <a:lstStyle>
            <a:lvl1pPr>
              <a:defRPr/>
            </a:lvl1pPr>
          </a:lstStyle>
          <a:p>
            <a:fld id="{208099B9-92AF-4EF1-90AF-248893F5A53C}" type="slidenum">
              <a:rPr lang="en-US"/>
              <a:pPr/>
              <a:t>‹#›</a:t>
            </a:fld>
            <a:endParaRPr lang="en-US"/>
          </a:p>
        </p:txBody>
      </p:sp>
    </p:spTree>
    <p:extLst>
      <p:ext uri="{BB962C8B-B14F-4D97-AF65-F5344CB8AC3E}">
        <p14:creationId xmlns:p14="http://schemas.microsoft.com/office/powerpoint/2010/main" val="609418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048000" y="6248400"/>
            <a:ext cx="2971800" cy="457200"/>
          </a:xfrm>
        </p:spPr>
        <p:txBody>
          <a:bodyPr/>
          <a:lstStyle>
            <a:lvl1pPr>
              <a:defRPr/>
            </a:lvl1pPr>
          </a:lstStyle>
          <a:p>
            <a:r>
              <a:rPr lang="en-US"/>
              <a:t>CSci4211:          Application Layer</a:t>
            </a: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DEA99587-1073-40A1-9079-E01084F68AB2}" type="slidenum">
              <a:rPr lang="en-US"/>
              <a:pPr/>
              <a:t>‹#›</a:t>
            </a:fld>
            <a:endParaRPr lang="en-US"/>
          </a:p>
        </p:txBody>
      </p:sp>
    </p:spTree>
    <p:extLst>
      <p:ext uri="{BB962C8B-B14F-4D97-AF65-F5344CB8AC3E}">
        <p14:creationId xmlns:p14="http://schemas.microsoft.com/office/powerpoint/2010/main" val="4055597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D00913-8217-4B62-A994-DB2BCBEE336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495800" y="1600200"/>
            <a:ext cx="3810000" cy="4648200"/>
          </a:xfrm>
        </p:spPr>
        <p:txBody>
          <a:bodyPr/>
          <a:lstStyle/>
          <a:p>
            <a:pPr lvl="0"/>
            <a:endParaRPr lang="en-US" noProof="0" dirty="0" smtClean="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B35E35C5-49A7-3F44-BBEA-B64766A2FF7D}" type="datetime1">
              <a:rPr lang="en-US" altLang="en-US"/>
              <a:pPr/>
              <a:t>9/25/17</a:t>
            </a:fld>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7" name="Rectangle 8"/>
          <p:cNvSpPr>
            <a:spLocks noGrp="1" noChangeArrowheads="1"/>
          </p:cNvSpPr>
          <p:nvPr>
            <p:ph type="sldNum" sz="quarter" idx="12"/>
          </p:nvPr>
        </p:nvSpPr>
        <p:spPr>
          <a:ln/>
        </p:spPr>
        <p:txBody>
          <a:bodyPr/>
          <a:lstStyle>
            <a:lvl1pPr>
              <a:defRPr/>
            </a:lvl1pPr>
          </a:lstStyle>
          <a:p>
            <a:r>
              <a:rPr lang="en-US" altLang="en-US"/>
              <a:t>2-</a:t>
            </a:r>
            <a:fld id="{AEADE08B-1A16-CC45-AA6F-39161E396D21}" type="slidenum">
              <a:rPr lang="en-US" altLang="en-US"/>
              <a:pPr/>
              <a:t>‹#›</a:t>
            </a:fld>
            <a:endParaRPr lang="en-US" altLang="en-US"/>
          </a:p>
        </p:txBody>
      </p:sp>
    </p:spTree>
    <p:extLst>
      <p:ext uri="{BB962C8B-B14F-4D97-AF65-F5344CB8AC3E}">
        <p14:creationId xmlns:p14="http://schemas.microsoft.com/office/powerpoint/2010/main" val="3772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CSci4211:          Application Layer</a:t>
            </a:r>
          </a:p>
        </p:txBody>
      </p:sp>
      <p:sp>
        <p:nvSpPr>
          <p:cNvPr id="5" name="Slide Number Placeholder 4"/>
          <p:cNvSpPr>
            <a:spLocks noGrp="1"/>
          </p:cNvSpPr>
          <p:nvPr>
            <p:ph type="sldNum" sz="quarter" idx="11"/>
          </p:nvPr>
        </p:nvSpPr>
        <p:spPr/>
        <p:txBody>
          <a:bodyPr/>
          <a:lstStyle>
            <a:lvl1pPr>
              <a:defRPr/>
            </a:lvl1pPr>
          </a:lstStyle>
          <a:p>
            <a:fld id="{FD7C3F97-2FC2-48A7-8ACF-004BC1C34C0D}" type="slidenum">
              <a:rPr lang="en-US"/>
              <a:pPr/>
              <a:t>‹#›</a:t>
            </a:fld>
            <a:endParaRPr lang="en-US"/>
          </a:p>
        </p:txBody>
      </p:sp>
    </p:spTree>
    <p:extLst>
      <p:ext uri="{BB962C8B-B14F-4D97-AF65-F5344CB8AC3E}">
        <p14:creationId xmlns:p14="http://schemas.microsoft.com/office/powerpoint/2010/main" val="137756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CSci4211:          Application Layer</a:t>
            </a:r>
          </a:p>
        </p:txBody>
      </p:sp>
      <p:sp>
        <p:nvSpPr>
          <p:cNvPr id="5" name="Slide Number Placeholder 4"/>
          <p:cNvSpPr>
            <a:spLocks noGrp="1"/>
          </p:cNvSpPr>
          <p:nvPr>
            <p:ph type="sldNum" sz="quarter" idx="11"/>
          </p:nvPr>
        </p:nvSpPr>
        <p:spPr/>
        <p:txBody>
          <a:bodyPr/>
          <a:lstStyle>
            <a:lvl1pPr>
              <a:defRPr/>
            </a:lvl1pPr>
          </a:lstStyle>
          <a:p>
            <a:fld id="{41FAA194-767E-4FD7-86C1-E19BD9F3020F}" type="slidenum">
              <a:rPr lang="en-US"/>
              <a:pPr/>
              <a:t>‹#›</a:t>
            </a:fld>
            <a:endParaRPr lang="en-US"/>
          </a:p>
        </p:txBody>
      </p:sp>
    </p:spTree>
    <p:extLst>
      <p:ext uri="{BB962C8B-B14F-4D97-AF65-F5344CB8AC3E}">
        <p14:creationId xmlns:p14="http://schemas.microsoft.com/office/powerpoint/2010/main" val="135985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CSci4211:          Application Layer</a:t>
            </a:r>
          </a:p>
        </p:txBody>
      </p:sp>
      <p:sp>
        <p:nvSpPr>
          <p:cNvPr id="6" name="Slide Number Placeholder 5"/>
          <p:cNvSpPr>
            <a:spLocks noGrp="1"/>
          </p:cNvSpPr>
          <p:nvPr>
            <p:ph type="sldNum" sz="quarter" idx="11"/>
          </p:nvPr>
        </p:nvSpPr>
        <p:spPr/>
        <p:txBody>
          <a:bodyPr/>
          <a:lstStyle>
            <a:lvl1pPr>
              <a:defRPr/>
            </a:lvl1pPr>
          </a:lstStyle>
          <a:p>
            <a:fld id="{3CF16BFF-4D33-406A-9921-4F7E293ADE14}" type="slidenum">
              <a:rPr lang="en-US"/>
              <a:pPr/>
              <a:t>‹#›</a:t>
            </a:fld>
            <a:endParaRPr lang="en-US"/>
          </a:p>
        </p:txBody>
      </p:sp>
    </p:spTree>
    <p:extLst>
      <p:ext uri="{BB962C8B-B14F-4D97-AF65-F5344CB8AC3E}">
        <p14:creationId xmlns:p14="http://schemas.microsoft.com/office/powerpoint/2010/main" val="116511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CSci4211:          Application Layer</a:t>
            </a:r>
          </a:p>
        </p:txBody>
      </p:sp>
      <p:sp>
        <p:nvSpPr>
          <p:cNvPr id="8" name="Slide Number Placeholder 7"/>
          <p:cNvSpPr>
            <a:spLocks noGrp="1"/>
          </p:cNvSpPr>
          <p:nvPr>
            <p:ph type="sldNum" sz="quarter" idx="11"/>
          </p:nvPr>
        </p:nvSpPr>
        <p:spPr/>
        <p:txBody>
          <a:bodyPr/>
          <a:lstStyle>
            <a:lvl1pPr>
              <a:defRPr/>
            </a:lvl1pPr>
          </a:lstStyle>
          <a:p>
            <a:fld id="{6A80429D-7762-453A-8EBE-449C8566FF6A}" type="slidenum">
              <a:rPr lang="en-US"/>
              <a:pPr/>
              <a:t>‹#›</a:t>
            </a:fld>
            <a:endParaRPr lang="en-US"/>
          </a:p>
        </p:txBody>
      </p:sp>
    </p:spTree>
    <p:extLst>
      <p:ext uri="{BB962C8B-B14F-4D97-AF65-F5344CB8AC3E}">
        <p14:creationId xmlns:p14="http://schemas.microsoft.com/office/powerpoint/2010/main" val="84762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CSci4211:          Application Layer</a:t>
            </a:r>
          </a:p>
        </p:txBody>
      </p:sp>
      <p:sp>
        <p:nvSpPr>
          <p:cNvPr id="4" name="Slide Number Placeholder 3"/>
          <p:cNvSpPr>
            <a:spLocks noGrp="1"/>
          </p:cNvSpPr>
          <p:nvPr>
            <p:ph type="sldNum" sz="quarter" idx="11"/>
          </p:nvPr>
        </p:nvSpPr>
        <p:spPr/>
        <p:txBody>
          <a:bodyPr/>
          <a:lstStyle>
            <a:lvl1pPr>
              <a:defRPr/>
            </a:lvl1pPr>
          </a:lstStyle>
          <a:p>
            <a:fld id="{BC05FC8A-5A23-4114-9D18-FEBC30E8E5F2}" type="slidenum">
              <a:rPr lang="en-US"/>
              <a:pPr/>
              <a:t>‹#›</a:t>
            </a:fld>
            <a:endParaRPr lang="en-US"/>
          </a:p>
        </p:txBody>
      </p:sp>
    </p:spTree>
    <p:extLst>
      <p:ext uri="{BB962C8B-B14F-4D97-AF65-F5344CB8AC3E}">
        <p14:creationId xmlns:p14="http://schemas.microsoft.com/office/powerpoint/2010/main" val="270420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CSci4211:          Application Layer</a:t>
            </a:r>
          </a:p>
        </p:txBody>
      </p:sp>
      <p:sp>
        <p:nvSpPr>
          <p:cNvPr id="3" name="Slide Number Placeholder 2"/>
          <p:cNvSpPr>
            <a:spLocks noGrp="1"/>
          </p:cNvSpPr>
          <p:nvPr>
            <p:ph type="sldNum" sz="quarter" idx="11"/>
          </p:nvPr>
        </p:nvSpPr>
        <p:spPr/>
        <p:txBody>
          <a:bodyPr/>
          <a:lstStyle>
            <a:lvl1pPr>
              <a:defRPr/>
            </a:lvl1pPr>
          </a:lstStyle>
          <a:p>
            <a:fld id="{CE16C5AB-A734-4364-9797-F12458520C37}" type="slidenum">
              <a:rPr lang="en-US"/>
              <a:pPr/>
              <a:t>‹#›</a:t>
            </a:fld>
            <a:endParaRPr lang="en-US"/>
          </a:p>
        </p:txBody>
      </p:sp>
    </p:spTree>
    <p:extLst>
      <p:ext uri="{BB962C8B-B14F-4D97-AF65-F5344CB8AC3E}">
        <p14:creationId xmlns:p14="http://schemas.microsoft.com/office/powerpoint/2010/main" val="350841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CSci4211:          Application Layer</a:t>
            </a:r>
          </a:p>
        </p:txBody>
      </p:sp>
      <p:sp>
        <p:nvSpPr>
          <p:cNvPr id="6" name="Slide Number Placeholder 5"/>
          <p:cNvSpPr>
            <a:spLocks noGrp="1"/>
          </p:cNvSpPr>
          <p:nvPr>
            <p:ph type="sldNum" sz="quarter" idx="11"/>
          </p:nvPr>
        </p:nvSpPr>
        <p:spPr/>
        <p:txBody>
          <a:bodyPr/>
          <a:lstStyle>
            <a:lvl1pPr>
              <a:defRPr/>
            </a:lvl1pPr>
          </a:lstStyle>
          <a:p>
            <a:fld id="{0C20C4C0-F4A2-4E29-9DA3-06D630F55F2B}" type="slidenum">
              <a:rPr lang="en-US"/>
              <a:pPr/>
              <a:t>‹#›</a:t>
            </a:fld>
            <a:endParaRPr lang="en-US"/>
          </a:p>
        </p:txBody>
      </p:sp>
    </p:spTree>
    <p:extLst>
      <p:ext uri="{BB962C8B-B14F-4D97-AF65-F5344CB8AC3E}">
        <p14:creationId xmlns:p14="http://schemas.microsoft.com/office/powerpoint/2010/main" val="110040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CSci4211:          Application Layer</a:t>
            </a:r>
          </a:p>
        </p:txBody>
      </p:sp>
      <p:sp>
        <p:nvSpPr>
          <p:cNvPr id="6" name="Slide Number Placeholder 5"/>
          <p:cNvSpPr>
            <a:spLocks noGrp="1"/>
          </p:cNvSpPr>
          <p:nvPr>
            <p:ph type="sldNum" sz="quarter" idx="11"/>
          </p:nvPr>
        </p:nvSpPr>
        <p:spPr/>
        <p:txBody>
          <a:bodyPr/>
          <a:lstStyle>
            <a:lvl1pPr>
              <a:defRPr/>
            </a:lvl1pPr>
          </a:lstStyle>
          <a:p>
            <a:fld id="{ECB74331-6EE8-47B1-BA51-3FADBF11443F}" type="slidenum">
              <a:rPr lang="en-US"/>
              <a:pPr/>
              <a:t>‹#›</a:t>
            </a:fld>
            <a:endParaRPr lang="en-US"/>
          </a:p>
        </p:txBody>
      </p:sp>
    </p:spTree>
    <p:extLst>
      <p:ext uri="{BB962C8B-B14F-4D97-AF65-F5344CB8AC3E}">
        <p14:creationId xmlns:p14="http://schemas.microsoft.com/office/powerpoint/2010/main" val="17771163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048000" y="62484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r>
              <a:rPr lang="en-US"/>
              <a:t>CSci4211:          Application Layer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DD1D3014-FD9A-4667-B0ED-943C34BCD1FF}" type="slidenum">
              <a:rPr lang="en-US"/>
              <a:pPr/>
              <a:t>‹#›</a:t>
            </a:fld>
            <a:endParaRPr lang="en-US"/>
          </a:p>
        </p:txBody>
      </p:sp>
      <p:sp>
        <p:nvSpPr>
          <p:cNvPr id="1031" name="Line 7"/>
          <p:cNvSpPr>
            <a:spLocks noChangeShapeType="1"/>
          </p:cNvSpPr>
          <p:nvPr userDrawn="1"/>
        </p:nvSpPr>
        <p:spPr bwMode="auto">
          <a:xfrm>
            <a:off x="533400" y="6096000"/>
            <a:ext cx="8077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rtl="0" eaLnBrk="0" fontAlgn="base" hangingPunct="0">
        <a:spcBef>
          <a:spcPct val="0"/>
        </a:spcBef>
        <a:spcAft>
          <a:spcPct val="0"/>
        </a:spcAft>
        <a:defRPr sz="4000">
          <a:solidFill>
            <a:srgbClr val="000099"/>
          </a:solidFill>
          <a:latin typeface="+mj-lt"/>
          <a:ea typeface="+mj-ea"/>
          <a:cs typeface="+mj-cs"/>
        </a:defRPr>
      </a:lvl1pPr>
      <a:lvl2pPr algn="ctr" rtl="0" eaLnBrk="0" fontAlgn="base" hangingPunct="0">
        <a:spcBef>
          <a:spcPct val="0"/>
        </a:spcBef>
        <a:spcAft>
          <a:spcPct val="0"/>
        </a:spcAft>
        <a:defRPr sz="4000">
          <a:solidFill>
            <a:srgbClr val="000099"/>
          </a:solidFill>
          <a:latin typeface="Comic Sans MS" pitchFamily="66" charset="0"/>
        </a:defRPr>
      </a:lvl2pPr>
      <a:lvl3pPr algn="ctr" rtl="0" eaLnBrk="0" fontAlgn="base" hangingPunct="0">
        <a:spcBef>
          <a:spcPct val="0"/>
        </a:spcBef>
        <a:spcAft>
          <a:spcPct val="0"/>
        </a:spcAft>
        <a:defRPr sz="4000">
          <a:solidFill>
            <a:srgbClr val="000099"/>
          </a:solidFill>
          <a:latin typeface="Comic Sans MS" pitchFamily="66" charset="0"/>
        </a:defRPr>
      </a:lvl3pPr>
      <a:lvl4pPr algn="ctr" rtl="0" eaLnBrk="0" fontAlgn="base" hangingPunct="0">
        <a:spcBef>
          <a:spcPct val="0"/>
        </a:spcBef>
        <a:spcAft>
          <a:spcPct val="0"/>
        </a:spcAft>
        <a:defRPr sz="4000">
          <a:solidFill>
            <a:srgbClr val="000099"/>
          </a:solidFill>
          <a:latin typeface="Comic Sans MS" pitchFamily="66" charset="0"/>
        </a:defRPr>
      </a:lvl4pPr>
      <a:lvl5pPr algn="ctr" rtl="0" eaLnBrk="0" fontAlgn="base" hangingPunct="0">
        <a:spcBef>
          <a:spcPct val="0"/>
        </a:spcBef>
        <a:spcAft>
          <a:spcPct val="0"/>
        </a:spcAft>
        <a:defRPr sz="4000">
          <a:solidFill>
            <a:srgbClr val="000099"/>
          </a:solidFill>
          <a:latin typeface="Comic Sans MS" pitchFamily="66" charset="0"/>
        </a:defRPr>
      </a:lvl5pPr>
      <a:lvl6pPr marL="457200" algn="ctr" rtl="0" eaLnBrk="0" fontAlgn="base" hangingPunct="0">
        <a:spcBef>
          <a:spcPct val="0"/>
        </a:spcBef>
        <a:spcAft>
          <a:spcPct val="0"/>
        </a:spcAft>
        <a:defRPr sz="4000">
          <a:solidFill>
            <a:srgbClr val="000099"/>
          </a:solidFill>
          <a:latin typeface="Comic Sans MS" pitchFamily="66" charset="0"/>
        </a:defRPr>
      </a:lvl6pPr>
      <a:lvl7pPr marL="914400" algn="ctr" rtl="0" eaLnBrk="0" fontAlgn="base" hangingPunct="0">
        <a:spcBef>
          <a:spcPct val="0"/>
        </a:spcBef>
        <a:spcAft>
          <a:spcPct val="0"/>
        </a:spcAft>
        <a:defRPr sz="4000">
          <a:solidFill>
            <a:srgbClr val="000099"/>
          </a:solidFill>
          <a:latin typeface="Comic Sans MS" pitchFamily="66" charset="0"/>
        </a:defRPr>
      </a:lvl7pPr>
      <a:lvl8pPr marL="1371600" algn="ctr" rtl="0" eaLnBrk="0" fontAlgn="base" hangingPunct="0">
        <a:spcBef>
          <a:spcPct val="0"/>
        </a:spcBef>
        <a:spcAft>
          <a:spcPct val="0"/>
        </a:spcAft>
        <a:defRPr sz="4000">
          <a:solidFill>
            <a:srgbClr val="000099"/>
          </a:solidFill>
          <a:latin typeface="Comic Sans MS" pitchFamily="66" charset="0"/>
        </a:defRPr>
      </a:lvl8pPr>
      <a:lvl9pPr marL="1828800" algn="ctr" rtl="0" eaLnBrk="0" fontAlgn="base" hangingPunct="0">
        <a:spcBef>
          <a:spcPct val="0"/>
        </a:spcBef>
        <a:spcAft>
          <a:spcPct val="0"/>
        </a:spcAft>
        <a:defRPr sz="4000">
          <a:solidFill>
            <a:srgbClr val="000099"/>
          </a:solidFill>
          <a:latin typeface="Comic Sans MS" pitchFamily="66"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99"/>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105.xml"/></Relationships>
</file>

<file path=ppt/slides/_rels/slide10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cs.umn.edu/"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jpeg"/><Relationship Id="rId8"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52.png"/></Relationships>
</file>

<file path=ppt/slides/_rels/slide114.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46.png"/><Relationship Id="rId10" Type="http://schemas.openxmlformats.org/officeDocument/2006/relationships/image" Target="../media/image47.jpeg"/><Relationship Id="rId11"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image" Target="../media/image13.wmf"/><Relationship Id="rId7" Type="http://schemas.openxmlformats.org/officeDocument/2006/relationships/image" Target="../media/image14.wmf"/><Relationship Id="rId8" Type="http://schemas.openxmlformats.org/officeDocument/2006/relationships/image" Target="../media/image15.wmf"/><Relationship Id="rId9" Type="http://schemas.openxmlformats.org/officeDocument/2006/relationships/image" Target="../media/image16.wmf"/><Relationship Id="rId10" Type="http://schemas.openxmlformats.org/officeDocument/2006/relationships/image" Target="../media/image17.wmf"/><Relationship Id="rId11" Type="http://schemas.openxmlformats.org/officeDocument/2006/relationships/image" Target="../media/image18.wmf"/><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10.png"/><Relationship Id="rId5" Type="http://schemas.openxmlformats.org/officeDocument/2006/relationships/image" Target="../media/image11.wmf"/><Relationship Id="rId6" Type="http://schemas.openxmlformats.org/officeDocument/2006/relationships/image" Target="../media/image12.wmf"/><Relationship Id="rId7" Type="http://schemas.openxmlformats.org/officeDocument/2006/relationships/image" Target="../media/image13.wmf"/><Relationship Id="rId8" Type="http://schemas.openxmlformats.org/officeDocument/2006/relationships/image" Target="../media/image14.wmf"/><Relationship Id="rId9" Type="http://schemas.openxmlformats.org/officeDocument/2006/relationships/image" Target="../media/image15.w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image" Target="../media/image13.wmf"/><Relationship Id="rId7" Type="http://schemas.openxmlformats.org/officeDocument/2006/relationships/image" Target="../media/image14.wmf"/><Relationship Id="rId8" Type="http://schemas.openxmlformats.org/officeDocument/2006/relationships/image" Target="../media/image15.wmf"/><Relationship Id="rId9" Type="http://schemas.openxmlformats.org/officeDocument/2006/relationships/image" Target="../media/image16.wmf"/><Relationship Id="rId10" Type="http://schemas.openxmlformats.org/officeDocument/2006/relationships/image" Target="../media/image17.wmf"/><Relationship Id="rId11" Type="http://schemas.openxmlformats.org/officeDocument/2006/relationships/image" Target="../media/image18.wmf"/><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29.bin"/><Relationship Id="rId5" Type="http://schemas.openxmlformats.org/officeDocument/2006/relationships/image" Target="../media/image3.wmf"/><Relationship Id="rId6" Type="http://schemas.openxmlformats.org/officeDocument/2006/relationships/oleObject" Target="../embeddings/oleObject30.bin"/><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9" Type="http://schemas.openxmlformats.org/officeDocument/2006/relationships/image" Target="../media/image2.wmf"/><Relationship Id="rId20" Type="http://schemas.openxmlformats.org/officeDocument/2006/relationships/oleObject" Target="../embeddings/oleObject42.bin"/><Relationship Id="rId21" Type="http://schemas.openxmlformats.org/officeDocument/2006/relationships/oleObject" Target="../embeddings/oleObject43.bin"/><Relationship Id="rId22" Type="http://schemas.openxmlformats.org/officeDocument/2006/relationships/image" Target="../media/image6.png"/><Relationship Id="rId10" Type="http://schemas.openxmlformats.org/officeDocument/2006/relationships/oleObject" Target="../embeddings/oleObject33.bin"/><Relationship Id="rId11" Type="http://schemas.openxmlformats.org/officeDocument/2006/relationships/oleObject" Target="../embeddings/oleObject34.bin"/><Relationship Id="rId12" Type="http://schemas.openxmlformats.org/officeDocument/2006/relationships/oleObject" Target="../embeddings/oleObject35.bin"/><Relationship Id="rId13" Type="http://schemas.openxmlformats.org/officeDocument/2006/relationships/image" Target="../media/image3.wmf"/><Relationship Id="rId14" Type="http://schemas.openxmlformats.org/officeDocument/2006/relationships/oleObject" Target="../embeddings/oleObject36.bin"/><Relationship Id="rId15" Type="http://schemas.openxmlformats.org/officeDocument/2006/relationships/oleObject" Target="../embeddings/oleObject37.bin"/><Relationship Id="rId16" Type="http://schemas.openxmlformats.org/officeDocument/2006/relationships/oleObject" Target="../embeddings/oleObject38.bin"/><Relationship Id="rId17" Type="http://schemas.openxmlformats.org/officeDocument/2006/relationships/oleObject" Target="../embeddings/oleObject39.bin"/><Relationship Id="rId18" Type="http://schemas.openxmlformats.org/officeDocument/2006/relationships/oleObject" Target="../embeddings/oleObject40.bin"/><Relationship Id="rId19" Type="http://schemas.openxmlformats.org/officeDocument/2006/relationships/oleObject" Target="../embeddings/oleObject41.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notesSlide" Target="../notesSlides/notesSlide32.xml"/><Relationship Id="rId4" Type="http://schemas.openxmlformats.org/officeDocument/2006/relationships/image" Target="../media/image4.wmf"/><Relationship Id="rId5" Type="http://schemas.openxmlformats.org/officeDocument/2006/relationships/image" Target="../media/image5.png"/><Relationship Id="rId6" Type="http://schemas.openxmlformats.org/officeDocument/2006/relationships/oleObject" Target="../embeddings/oleObject31.bin"/><Relationship Id="rId7" Type="http://schemas.openxmlformats.org/officeDocument/2006/relationships/image" Target="../media/image1.wmf"/><Relationship Id="rId8" Type="http://schemas.openxmlformats.org/officeDocument/2006/relationships/oleObject" Target="../embeddings/oleObject3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jpeg"/></Relationships>
</file>

<file path=ppt/slides/_rels/slide34.xml.rels><?xml version="1.0" encoding="UTF-8" standalone="yes"?>
<Relationships xmlns="http://schemas.openxmlformats.org/package/2006/relationships"><Relationship Id="rId9" Type="http://schemas.openxmlformats.org/officeDocument/2006/relationships/image" Target="../media/image2.wmf"/><Relationship Id="rId20" Type="http://schemas.openxmlformats.org/officeDocument/2006/relationships/oleObject" Target="../embeddings/oleObject55.bin"/><Relationship Id="rId21" Type="http://schemas.openxmlformats.org/officeDocument/2006/relationships/oleObject" Target="../embeddings/oleObject56.bin"/><Relationship Id="rId22" Type="http://schemas.openxmlformats.org/officeDocument/2006/relationships/image" Target="../media/image6.png"/><Relationship Id="rId10" Type="http://schemas.openxmlformats.org/officeDocument/2006/relationships/oleObject" Target="../embeddings/oleObject46.bin"/><Relationship Id="rId11" Type="http://schemas.openxmlformats.org/officeDocument/2006/relationships/oleObject" Target="../embeddings/oleObject47.bin"/><Relationship Id="rId12" Type="http://schemas.openxmlformats.org/officeDocument/2006/relationships/oleObject" Target="../embeddings/oleObject48.bin"/><Relationship Id="rId13" Type="http://schemas.openxmlformats.org/officeDocument/2006/relationships/image" Target="../media/image3.wmf"/><Relationship Id="rId14" Type="http://schemas.openxmlformats.org/officeDocument/2006/relationships/oleObject" Target="../embeddings/oleObject49.bin"/><Relationship Id="rId15" Type="http://schemas.openxmlformats.org/officeDocument/2006/relationships/oleObject" Target="../embeddings/oleObject50.bin"/><Relationship Id="rId16" Type="http://schemas.openxmlformats.org/officeDocument/2006/relationships/oleObject" Target="../embeddings/oleObject51.bin"/><Relationship Id="rId17" Type="http://schemas.openxmlformats.org/officeDocument/2006/relationships/oleObject" Target="../embeddings/oleObject52.bin"/><Relationship Id="rId18" Type="http://schemas.openxmlformats.org/officeDocument/2006/relationships/oleObject" Target="../embeddings/oleObject53.bin"/><Relationship Id="rId19" Type="http://schemas.openxmlformats.org/officeDocument/2006/relationships/oleObject" Target="../embeddings/oleObject54.bin"/><Relationship Id="rId1" Type="http://schemas.openxmlformats.org/officeDocument/2006/relationships/vmlDrawing" Target="../drawings/vmlDrawing5.vml"/><Relationship Id="rId2" Type="http://schemas.openxmlformats.org/officeDocument/2006/relationships/slideLayout" Target="../slideLayouts/slideLayout12.xml"/><Relationship Id="rId3" Type="http://schemas.openxmlformats.org/officeDocument/2006/relationships/notesSlide" Target="../notesSlides/notesSlide34.xml"/><Relationship Id="rId4" Type="http://schemas.openxmlformats.org/officeDocument/2006/relationships/image" Target="../media/image4.wmf"/><Relationship Id="rId5" Type="http://schemas.openxmlformats.org/officeDocument/2006/relationships/image" Target="../media/image5.png"/><Relationship Id="rId6" Type="http://schemas.openxmlformats.org/officeDocument/2006/relationships/oleObject" Target="../embeddings/oleObject44.bin"/><Relationship Id="rId7" Type="http://schemas.openxmlformats.org/officeDocument/2006/relationships/image" Target="../media/image1.wmf"/><Relationship Id="rId8" Type="http://schemas.openxmlformats.org/officeDocument/2006/relationships/oleObject" Target="../embeddings/oleObject45.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9" Type="http://schemas.openxmlformats.org/officeDocument/2006/relationships/oleObject" Target="../embeddings/oleObject60.bin"/><Relationship Id="rId20" Type="http://schemas.openxmlformats.org/officeDocument/2006/relationships/image" Target="../media/image2.wmf"/><Relationship Id="rId21" Type="http://schemas.openxmlformats.org/officeDocument/2006/relationships/oleObject" Target="../embeddings/oleObject69.bin"/><Relationship Id="rId22" Type="http://schemas.openxmlformats.org/officeDocument/2006/relationships/oleObject" Target="../embeddings/oleObject70.bin"/><Relationship Id="rId23" Type="http://schemas.openxmlformats.org/officeDocument/2006/relationships/oleObject" Target="../embeddings/oleObject71.bin"/><Relationship Id="rId10" Type="http://schemas.openxmlformats.org/officeDocument/2006/relationships/oleObject" Target="../embeddings/oleObject61.bin"/><Relationship Id="rId11" Type="http://schemas.openxmlformats.org/officeDocument/2006/relationships/oleObject" Target="../embeddings/oleObject62.bin"/><Relationship Id="rId12" Type="http://schemas.openxmlformats.org/officeDocument/2006/relationships/oleObject" Target="../embeddings/oleObject63.bin"/><Relationship Id="rId13" Type="http://schemas.openxmlformats.org/officeDocument/2006/relationships/oleObject" Target="../embeddings/oleObject64.bin"/><Relationship Id="rId14" Type="http://schemas.openxmlformats.org/officeDocument/2006/relationships/oleObject" Target="../embeddings/oleObject65.bin"/><Relationship Id="rId15" Type="http://schemas.openxmlformats.org/officeDocument/2006/relationships/image" Target="../media/image8.wmf"/><Relationship Id="rId16" Type="http://schemas.openxmlformats.org/officeDocument/2006/relationships/oleObject" Target="../embeddings/oleObject66.bin"/><Relationship Id="rId17" Type="http://schemas.openxmlformats.org/officeDocument/2006/relationships/oleObject" Target="../embeddings/oleObject67.bin"/><Relationship Id="rId18" Type="http://schemas.openxmlformats.org/officeDocument/2006/relationships/image" Target="../media/image1.wmf"/><Relationship Id="rId19" Type="http://schemas.openxmlformats.org/officeDocument/2006/relationships/oleObject" Target="../embeddings/oleObject68.bin"/><Relationship Id="rId1" Type="http://schemas.openxmlformats.org/officeDocument/2006/relationships/vmlDrawing" Target="../drawings/vmlDrawing6.vml"/><Relationship Id="rId2" Type="http://schemas.openxmlformats.org/officeDocument/2006/relationships/slideLayout" Target="../slideLayouts/slideLayout4.xml"/><Relationship Id="rId3" Type="http://schemas.openxmlformats.org/officeDocument/2006/relationships/notesSlide" Target="../notesSlides/notesSlide37.xml"/><Relationship Id="rId4" Type="http://schemas.openxmlformats.org/officeDocument/2006/relationships/oleObject" Target="../embeddings/oleObject57.bin"/><Relationship Id="rId5" Type="http://schemas.openxmlformats.org/officeDocument/2006/relationships/image" Target="../media/image3.wmf"/><Relationship Id="rId6" Type="http://schemas.openxmlformats.org/officeDocument/2006/relationships/oleObject" Target="../embeddings/oleObject58.bin"/><Relationship Id="rId7" Type="http://schemas.openxmlformats.org/officeDocument/2006/relationships/image" Target="../media/image7.wmf"/><Relationship Id="rId8" Type="http://schemas.openxmlformats.org/officeDocument/2006/relationships/oleObject" Target="../embeddings/oleObject59.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72.bin"/><Relationship Id="rId5" Type="http://schemas.openxmlformats.org/officeDocument/2006/relationships/image" Target="../media/image3.wmf"/><Relationship Id="rId6" Type="http://schemas.openxmlformats.org/officeDocument/2006/relationships/oleObject" Target="../embeddings/oleObject73.bin"/><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9" Type="http://schemas.openxmlformats.org/officeDocument/2006/relationships/image" Target="../media/image2.wmf"/><Relationship Id="rId20" Type="http://schemas.openxmlformats.org/officeDocument/2006/relationships/oleObject" Target="../embeddings/oleObject12.bin"/><Relationship Id="rId21" Type="http://schemas.openxmlformats.org/officeDocument/2006/relationships/oleObject" Target="../embeddings/oleObject13.bin"/><Relationship Id="rId22" Type="http://schemas.openxmlformats.org/officeDocument/2006/relationships/image" Target="../media/image6.png"/><Relationship Id="rId10" Type="http://schemas.openxmlformats.org/officeDocument/2006/relationships/oleObject" Target="../embeddings/oleObject3.bin"/><Relationship Id="rId11" Type="http://schemas.openxmlformats.org/officeDocument/2006/relationships/oleObject" Target="../embeddings/oleObject4.bin"/><Relationship Id="rId12" Type="http://schemas.openxmlformats.org/officeDocument/2006/relationships/oleObject" Target="../embeddings/oleObject5.bin"/><Relationship Id="rId13" Type="http://schemas.openxmlformats.org/officeDocument/2006/relationships/image" Target="../media/image3.wmf"/><Relationship Id="rId14" Type="http://schemas.openxmlformats.org/officeDocument/2006/relationships/oleObject" Target="../embeddings/oleObject6.bin"/><Relationship Id="rId15" Type="http://schemas.openxmlformats.org/officeDocument/2006/relationships/oleObject" Target="../embeddings/oleObject7.bin"/><Relationship Id="rId16" Type="http://schemas.openxmlformats.org/officeDocument/2006/relationships/oleObject" Target="../embeddings/oleObject8.bin"/><Relationship Id="rId17" Type="http://schemas.openxmlformats.org/officeDocument/2006/relationships/oleObject" Target="../embeddings/oleObject9.bin"/><Relationship Id="rId18" Type="http://schemas.openxmlformats.org/officeDocument/2006/relationships/oleObject" Target="../embeddings/oleObject10.bin"/><Relationship Id="rId19" Type="http://schemas.openxmlformats.org/officeDocument/2006/relationships/oleObject" Target="../embeddings/oleObject11.bin"/><Relationship Id="rId1" Type="http://schemas.openxmlformats.org/officeDocument/2006/relationships/vmlDrawing" Target="../drawings/vmlDrawing1.vml"/><Relationship Id="rId2" Type="http://schemas.openxmlformats.org/officeDocument/2006/relationships/slideLayout" Target="../slideLayouts/slideLayout4.xml"/><Relationship Id="rId3" Type="http://schemas.openxmlformats.org/officeDocument/2006/relationships/notesSlide" Target="../notesSlides/notesSlide4.xml"/><Relationship Id="rId4" Type="http://schemas.openxmlformats.org/officeDocument/2006/relationships/image" Target="../media/image4.wmf"/><Relationship Id="rId5" Type="http://schemas.openxmlformats.org/officeDocument/2006/relationships/image" Target="../media/image5.png"/><Relationship Id="rId6" Type="http://schemas.openxmlformats.org/officeDocument/2006/relationships/oleObject" Target="../embeddings/oleObject1.bin"/><Relationship Id="rId7" Type="http://schemas.openxmlformats.org/officeDocument/2006/relationships/image" Target="../media/image1.wmf"/><Relationship Id="rId8"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2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17.bin"/><Relationship Id="rId20" Type="http://schemas.openxmlformats.org/officeDocument/2006/relationships/image" Target="../media/image2.wmf"/><Relationship Id="rId21" Type="http://schemas.openxmlformats.org/officeDocument/2006/relationships/oleObject" Target="../embeddings/oleObject26.bin"/><Relationship Id="rId22" Type="http://schemas.openxmlformats.org/officeDocument/2006/relationships/oleObject" Target="../embeddings/oleObject27.bin"/><Relationship Id="rId23" Type="http://schemas.openxmlformats.org/officeDocument/2006/relationships/oleObject" Target="../embeddings/oleObject28.bin"/><Relationship Id="rId10" Type="http://schemas.openxmlformats.org/officeDocument/2006/relationships/oleObject" Target="../embeddings/oleObject18.bin"/><Relationship Id="rId11" Type="http://schemas.openxmlformats.org/officeDocument/2006/relationships/oleObject" Target="../embeddings/oleObject19.bin"/><Relationship Id="rId12" Type="http://schemas.openxmlformats.org/officeDocument/2006/relationships/oleObject" Target="../embeddings/oleObject20.bin"/><Relationship Id="rId13" Type="http://schemas.openxmlformats.org/officeDocument/2006/relationships/oleObject" Target="../embeddings/oleObject21.bin"/><Relationship Id="rId14" Type="http://schemas.openxmlformats.org/officeDocument/2006/relationships/oleObject" Target="../embeddings/oleObject22.bin"/><Relationship Id="rId15" Type="http://schemas.openxmlformats.org/officeDocument/2006/relationships/image" Target="../media/image8.wmf"/><Relationship Id="rId16" Type="http://schemas.openxmlformats.org/officeDocument/2006/relationships/oleObject" Target="../embeddings/oleObject23.bin"/><Relationship Id="rId17" Type="http://schemas.openxmlformats.org/officeDocument/2006/relationships/oleObject" Target="../embeddings/oleObject24.bin"/><Relationship Id="rId18" Type="http://schemas.openxmlformats.org/officeDocument/2006/relationships/image" Target="../media/image1.wmf"/><Relationship Id="rId19" Type="http://schemas.openxmlformats.org/officeDocument/2006/relationships/oleObject" Target="../embeddings/oleObject25.bin"/><Relationship Id="rId1" Type="http://schemas.openxmlformats.org/officeDocument/2006/relationships/vmlDrawing" Target="../drawings/vmlDrawing2.vml"/><Relationship Id="rId2" Type="http://schemas.openxmlformats.org/officeDocument/2006/relationships/slideLayout" Target="../slideLayouts/slideLayout4.xml"/><Relationship Id="rId3" Type="http://schemas.openxmlformats.org/officeDocument/2006/relationships/notesSlide" Target="../notesSlides/notesSlide5.xml"/><Relationship Id="rId4" Type="http://schemas.openxmlformats.org/officeDocument/2006/relationships/oleObject" Target="../embeddings/oleObject14.bin"/><Relationship Id="rId5" Type="http://schemas.openxmlformats.org/officeDocument/2006/relationships/image" Target="../media/image3.wmf"/><Relationship Id="rId6" Type="http://schemas.openxmlformats.org/officeDocument/2006/relationships/oleObject" Target="../embeddings/oleObject15.bin"/><Relationship Id="rId7" Type="http://schemas.openxmlformats.org/officeDocument/2006/relationships/image" Target="../media/image7.wmf"/><Relationship Id="rId8" Type="http://schemas.openxmlformats.org/officeDocument/2006/relationships/oleObject" Target="../embeddings/oleObject16.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74.bin"/><Relationship Id="rId5" Type="http://schemas.openxmlformats.org/officeDocument/2006/relationships/image" Target="../media/image24.wmf"/><Relationship Id="rId6" Type="http://schemas.openxmlformats.org/officeDocument/2006/relationships/oleObject" Target="../embeddings/oleObject75.bin"/><Relationship Id="rId7" Type="http://schemas.openxmlformats.org/officeDocument/2006/relationships/image" Target="../media/image25.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76.bin"/><Relationship Id="rId5" Type="http://schemas.openxmlformats.org/officeDocument/2006/relationships/image" Target="../media/image3.wmf"/><Relationship Id="rId6" Type="http://schemas.openxmlformats.org/officeDocument/2006/relationships/oleObject" Target="../embeddings/oleObject77.bin"/><Relationship Id="rId7" Type="http://schemas.openxmlformats.org/officeDocument/2006/relationships/oleObject" Target="../embeddings/oleObject78.bin"/><Relationship Id="rId8" Type="http://schemas.openxmlformats.org/officeDocument/2006/relationships/oleObject" Target="../embeddings/oleObject79.bin"/><Relationship Id="rId9" Type="http://schemas.openxmlformats.org/officeDocument/2006/relationships/oleObject" Target="../embeddings/oleObject80.bin"/><Relationship Id="rId10" Type="http://schemas.openxmlformats.org/officeDocument/2006/relationships/oleObject" Target="../embeddings/oleObject81.bin"/><Relationship Id="rId1" Type="http://schemas.openxmlformats.org/officeDocument/2006/relationships/vmlDrawing" Target="../drawings/vmlDrawing9.vml"/><Relationship Id="rId2"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82.bin"/><Relationship Id="rId5" Type="http://schemas.openxmlformats.org/officeDocument/2006/relationships/image" Target="../media/image3.wmf"/><Relationship Id="rId6" Type="http://schemas.openxmlformats.org/officeDocument/2006/relationships/oleObject" Target="../embeddings/oleObject83.bin"/><Relationship Id="rId7" Type="http://schemas.openxmlformats.org/officeDocument/2006/relationships/oleObject" Target="../embeddings/oleObject84.bin"/><Relationship Id="rId8" Type="http://schemas.openxmlformats.org/officeDocument/2006/relationships/oleObject" Target="../embeddings/oleObject85.bin"/><Relationship Id="rId9" Type="http://schemas.openxmlformats.org/officeDocument/2006/relationships/oleObject" Target="../embeddings/oleObject86.bin"/><Relationship Id="rId10" Type="http://schemas.openxmlformats.org/officeDocument/2006/relationships/oleObject" Target="../embeddings/oleObject87.bin"/><Relationship Id="rId1" Type="http://schemas.openxmlformats.org/officeDocument/2006/relationships/vmlDrawing" Target="../drawings/vmlDrawing10.v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4" Type="http://schemas.openxmlformats.org/officeDocument/2006/relationships/oleObject" Target="../embeddings/oleObject88.bin"/><Relationship Id="rId5" Type="http://schemas.openxmlformats.org/officeDocument/2006/relationships/image" Target="../media/image3.wmf"/><Relationship Id="rId6" Type="http://schemas.openxmlformats.org/officeDocument/2006/relationships/oleObject" Target="../embeddings/oleObject89.bin"/><Relationship Id="rId7" Type="http://schemas.openxmlformats.org/officeDocument/2006/relationships/image" Target="../media/image26.png"/><Relationship Id="rId8" Type="http://schemas.openxmlformats.org/officeDocument/2006/relationships/image" Target="../media/image27.png"/><Relationship Id="rId1" Type="http://schemas.openxmlformats.org/officeDocument/2006/relationships/vmlDrawing" Target="../drawings/vmlDrawing11.vml"/><Relationship Id="rId2"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image" Target="../media/image13.wmf"/><Relationship Id="rId7" Type="http://schemas.openxmlformats.org/officeDocument/2006/relationships/image" Target="../media/image14.wmf"/><Relationship Id="rId8" Type="http://schemas.openxmlformats.org/officeDocument/2006/relationships/image" Target="../media/image15.wmf"/><Relationship Id="rId9" Type="http://schemas.openxmlformats.org/officeDocument/2006/relationships/image" Target="../media/image16.wmf"/><Relationship Id="rId10" Type="http://schemas.openxmlformats.org/officeDocument/2006/relationships/image" Target="../media/image17.wmf"/><Relationship Id="rId11"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4" Type="http://schemas.openxmlformats.org/officeDocument/2006/relationships/oleObject" Target="../embeddings/oleObject90.bin"/><Relationship Id="rId5" Type="http://schemas.openxmlformats.org/officeDocument/2006/relationships/image" Target="../media/image28.wmf"/><Relationship Id="rId6" Type="http://schemas.openxmlformats.org/officeDocument/2006/relationships/oleObject" Target="../embeddings/oleObject91.bin"/><Relationship Id="rId7" Type="http://schemas.openxmlformats.org/officeDocument/2006/relationships/image" Target="../media/image29.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4" Type="http://schemas.openxmlformats.org/officeDocument/2006/relationships/oleObject" Target="../embeddings/oleObject92.bin"/><Relationship Id="rId5" Type="http://schemas.openxmlformats.org/officeDocument/2006/relationships/oleObject" Target="../embeddings/Microsoft_Word_97_-_2004_Document1.doc"/><Relationship Id="rId6" Type="http://schemas.openxmlformats.org/officeDocument/2006/relationships/image" Target="../media/image30.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31.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4" Type="http://schemas.openxmlformats.org/officeDocument/2006/relationships/oleObject" Target="../embeddings/oleObject93.bin"/><Relationship Id="rId5" Type="http://schemas.openxmlformats.org/officeDocument/2006/relationships/image" Target="../media/image3.wmf"/><Relationship Id="rId6" Type="http://schemas.openxmlformats.org/officeDocument/2006/relationships/oleObject" Target="../embeddings/oleObject94.bin"/><Relationship Id="rId1" Type="http://schemas.openxmlformats.org/officeDocument/2006/relationships/vmlDrawing" Target="../drawings/vmlDrawing14.vml"/><Relationship Id="rId2"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4" Type="http://schemas.openxmlformats.org/officeDocument/2006/relationships/oleObject" Target="../embeddings/oleObject95.bin"/><Relationship Id="rId5" Type="http://schemas.openxmlformats.org/officeDocument/2006/relationships/image" Target="../media/image3.wmf"/><Relationship Id="rId6" Type="http://schemas.openxmlformats.org/officeDocument/2006/relationships/oleObject" Target="../embeddings/oleObject96.bin"/><Relationship Id="rId1" Type="http://schemas.openxmlformats.org/officeDocument/2006/relationships/vmlDrawing" Target="../drawings/vmlDrawing15.vml"/><Relationship Id="rId2"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oleObject" Target="../embeddings/oleObject97.bin"/><Relationship Id="rId5" Type="http://schemas.openxmlformats.org/officeDocument/2006/relationships/image" Target="../media/image3.wmf"/><Relationship Id="rId6" Type="http://schemas.openxmlformats.org/officeDocument/2006/relationships/oleObject" Target="../embeddings/oleObject98.bin"/><Relationship Id="rId1" Type="http://schemas.openxmlformats.org/officeDocument/2006/relationships/vmlDrawing" Target="../drawings/vmlDrawing16.v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wmf"/><Relationship Id="rId5" Type="http://schemas.openxmlformats.org/officeDocument/2006/relationships/image" Target="../media/image19.wmf"/><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 Id="rId3" Type="http://schemas.openxmlformats.org/officeDocument/2006/relationships/image" Target="../media/image32.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 Id="rId3" Type="http://schemas.openxmlformats.org/officeDocument/2006/relationships/image" Target="../media/image32.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4" Type="http://schemas.openxmlformats.org/officeDocument/2006/relationships/oleObject" Target="../embeddings/oleObject99.bin"/><Relationship Id="rId5" Type="http://schemas.openxmlformats.org/officeDocument/2006/relationships/image" Target="../media/image3.wmf"/><Relationship Id="rId6" Type="http://schemas.openxmlformats.org/officeDocument/2006/relationships/oleObject" Target="../embeddings/oleObject100.bin"/><Relationship Id="rId7" Type="http://schemas.openxmlformats.org/officeDocument/2006/relationships/oleObject" Target="../embeddings/oleObject101.bin"/><Relationship Id="rId8" Type="http://schemas.openxmlformats.org/officeDocument/2006/relationships/oleObject" Target="../embeddings/oleObject102.bin"/><Relationship Id="rId9" Type="http://schemas.openxmlformats.org/officeDocument/2006/relationships/image" Target="../media/image27.png"/><Relationship Id="rId10" Type="http://schemas.openxmlformats.org/officeDocument/2006/relationships/image" Target="../media/image26.png"/><Relationship Id="rId1" Type="http://schemas.openxmlformats.org/officeDocument/2006/relationships/vmlDrawing" Target="../drawings/vmlDrawing17.vml"/><Relationship Id="rId2"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4" Type="http://schemas.openxmlformats.org/officeDocument/2006/relationships/oleObject" Target="../embeddings/oleObject103.bin"/><Relationship Id="rId5" Type="http://schemas.openxmlformats.org/officeDocument/2006/relationships/image" Target="../media/image3.wmf"/><Relationship Id="rId6" Type="http://schemas.openxmlformats.org/officeDocument/2006/relationships/oleObject" Target="../embeddings/oleObject104.bin"/><Relationship Id="rId7" Type="http://schemas.openxmlformats.org/officeDocument/2006/relationships/oleObject" Target="../embeddings/oleObject105.bin"/><Relationship Id="rId8" Type="http://schemas.openxmlformats.org/officeDocument/2006/relationships/oleObject" Target="../embeddings/oleObject106.bin"/><Relationship Id="rId9" Type="http://schemas.openxmlformats.org/officeDocument/2006/relationships/oleObject" Target="../embeddings/oleObject107.bin"/><Relationship Id="rId10" Type="http://schemas.openxmlformats.org/officeDocument/2006/relationships/oleObject" Target="../embeddings/oleObject108.bin"/><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9" Type="http://schemas.openxmlformats.org/officeDocument/2006/relationships/oleObject" Target="../embeddings/oleObject112.bin"/><Relationship Id="rId20" Type="http://schemas.openxmlformats.org/officeDocument/2006/relationships/oleObject" Target="../embeddings/oleObject123.bin"/><Relationship Id="rId21" Type="http://schemas.openxmlformats.org/officeDocument/2006/relationships/oleObject" Target="../embeddings/oleObject124.bin"/><Relationship Id="rId22" Type="http://schemas.openxmlformats.org/officeDocument/2006/relationships/oleObject" Target="../embeddings/oleObject125.bin"/><Relationship Id="rId23" Type="http://schemas.openxmlformats.org/officeDocument/2006/relationships/oleObject" Target="../embeddings/oleObject126.bin"/><Relationship Id="rId10" Type="http://schemas.openxmlformats.org/officeDocument/2006/relationships/oleObject" Target="../embeddings/oleObject113.bin"/><Relationship Id="rId11" Type="http://schemas.openxmlformats.org/officeDocument/2006/relationships/oleObject" Target="../embeddings/oleObject114.bin"/><Relationship Id="rId12" Type="http://schemas.openxmlformats.org/officeDocument/2006/relationships/oleObject" Target="../embeddings/oleObject115.bin"/><Relationship Id="rId13" Type="http://schemas.openxmlformats.org/officeDocument/2006/relationships/oleObject" Target="../embeddings/oleObject116.bin"/><Relationship Id="rId14" Type="http://schemas.openxmlformats.org/officeDocument/2006/relationships/oleObject" Target="../embeddings/oleObject117.bin"/><Relationship Id="rId15" Type="http://schemas.openxmlformats.org/officeDocument/2006/relationships/oleObject" Target="../embeddings/oleObject118.bin"/><Relationship Id="rId16" Type="http://schemas.openxmlformats.org/officeDocument/2006/relationships/oleObject" Target="../embeddings/oleObject119.bin"/><Relationship Id="rId17" Type="http://schemas.openxmlformats.org/officeDocument/2006/relationships/oleObject" Target="../embeddings/oleObject120.bin"/><Relationship Id="rId18" Type="http://schemas.openxmlformats.org/officeDocument/2006/relationships/oleObject" Target="../embeddings/oleObject121.bin"/><Relationship Id="rId19" Type="http://schemas.openxmlformats.org/officeDocument/2006/relationships/oleObject" Target="../embeddings/oleObject122.bin"/><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notesSlide" Target="../notesSlides/notesSlide91.xml"/><Relationship Id="rId4" Type="http://schemas.openxmlformats.org/officeDocument/2006/relationships/image" Target="../media/image33.png"/><Relationship Id="rId5" Type="http://schemas.openxmlformats.org/officeDocument/2006/relationships/oleObject" Target="../embeddings/oleObject109.bin"/><Relationship Id="rId6" Type="http://schemas.openxmlformats.org/officeDocument/2006/relationships/image" Target="../media/image3.wmf"/><Relationship Id="rId7" Type="http://schemas.openxmlformats.org/officeDocument/2006/relationships/oleObject" Target="../embeddings/oleObject110.bin"/><Relationship Id="rId8" Type="http://schemas.openxmlformats.org/officeDocument/2006/relationships/oleObject" Target="../embeddings/oleObject111.bin"/></Relationships>
</file>

<file path=ppt/slides/_rels/slide92.xml.rels><?xml version="1.0" encoding="UTF-8" standalone="yes"?>
<Relationships xmlns="http://schemas.openxmlformats.org/package/2006/relationships"><Relationship Id="rId9" Type="http://schemas.openxmlformats.org/officeDocument/2006/relationships/oleObject" Target="../embeddings/oleObject130.bin"/><Relationship Id="rId20" Type="http://schemas.openxmlformats.org/officeDocument/2006/relationships/oleObject" Target="../embeddings/oleObject141.bin"/><Relationship Id="rId21" Type="http://schemas.openxmlformats.org/officeDocument/2006/relationships/oleObject" Target="../embeddings/oleObject142.bin"/><Relationship Id="rId22" Type="http://schemas.openxmlformats.org/officeDocument/2006/relationships/oleObject" Target="../embeddings/oleObject143.bin"/><Relationship Id="rId10" Type="http://schemas.openxmlformats.org/officeDocument/2006/relationships/oleObject" Target="../embeddings/oleObject131.bin"/><Relationship Id="rId11" Type="http://schemas.openxmlformats.org/officeDocument/2006/relationships/oleObject" Target="../embeddings/oleObject132.bin"/><Relationship Id="rId12" Type="http://schemas.openxmlformats.org/officeDocument/2006/relationships/oleObject" Target="../embeddings/oleObject133.bin"/><Relationship Id="rId13" Type="http://schemas.openxmlformats.org/officeDocument/2006/relationships/oleObject" Target="../embeddings/oleObject134.bin"/><Relationship Id="rId14" Type="http://schemas.openxmlformats.org/officeDocument/2006/relationships/oleObject" Target="../embeddings/oleObject135.bin"/><Relationship Id="rId15" Type="http://schemas.openxmlformats.org/officeDocument/2006/relationships/oleObject" Target="../embeddings/oleObject136.bin"/><Relationship Id="rId16" Type="http://schemas.openxmlformats.org/officeDocument/2006/relationships/oleObject" Target="../embeddings/oleObject137.bin"/><Relationship Id="rId17" Type="http://schemas.openxmlformats.org/officeDocument/2006/relationships/oleObject" Target="../embeddings/oleObject138.bin"/><Relationship Id="rId18" Type="http://schemas.openxmlformats.org/officeDocument/2006/relationships/oleObject" Target="../embeddings/oleObject139.bin"/><Relationship Id="rId19" Type="http://schemas.openxmlformats.org/officeDocument/2006/relationships/oleObject" Target="../embeddings/oleObject140.bin"/><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notesSlide" Target="../notesSlides/notesSlide92.xml"/><Relationship Id="rId4" Type="http://schemas.openxmlformats.org/officeDocument/2006/relationships/image" Target="../media/image33.png"/><Relationship Id="rId5" Type="http://schemas.openxmlformats.org/officeDocument/2006/relationships/oleObject" Target="../embeddings/oleObject127.bin"/><Relationship Id="rId6" Type="http://schemas.openxmlformats.org/officeDocument/2006/relationships/image" Target="../media/image3.wmf"/><Relationship Id="rId7" Type="http://schemas.openxmlformats.org/officeDocument/2006/relationships/oleObject" Target="../embeddings/oleObject128.bin"/><Relationship Id="rId8" Type="http://schemas.openxmlformats.org/officeDocument/2006/relationships/oleObject" Target="../embeddings/oleObject129.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4" Type="http://schemas.openxmlformats.org/officeDocument/2006/relationships/oleObject" Target="../embeddings/oleObject144.bin"/><Relationship Id="rId5" Type="http://schemas.openxmlformats.org/officeDocument/2006/relationships/image" Target="../media/image34.emf"/><Relationship Id="rId1" Type="http://schemas.openxmlformats.org/officeDocument/2006/relationships/vmlDrawing" Target="../drawings/vmlDrawing21.vml"/><Relationship Id="rId2"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CSci4211:          Application Layer</a:t>
            </a:r>
          </a:p>
        </p:txBody>
      </p:sp>
      <p:sp>
        <p:nvSpPr>
          <p:cNvPr id="5" name="Slide Number Placeholder 4"/>
          <p:cNvSpPr>
            <a:spLocks noGrp="1"/>
          </p:cNvSpPr>
          <p:nvPr>
            <p:ph type="sldNum" sz="quarter" idx="11"/>
          </p:nvPr>
        </p:nvSpPr>
        <p:spPr/>
        <p:txBody>
          <a:bodyPr/>
          <a:lstStyle/>
          <a:p>
            <a:fld id="{BD703BF7-078D-4116-92D2-DE4113104D0D}" type="slidenum">
              <a:rPr lang="en-US"/>
              <a:pPr/>
              <a:t>1</a:t>
            </a:fld>
            <a:endParaRPr lang="en-US"/>
          </a:p>
        </p:txBody>
      </p:sp>
      <p:sp>
        <p:nvSpPr>
          <p:cNvPr id="39938" name="Rectangle 2"/>
          <p:cNvSpPr>
            <a:spLocks noGrp="1" noChangeArrowheads="1"/>
          </p:cNvSpPr>
          <p:nvPr>
            <p:ph type="title"/>
          </p:nvPr>
        </p:nvSpPr>
        <p:spPr/>
        <p:txBody>
          <a:bodyPr/>
          <a:lstStyle/>
          <a:p>
            <a:r>
              <a:rPr lang="en-US"/>
              <a:t>Application Layer</a:t>
            </a:r>
          </a:p>
        </p:txBody>
      </p:sp>
      <p:sp>
        <p:nvSpPr>
          <p:cNvPr id="39939" name="Rectangle 3"/>
          <p:cNvSpPr>
            <a:spLocks noGrp="1" noChangeArrowheads="1"/>
          </p:cNvSpPr>
          <p:nvPr>
            <p:ph type="body" idx="1"/>
          </p:nvPr>
        </p:nvSpPr>
        <p:spPr>
          <a:xfrm>
            <a:off x="685800" y="1676400"/>
            <a:ext cx="8153400" cy="4419600"/>
          </a:xfrm>
        </p:spPr>
        <p:txBody>
          <a:bodyPr/>
          <a:lstStyle/>
          <a:p>
            <a:pPr marL="457200" indent="-457200"/>
            <a:r>
              <a:rPr lang="en-US"/>
              <a:t>World Wide Web</a:t>
            </a:r>
          </a:p>
          <a:p>
            <a:pPr marL="457200" indent="-457200"/>
            <a:r>
              <a:rPr lang="en-US"/>
              <a:t>Electronic Mail </a:t>
            </a:r>
          </a:p>
          <a:p>
            <a:pPr marL="457200" indent="-457200"/>
            <a:r>
              <a:rPr lang="en-US"/>
              <a:t>Domain Name System</a:t>
            </a:r>
          </a:p>
          <a:p>
            <a:pPr marL="457200" indent="-457200"/>
            <a:r>
              <a:rPr lang="en-US"/>
              <a:t>P2P File Sharing</a:t>
            </a:r>
          </a:p>
          <a:p>
            <a:pPr marL="457200" indent="-457200">
              <a:buClr>
                <a:srgbClr val="000099"/>
              </a:buClr>
              <a:buSzPct val="75000"/>
              <a:buFont typeface="Wingdings" pitchFamily="2" charset="2"/>
              <a:buNone/>
            </a:pPr>
            <a:endParaRPr lang="en-US" b="1">
              <a:solidFill>
                <a:srgbClr val="990000"/>
              </a:solidFill>
            </a:endParaRPr>
          </a:p>
          <a:p>
            <a:pPr marL="457200" indent="-457200">
              <a:buClr>
                <a:srgbClr val="000099"/>
              </a:buClr>
              <a:buSzPct val="75000"/>
              <a:buFont typeface="Wingdings" pitchFamily="2" charset="2"/>
              <a:buNone/>
            </a:pPr>
            <a:endParaRPr lang="en-US" b="1">
              <a:solidFill>
                <a:srgbClr val="990000"/>
              </a:solidFill>
            </a:endParaRPr>
          </a:p>
          <a:p>
            <a:pPr marL="457200" indent="-457200">
              <a:buClr>
                <a:srgbClr val="000099"/>
              </a:buClr>
              <a:buSzPct val="75000"/>
              <a:buFont typeface="Wingdings" pitchFamily="2" charset="2"/>
              <a:buNone/>
            </a:pPr>
            <a:r>
              <a:rPr lang="en-US" b="1">
                <a:solidFill>
                  <a:srgbClr val="990000"/>
                </a:solidFill>
              </a:rPr>
              <a:t>Readings: Chapter 2: section 2.1-2.6</a:t>
            </a:r>
          </a:p>
          <a:p>
            <a:pPr marL="457200" indent="-457200">
              <a:buClr>
                <a:srgbClr val="000099"/>
              </a:buClr>
              <a:buSzPct val="75000"/>
              <a:buFont typeface="Wingdings" pitchFamily="2" charset="2"/>
              <a:buChar char="v"/>
            </a:pPr>
            <a:endParaRPr lang="en-US" b="1">
              <a:solidFill>
                <a:srgbClr val="99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4294967295"/>
          </p:nvPr>
        </p:nvSpPr>
        <p:spPr>
          <a:xfrm>
            <a:off x="7924800" y="6172200"/>
            <a:ext cx="9144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E4FF3562-DA06-0C4E-BB45-68E612F043F7}" type="slidenum">
              <a:rPr lang="en-US" sz="1400"/>
              <a:pPr/>
              <a:t>10</a:t>
            </a:fld>
            <a:endParaRPr lang="en-US" sz="1400"/>
          </a:p>
        </p:txBody>
      </p:sp>
      <p:sp>
        <p:nvSpPr>
          <p:cNvPr id="17411" name="Rectangle 2"/>
          <p:cNvSpPr>
            <a:spLocks noGrp="1" noChangeArrowheads="1"/>
          </p:cNvSpPr>
          <p:nvPr>
            <p:ph type="title"/>
          </p:nvPr>
        </p:nvSpPr>
        <p:spPr/>
        <p:txBody>
          <a:bodyPr/>
          <a:lstStyle/>
          <a:p>
            <a:r>
              <a:rPr lang="en-US">
                <a:latin typeface="Comic Sans MS" charset="0"/>
              </a:rPr>
              <a:t>IP Addresses</a:t>
            </a:r>
          </a:p>
        </p:txBody>
      </p:sp>
      <p:sp>
        <p:nvSpPr>
          <p:cNvPr id="1879043" name="Rectangle 3"/>
          <p:cNvSpPr>
            <a:spLocks noGrp="1" noChangeArrowheads="1"/>
          </p:cNvSpPr>
          <p:nvPr>
            <p:ph type="body" idx="1"/>
          </p:nvPr>
        </p:nvSpPr>
        <p:spPr>
          <a:xfrm>
            <a:off x="508000" y="1470025"/>
            <a:ext cx="8382000" cy="4408488"/>
          </a:xfrm>
        </p:spPr>
        <p:txBody>
          <a:bodyPr/>
          <a:lstStyle/>
          <a:p>
            <a:r>
              <a:rPr lang="en-US">
                <a:latin typeface="Comic Sans MS" charset="0"/>
              </a:rPr>
              <a:t>Used to identify machines (network interfaces)</a:t>
            </a:r>
          </a:p>
          <a:p>
            <a:r>
              <a:rPr lang="en-US">
                <a:latin typeface="Comic Sans MS" charset="0"/>
              </a:rPr>
              <a:t>Each IP address is 32-bit</a:t>
            </a:r>
          </a:p>
          <a:p>
            <a:pPr lvl="1"/>
            <a:r>
              <a:rPr lang="en-US">
                <a:latin typeface="Comic Sans MS" charset="0"/>
              </a:rPr>
              <a:t>IPv6 addresses are 128-bit</a:t>
            </a:r>
          </a:p>
          <a:p>
            <a:r>
              <a:rPr lang="en-US">
                <a:latin typeface="Comic Sans MS" charset="0"/>
              </a:rPr>
              <a:t>Represented as x1.x2.x3.x4</a:t>
            </a:r>
          </a:p>
          <a:p>
            <a:pPr lvl="1"/>
            <a:r>
              <a:rPr lang="en-US">
                <a:latin typeface="Comic Sans MS" charset="0"/>
              </a:rPr>
              <a:t>Each xi corresponds to a byte</a:t>
            </a:r>
          </a:p>
          <a:p>
            <a:pPr lvl="1"/>
            <a:r>
              <a:rPr lang="en-US">
                <a:latin typeface="Comic Sans MS" charset="0"/>
              </a:rPr>
              <a:t>E.g.: 192.168.200.10</a:t>
            </a:r>
          </a:p>
          <a:p>
            <a:r>
              <a:rPr lang="en-US">
                <a:latin typeface="Comic Sans MS" charset="0"/>
              </a:rPr>
              <a:t>Each IP packet contains a destination IP address</a:t>
            </a:r>
          </a:p>
        </p:txBody>
      </p:sp>
      <p:sp>
        <p:nvSpPr>
          <p:cNvPr id="5"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90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7904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790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7904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904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790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904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85800" y="304800"/>
            <a:ext cx="7772400" cy="1143000"/>
          </a:xfrm>
        </p:spPr>
        <p:txBody>
          <a:bodyPr/>
          <a:lstStyle/>
          <a:p>
            <a:r>
              <a:rPr lang="en-US" dirty="0" smtClean="0"/>
              <a:t>How to assign keys to peers?</a:t>
            </a:r>
          </a:p>
        </p:txBody>
      </p:sp>
      <p:sp>
        <p:nvSpPr>
          <p:cNvPr id="95235" name="Content Placeholder 2"/>
          <p:cNvSpPr>
            <a:spLocks noGrp="1"/>
          </p:cNvSpPr>
          <p:nvPr>
            <p:ph idx="1"/>
          </p:nvPr>
        </p:nvSpPr>
        <p:spPr>
          <a:xfrm>
            <a:off x="685800" y="1524000"/>
            <a:ext cx="7772400" cy="4114800"/>
          </a:xfrm>
        </p:spPr>
        <p:txBody>
          <a:bodyPr/>
          <a:lstStyle/>
          <a:p>
            <a:r>
              <a:rPr lang="en-US" dirty="0" smtClean="0"/>
              <a:t>Central issue:</a:t>
            </a:r>
          </a:p>
          <a:p>
            <a:pPr lvl="1"/>
            <a:r>
              <a:rPr lang="en-US" dirty="0" smtClean="0"/>
              <a:t>Assigning (key, value) pairs to peers.</a:t>
            </a:r>
          </a:p>
          <a:p>
            <a:r>
              <a:rPr lang="en-US" dirty="0" smtClean="0"/>
              <a:t>Rule: assign key to the peer that has the </a:t>
            </a:r>
            <a:r>
              <a:rPr lang="en-US" dirty="0" smtClean="0">
                <a:solidFill>
                  <a:srgbClr val="FF0000"/>
                </a:solidFill>
              </a:rPr>
              <a:t>closest</a:t>
            </a:r>
            <a:r>
              <a:rPr lang="en-US" dirty="0" smtClean="0"/>
              <a:t> ID.</a:t>
            </a:r>
          </a:p>
          <a:p>
            <a:r>
              <a:rPr lang="en-US" dirty="0" smtClean="0"/>
              <a:t>Convention in lecture: closest is the </a:t>
            </a:r>
            <a:r>
              <a:rPr lang="en-US" dirty="0" smtClean="0">
                <a:solidFill>
                  <a:srgbClr val="FF0000"/>
                </a:solidFill>
              </a:rPr>
              <a:t>immediate successor </a:t>
            </a:r>
            <a:r>
              <a:rPr lang="en-US" dirty="0" smtClean="0"/>
              <a:t>of the key.</a:t>
            </a:r>
          </a:p>
          <a:p>
            <a:r>
              <a:rPr lang="en-US" dirty="0" smtClean="0"/>
              <a:t>Ex: n=4; peers: 1,3,4,5,8,10,12,14; </a:t>
            </a:r>
          </a:p>
          <a:p>
            <a:pPr lvl="1"/>
            <a:r>
              <a:rPr lang="en-US" dirty="0" smtClean="0"/>
              <a:t>key = 13, then successor  peer = 14</a:t>
            </a:r>
          </a:p>
          <a:p>
            <a:pPr lvl="1"/>
            <a:r>
              <a:rPr lang="en-US" dirty="0" smtClean="0"/>
              <a:t>key = 15, then successor peer = 1</a:t>
            </a:r>
          </a:p>
        </p:txBody>
      </p:sp>
      <p:sp>
        <p:nvSpPr>
          <p:cNvPr id="4"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extLst>
      <p:ext uri="{BB962C8B-B14F-4D97-AF65-F5344CB8AC3E}">
        <p14:creationId xmlns:p14="http://schemas.microsoft.com/office/powerpoint/2010/main" val="378256431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Group 42"/>
          <p:cNvGrpSpPr>
            <a:grpSpLocks/>
          </p:cNvGrpSpPr>
          <p:nvPr/>
        </p:nvGrpSpPr>
        <p:grpSpPr bwMode="auto">
          <a:xfrm>
            <a:off x="2438400" y="838200"/>
            <a:ext cx="3602038" cy="3570288"/>
            <a:chOff x="1066800" y="1676400"/>
            <a:chExt cx="3602330" cy="3569732"/>
          </a:xfrm>
        </p:grpSpPr>
        <p:sp>
          <p:nvSpPr>
            <p:cNvPr id="96263"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6264"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6265"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6266"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6267"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6268"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6269"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6270" name="Oval 10"/>
            <p:cNvSpPr>
              <a:spLocks noChangeArrowheads="1"/>
            </p:cNvSpPr>
            <p:nvPr/>
          </p:nvSpPr>
          <p:spPr bwMode="auto">
            <a:xfrm>
              <a:off x="1376443" y="2050438"/>
              <a:ext cx="2927496" cy="2793396"/>
            </a:xfrm>
            <a:prstGeom prst="ellipse">
              <a:avLst/>
            </a:prstGeom>
            <a:noFill/>
            <a:ln w="9525">
              <a:solidFill>
                <a:schemeClr val="tx1"/>
              </a:solidFill>
              <a:round/>
              <a:headEnd/>
              <a:tailEnd/>
            </a:ln>
          </p:spPr>
          <p:txBody>
            <a:bodyPr wrap="none" anchor="ctr"/>
            <a:lstStyle/>
            <a:p>
              <a:endParaRPr lang="en-US"/>
            </a:p>
          </p:txBody>
        </p:sp>
        <p:sp>
          <p:nvSpPr>
            <p:cNvPr id="96271" name="Text Box 11"/>
            <p:cNvSpPr txBox="1">
              <a:spLocks noChangeArrowheads="1"/>
            </p:cNvSpPr>
            <p:nvPr/>
          </p:nvSpPr>
          <p:spPr bwMode="auto">
            <a:xfrm>
              <a:off x="2895600" y="1676400"/>
              <a:ext cx="288862" cy="369332"/>
            </a:xfrm>
            <a:prstGeom prst="rect">
              <a:avLst/>
            </a:prstGeom>
            <a:noFill/>
            <a:ln w="9525">
              <a:noFill/>
              <a:miter lim="800000"/>
              <a:headEnd/>
              <a:tailEnd/>
            </a:ln>
          </p:spPr>
          <p:txBody>
            <a:bodyPr wrap="none">
              <a:spAutoFit/>
            </a:bodyPr>
            <a:lstStyle/>
            <a:p>
              <a:r>
                <a:rPr lang="en-US"/>
                <a:t>1</a:t>
              </a:r>
            </a:p>
          </p:txBody>
        </p:sp>
        <p:sp>
          <p:nvSpPr>
            <p:cNvPr id="96272" name="Rectangle 12"/>
            <p:cNvSpPr>
              <a:spLocks noChangeArrowheads="1"/>
            </p:cNvSpPr>
            <p:nvPr/>
          </p:nvSpPr>
          <p:spPr bwMode="auto">
            <a:xfrm>
              <a:off x="4114800" y="2514600"/>
              <a:ext cx="325730" cy="369332"/>
            </a:xfrm>
            <a:prstGeom prst="rect">
              <a:avLst/>
            </a:prstGeom>
            <a:noFill/>
            <a:ln w="9525">
              <a:noFill/>
              <a:miter lim="800000"/>
              <a:headEnd/>
              <a:tailEnd/>
            </a:ln>
          </p:spPr>
          <p:txBody>
            <a:bodyPr wrap="none">
              <a:spAutoFit/>
            </a:bodyPr>
            <a:lstStyle/>
            <a:p>
              <a:r>
                <a:rPr lang="en-US"/>
                <a:t>3</a:t>
              </a:r>
            </a:p>
          </p:txBody>
        </p:sp>
        <p:sp>
          <p:nvSpPr>
            <p:cNvPr id="96273" name="Rectangle 13"/>
            <p:cNvSpPr>
              <a:spLocks noChangeArrowheads="1"/>
            </p:cNvSpPr>
            <p:nvPr/>
          </p:nvSpPr>
          <p:spPr bwMode="auto">
            <a:xfrm>
              <a:off x="4343400" y="3352800"/>
              <a:ext cx="325730" cy="369332"/>
            </a:xfrm>
            <a:prstGeom prst="rect">
              <a:avLst/>
            </a:prstGeom>
            <a:noFill/>
            <a:ln w="9525">
              <a:noFill/>
              <a:miter lim="800000"/>
              <a:headEnd/>
              <a:tailEnd/>
            </a:ln>
          </p:spPr>
          <p:txBody>
            <a:bodyPr wrap="none">
              <a:spAutoFit/>
            </a:bodyPr>
            <a:lstStyle/>
            <a:p>
              <a:r>
                <a:rPr lang="en-US"/>
                <a:t>4</a:t>
              </a:r>
            </a:p>
          </p:txBody>
        </p:sp>
        <p:sp>
          <p:nvSpPr>
            <p:cNvPr id="96274" name="Rectangle 14"/>
            <p:cNvSpPr>
              <a:spLocks noChangeArrowheads="1"/>
            </p:cNvSpPr>
            <p:nvPr/>
          </p:nvSpPr>
          <p:spPr bwMode="auto">
            <a:xfrm>
              <a:off x="4114800" y="4114800"/>
              <a:ext cx="325730" cy="369332"/>
            </a:xfrm>
            <a:prstGeom prst="rect">
              <a:avLst/>
            </a:prstGeom>
            <a:noFill/>
            <a:ln w="9525">
              <a:noFill/>
              <a:miter lim="800000"/>
              <a:headEnd/>
              <a:tailEnd/>
            </a:ln>
          </p:spPr>
          <p:txBody>
            <a:bodyPr wrap="none">
              <a:spAutoFit/>
            </a:bodyPr>
            <a:lstStyle/>
            <a:p>
              <a:r>
                <a:rPr lang="en-US"/>
                <a:t>5</a:t>
              </a:r>
            </a:p>
          </p:txBody>
        </p:sp>
        <p:sp>
          <p:nvSpPr>
            <p:cNvPr id="96275" name="Rectangle 15"/>
            <p:cNvSpPr>
              <a:spLocks noChangeArrowheads="1"/>
            </p:cNvSpPr>
            <p:nvPr/>
          </p:nvSpPr>
          <p:spPr bwMode="auto">
            <a:xfrm>
              <a:off x="2743200" y="4876800"/>
              <a:ext cx="325730" cy="369332"/>
            </a:xfrm>
            <a:prstGeom prst="rect">
              <a:avLst/>
            </a:prstGeom>
            <a:noFill/>
            <a:ln w="9525">
              <a:noFill/>
              <a:miter lim="800000"/>
              <a:headEnd/>
              <a:tailEnd/>
            </a:ln>
          </p:spPr>
          <p:txBody>
            <a:bodyPr wrap="none">
              <a:spAutoFit/>
            </a:bodyPr>
            <a:lstStyle/>
            <a:p>
              <a:r>
                <a:rPr lang="en-US"/>
                <a:t>8</a:t>
              </a:r>
            </a:p>
          </p:txBody>
        </p:sp>
        <p:sp>
          <p:nvSpPr>
            <p:cNvPr id="96276" name="Rectangle 16"/>
            <p:cNvSpPr>
              <a:spLocks noChangeArrowheads="1"/>
            </p:cNvSpPr>
            <p:nvPr/>
          </p:nvSpPr>
          <p:spPr bwMode="auto">
            <a:xfrm>
              <a:off x="1676400" y="4648200"/>
              <a:ext cx="429926" cy="369332"/>
            </a:xfrm>
            <a:prstGeom prst="rect">
              <a:avLst/>
            </a:prstGeom>
            <a:noFill/>
            <a:ln w="9525">
              <a:noFill/>
              <a:miter lim="800000"/>
              <a:headEnd/>
              <a:tailEnd/>
            </a:ln>
          </p:spPr>
          <p:txBody>
            <a:bodyPr wrap="none">
              <a:spAutoFit/>
            </a:bodyPr>
            <a:lstStyle/>
            <a:p>
              <a:r>
                <a:rPr lang="en-US"/>
                <a:t>10</a:t>
              </a:r>
            </a:p>
          </p:txBody>
        </p:sp>
        <p:sp>
          <p:nvSpPr>
            <p:cNvPr id="96277" name="Rectangle 17"/>
            <p:cNvSpPr>
              <a:spLocks noChangeArrowheads="1"/>
            </p:cNvSpPr>
            <p:nvPr/>
          </p:nvSpPr>
          <p:spPr bwMode="auto">
            <a:xfrm>
              <a:off x="1066800" y="3886200"/>
              <a:ext cx="429926" cy="369332"/>
            </a:xfrm>
            <a:prstGeom prst="rect">
              <a:avLst/>
            </a:prstGeom>
            <a:noFill/>
            <a:ln w="9525">
              <a:noFill/>
              <a:miter lim="800000"/>
              <a:headEnd/>
              <a:tailEnd/>
            </a:ln>
          </p:spPr>
          <p:txBody>
            <a:bodyPr wrap="none">
              <a:spAutoFit/>
            </a:bodyPr>
            <a:lstStyle/>
            <a:p>
              <a:r>
                <a:rPr lang="en-US"/>
                <a:t>12</a:t>
              </a:r>
            </a:p>
          </p:txBody>
        </p:sp>
        <p:sp>
          <p:nvSpPr>
            <p:cNvPr id="96278" name="Rectangle 18"/>
            <p:cNvSpPr>
              <a:spLocks noChangeArrowheads="1"/>
            </p:cNvSpPr>
            <p:nvPr/>
          </p:nvSpPr>
          <p:spPr bwMode="auto">
            <a:xfrm>
              <a:off x="1066800" y="2667000"/>
              <a:ext cx="429926" cy="369332"/>
            </a:xfrm>
            <a:prstGeom prst="rect">
              <a:avLst/>
            </a:prstGeom>
            <a:noFill/>
            <a:ln w="9525">
              <a:noFill/>
              <a:miter lim="800000"/>
              <a:headEnd/>
              <a:tailEnd/>
            </a:ln>
          </p:spPr>
          <p:txBody>
            <a:bodyPr wrap="none">
              <a:spAutoFit/>
            </a:bodyPr>
            <a:lstStyle/>
            <a:p>
              <a:r>
                <a:rPr lang="en-US"/>
                <a:t>15</a:t>
              </a:r>
            </a:p>
          </p:txBody>
        </p:sp>
        <p:sp>
          <p:nvSpPr>
            <p:cNvPr id="96279"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p>
          </p:txBody>
        </p:sp>
      </p:grpSp>
      <p:cxnSp>
        <p:nvCxnSpPr>
          <p:cNvPr id="64" name="Straight Connector 63"/>
          <p:cNvCxnSpPr/>
          <p:nvPr/>
        </p:nvCxnSpPr>
        <p:spPr>
          <a:xfrm>
            <a:off x="4114800" y="15240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4191000" y="1600200"/>
            <a:ext cx="169863" cy="96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261" name="Title 67"/>
          <p:cNvSpPr>
            <a:spLocks noGrp="1"/>
          </p:cNvSpPr>
          <p:nvPr>
            <p:ph type="title"/>
          </p:nvPr>
        </p:nvSpPr>
        <p:spPr>
          <a:xfrm>
            <a:off x="685800" y="76200"/>
            <a:ext cx="7772400" cy="1143000"/>
          </a:xfrm>
        </p:spPr>
        <p:txBody>
          <a:bodyPr/>
          <a:lstStyle/>
          <a:p>
            <a:r>
              <a:rPr lang="en-US" dirty="0" smtClean="0"/>
              <a:t>Circular DHT (1)</a:t>
            </a:r>
          </a:p>
        </p:txBody>
      </p:sp>
      <p:sp>
        <p:nvSpPr>
          <p:cNvPr id="96262" name="Content Placeholder 68"/>
          <p:cNvSpPr>
            <a:spLocks noGrp="1"/>
          </p:cNvSpPr>
          <p:nvPr>
            <p:ph idx="1"/>
          </p:nvPr>
        </p:nvSpPr>
        <p:spPr>
          <a:xfrm>
            <a:off x="457200" y="4419600"/>
            <a:ext cx="8229600" cy="1524000"/>
          </a:xfrm>
        </p:spPr>
        <p:txBody>
          <a:bodyPr/>
          <a:lstStyle/>
          <a:p>
            <a:r>
              <a:rPr lang="en-US" dirty="0" smtClean="0"/>
              <a:t>Each peer </a:t>
            </a:r>
            <a:r>
              <a:rPr lang="en-US" i="1" dirty="0" smtClean="0"/>
              <a:t>only</a:t>
            </a:r>
            <a:r>
              <a:rPr lang="en-US" dirty="0" smtClean="0"/>
              <a:t> aware of immediate successor and predecessor.</a:t>
            </a:r>
          </a:p>
          <a:p>
            <a:r>
              <a:rPr lang="en-US" dirty="0" smtClean="0"/>
              <a:t>“Overlay network”</a:t>
            </a:r>
          </a:p>
        </p:txBody>
      </p:sp>
      <p:sp>
        <p:nvSpPr>
          <p:cNvPr id="24"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
        <p:nvSpPr>
          <p:cNvPr id="25" name="Slide Number Placeholder 4"/>
          <p:cNvSpPr>
            <a:spLocks noGrp="1"/>
          </p:cNvSpPr>
          <p:nvPr>
            <p:ph type="sldNum" sz="quarter" idx="4294967295"/>
          </p:nvPr>
        </p:nvSpPr>
        <p:spPr>
          <a:xfrm>
            <a:off x="8153400" y="6248400"/>
            <a:ext cx="6096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24283044-FD4B-A246-A91B-05993B17F48F}" type="slidenum">
              <a:rPr lang="en-US" sz="1400"/>
              <a:pPr/>
              <a:t>101</a:t>
            </a:fld>
            <a:endParaRPr lang="en-US" sz="1400" dirty="0"/>
          </a:p>
        </p:txBody>
      </p:sp>
    </p:spTree>
    <p:extLst>
      <p:ext uri="{BB962C8B-B14F-4D97-AF65-F5344CB8AC3E}">
        <p14:creationId xmlns:p14="http://schemas.microsoft.com/office/powerpoint/2010/main" val="298644111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76200"/>
            <a:ext cx="7772400" cy="1143000"/>
          </a:xfrm>
        </p:spPr>
        <p:txBody>
          <a:bodyPr>
            <a:normAutofit fontScale="90000"/>
          </a:bodyPr>
          <a:lstStyle/>
          <a:p>
            <a:pPr eaLnBrk="1" hangingPunct="1">
              <a:defRPr/>
            </a:pPr>
            <a:r>
              <a:rPr lang="en-US" dirty="0" smtClean="0"/>
              <a:t>Circle DHT  (2)</a:t>
            </a:r>
            <a:br>
              <a:rPr lang="en-US" dirty="0" smtClean="0"/>
            </a:br>
            <a:endParaRPr lang="en-US" dirty="0" smtClean="0"/>
          </a:p>
        </p:txBody>
      </p:sp>
      <p:sp>
        <p:nvSpPr>
          <p:cNvPr id="226338" name="Text Box 34"/>
          <p:cNvSpPr txBox="1">
            <a:spLocks noChangeArrowheads="1"/>
          </p:cNvSpPr>
          <p:nvPr/>
        </p:nvSpPr>
        <p:spPr bwMode="auto">
          <a:xfrm>
            <a:off x="457200" y="914400"/>
            <a:ext cx="2093912" cy="1323975"/>
          </a:xfrm>
          <a:prstGeom prst="rect">
            <a:avLst/>
          </a:prstGeom>
          <a:noFill/>
          <a:ln w="9525">
            <a:noFill/>
            <a:miter lim="800000"/>
            <a:headEnd/>
            <a:tailEnd/>
          </a:ln>
        </p:spPr>
        <p:txBody>
          <a:bodyPr wrap="none">
            <a:spAutoFit/>
          </a:bodyPr>
          <a:lstStyle/>
          <a:p>
            <a:r>
              <a:rPr lang="en-US" sz="2000" dirty="0">
                <a:solidFill>
                  <a:srgbClr val="FF0000"/>
                </a:solidFill>
              </a:rPr>
              <a:t>O(N) messages</a:t>
            </a:r>
          </a:p>
          <a:p>
            <a:r>
              <a:rPr lang="en-US" sz="2000" dirty="0">
                <a:solidFill>
                  <a:srgbClr val="FF0000"/>
                </a:solidFill>
              </a:rPr>
              <a:t>on </a:t>
            </a:r>
            <a:r>
              <a:rPr lang="en-US" sz="2000" dirty="0" err="1">
                <a:solidFill>
                  <a:srgbClr val="FF0000"/>
                </a:solidFill>
              </a:rPr>
              <a:t>avg</a:t>
            </a:r>
            <a:r>
              <a:rPr lang="en-US" sz="2000" dirty="0">
                <a:solidFill>
                  <a:srgbClr val="FF0000"/>
                </a:solidFill>
              </a:rPr>
              <a:t> to resolve</a:t>
            </a:r>
          </a:p>
          <a:p>
            <a:r>
              <a:rPr lang="en-US" sz="2000" dirty="0">
                <a:solidFill>
                  <a:srgbClr val="FF0000"/>
                </a:solidFill>
              </a:rPr>
              <a:t>query, when there</a:t>
            </a:r>
          </a:p>
          <a:p>
            <a:r>
              <a:rPr lang="en-US" sz="2000" dirty="0">
                <a:solidFill>
                  <a:srgbClr val="FF0000"/>
                </a:solidFill>
              </a:rPr>
              <a:t>are N peers</a:t>
            </a:r>
          </a:p>
        </p:txBody>
      </p:sp>
      <p:grpSp>
        <p:nvGrpSpPr>
          <p:cNvPr id="4" name="Group 3"/>
          <p:cNvGrpSpPr/>
          <p:nvPr/>
        </p:nvGrpSpPr>
        <p:grpSpPr>
          <a:xfrm>
            <a:off x="2286000" y="1143000"/>
            <a:ext cx="6496050" cy="4564062"/>
            <a:chOff x="2249488" y="1652588"/>
            <a:chExt cx="6496050" cy="4564062"/>
          </a:xfrm>
        </p:grpSpPr>
        <p:sp>
          <p:nvSpPr>
            <p:cNvPr id="97283" name="Oval 3"/>
            <p:cNvSpPr>
              <a:spLocks noChangeArrowheads="1"/>
            </p:cNvSpPr>
            <p:nvPr/>
          </p:nvSpPr>
          <p:spPr bwMode="auto">
            <a:xfrm>
              <a:off x="4691063" y="5799138"/>
              <a:ext cx="125412" cy="13493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7284" name="Oval 4"/>
            <p:cNvSpPr>
              <a:spLocks noChangeArrowheads="1"/>
            </p:cNvSpPr>
            <p:nvPr/>
          </p:nvSpPr>
          <p:spPr bwMode="auto">
            <a:xfrm>
              <a:off x="2925763" y="3205163"/>
              <a:ext cx="125412" cy="13493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7285" name="Oval 5"/>
            <p:cNvSpPr>
              <a:spLocks noChangeArrowheads="1"/>
            </p:cNvSpPr>
            <p:nvPr/>
          </p:nvSpPr>
          <p:spPr bwMode="auto">
            <a:xfrm>
              <a:off x="2957513" y="4689475"/>
              <a:ext cx="125412" cy="1349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7286" name="Oval 6"/>
            <p:cNvSpPr>
              <a:spLocks noChangeArrowheads="1"/>
            </p:cNvSpPr>
            <p:nvPr/>
          </p:nvSpPr>
          <p:spPr bwMode="auto">
            <a:xfrm>
              <a:off x="6243638" y="2789238"/>
              <a:ext cx="125412" cy="13493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7287" name="Oval 7"/>
            <p:cNvSpPr>
              <a:spLocks noChangeArrowheads="1"/>
            </p:cNvSpPr>
            <p:nvPr/>
          </p:nvSpPr>
          <p:spPr bwMode="auto">
            <a:xfrm>
              <a:off x="6624638" y="3978275"/>
              <a:ext cx="125412" cy="1349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7288" name="Oval 8"/>
            <p:cNvSpPr>
              <a:spLocks noChangeArrowheads="1"/>
            </p:cNvSpPr>
            <p:nvPr/>
          </p:nvSpPr>
          <p:spPr bwMode="auto">
            <a:xfrm>
              <a:off x="6262688" y="4981575"/>
              <a:ext cx="125412" cy="1349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7289" name="Oval 9"/>
            <p:cNvSpPr>
              <a:spLocks noChangeArrowheads="1"/>
            </p:cNvSpPr>
            <p:nvPr/>
          </p:nvSpPr>
          <p:spPr bwMode="auto">
            <a:xfrm>
              <a:off x="3648075" y="5467350"/>
              <a:ext cx="125413" cy="1349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7290" name="Oval 10"/>
            <p:cNvSpPr>
              <a:spLocks noChangeArrowheads="1"/>
            </p:cNvSpPr>
            <p:nvPr/>
          </p:nvSpPr>
          <p:spPr bwMode="auto">
            <a:xfrm>
              <a:off x="2849563" y="2058988"/>
              <a:ext cx="3802062" cy="3811587"/>
            </a:xfrm>
            <a:prstGeom prst="ellipse">
              <a:avLst/>
            </a:prstGeom>
            <a:noFill/>
            <a:ln w="9525">
              <a:solidFill>
                <a:schemeClr val="tx1"/>
              </a:solidFill>
              <a:round/>
              <a:headEnd/>
              <a:tailEnd/>
            </a:ln>
          </p:spPr>
          <p:txBody>
            <a:bodyPr wrap="none" anchor="ctr"/>
            <a:lstStyle/>
            <a:p>
              <a:endParaRPr lang="en-US"/>
            </a:p>
          </p:txBody>
        </p:sp>
        <p:sp>
          <p:nvSpPr>
            <p:cNvPr id="97291" name="Text Box 11"/>
            <p:cNvSpPr txBox="1">
              <a:spLocks noChangeArrowheads="1"/>
            </p:cNvSpPr>
            <p:nvPr/>
          </p:nvSpPr>
          <p:spPr bwMode="auto">
            <a:xfrm>
              <a:off x="4605338" y="1652588"/>
              <a:ext cx="706437" cy="366712"/>
            </a:xfrm>
            <a:prstGeom prst="rect">
              <a:avLst/>
            </a:prstGeom>
            <a:noFill/>
            <a:ln w="9525">
              <a:noFill/>
              <a:miter lim="800000"/>
              <a:headEnd/>
              <a:tailEnd/>
            </a:ln>
          </p:spPr>
          <p:txBody>
            <a:bodyPr wrap="none">
              <a:spAutoFit/>
            </a:bodyPr>
            <a:lstStyle/>
            <a:p>
              <a:r>
                <a:rPr lang="en-US"/>
                <a:t>0001</a:t>
              </a:r>
            </a:p>
          </p:txBody>
        </p:sp>
        <p:sp>
          <p:nvSpPr>
            <p:cNvPr id="97292" name="Rectangle 12"/>
            <p:cNvSpPr>
              <a:spLocks noChangeArrowheads="1"/>
            </p:cNvSpPr>
            <p:nvPr/>
          </p:nvSpPr>
          <p:spPr bwMode="auto">
            <a:xfrm>
              <a:off x="5562600" y="2514600"/>
              <a:ext cx="669925" cy="366713"/>
            </a:xfrm>
            <a:prstGeom prst="rect">
              <a:avLst/>
            </a:prstGeom>
            <a:noFill/>
            <a:ln w="9525">
              <a:noFill/>
              <a:miter lim="800000"/>
              <a:headEnd/>
              <a:tailEnd/>
            </a:ln>
          </p:spPr>
          <p:txBody>
            <a:bodyPr wrap="none">
              <a:spAutoFit/>
            </a:bodyPr>
            <a:lstStyle/>
            <a:p>
              <a:r>
                <a:rPr lang="en-US"/>
                <a:t>0011</a:t>
              </a:r>
            </a:p>
          </p:txBody>
        </p:sp>
        <p:sp>
          <p:nvSpPr>
            <p:cNvPr id="97293" name="Rectangle 13"/>
            <p:cNvSpPr>
              <a:spLocks noChangeArrowheads="1"/>
            </p:cNvSpPr>
            <p:nvPr/>
          </p:nvSpPr>
          <p:spPr bwMode="auto">
            <a:xfrm>
              <a:off x="6788150" y="3890963"/>
              <a:ext cx="706438" cy="366712"/>
            </a:xfrm>
            <a:prstGeom prst="rect">
              <a:avLst/>
            </a:prstGeom>
            <a:noFill/>
            <a:ln w="9525">
              <a:noFill/>
              <a:miter lim="800000"/>
              <a:headEnd/>
              <a:tailEnd/>
            </a:ln>
          </p:spPr>
          <p:txBody>
            <a:bodyPr wrap="none">
              <a:spAutoFit/>
            </a:bodyPr>
            <a:lstStyle/>
            <a:p>
              <a:r>
                <a:rPr lang="en-US"/>
                <a:t>0100</a:t>
              </a:r>
            </a:p>
          </p:txBody>
        </p:sp>
        <p:sp>
          <p:nvSpPr>
            <p:cNvPr id="97294" name="Rectangle 14"/>
            <p:cNvSpPr>
              <a:spLocks noChangeArrowheads="1"/>
            </p:cNvSpPr>
            <p:nvPr/>
          </p:nvSpPr>
          <p:spPr bwMode="auto">
            <a:xfrm>
              <a:off x="6494463" y="4895850"/>
              <a:ext cx="669925" cy="366713"/>
            </a:xfrm>
            <a:prstGeom prst="rect">
              <a:avLst/>
            </a:prstGeom>
            <a:noFill/>
            <a:ln w="9525">
              <a:noFill/>
              <a:miter lim="800000"/>
              <a:headEnd/>
              <a:tailEnd/>
            </a:ln>
          </p:spPr>
          <p:txBody>
            <a:bodyPr wrap="none">
              <a:spAutoFit/>
            </a:bodyPr>
            <a:lstStyle/>
            <a:p>
              <a:r>
                <a:rPr lang="en-US"/>
                <a:t>0101</a:t>
              </a:r>
            </a:p>
          </p:txBody>
        </p:sp>
        <p:sp>
          <p:nvSpPr>
            <p:cNvPr id="97295" name="Rectangle 15"/>
            <p:cNvSpPr>
              <a:spLocks noChangeArrowheads="1"/>
            </p:cNvSpPr>
            <p:nvPr/>
          </p:nvSpPr>
          <p:spPr bwMode="auto">
            <a:xfrm>
              <a:off x="4867275" y="5849938"/>
              <a:ext cx="706438" cy="366712"/>
            </a:xfrm>
            <a:prstGeom prst="rect">
              <a:avLst/>
            </a:prstGeom>
            <a:noFill/>
            <a:ln w="9525">
              <a:noFill/>
              <a:miter lim="800000"/>
              <a:headEnd/>
              <a:tailEnd/>
            </a:ln>
          </p:spPr>
          <p:txBody>
            <a:bodyPr wrap="none">
              <a:spAutoFit/>
            </a:bodyPr>
            <a:lstStyle/>
            <a:p>
              <a:r>
                <a:rPr lang="en-US"/>
                <a:t>1000</a:t>
              </a:r>
            </a:p>
          </p:txBody>
        </p:sp>
        <p:sp>
          <p:nvSpPr>
            <p:cNvPr id="97296" name="Rectangle 16"/>
            <p:cNvSpPr>
              <a:spLocks noChangeArrowheads="1"/>
            </p:cNvSpPr>
            <p:nvPr/>
          </p:nvSpPr>
          <p:spPr bwMode="auto">
            <a:xfrm>
              <a:off x="3068638" y="5610225"/>
              <a:ext cx="669925" cy="366713"/>
            </a:xfrm>
            <a:prstGeom prst="rect">
              <a:avLst/>
            </a:prstGeom>
            <a:noFill/>
            <a:ln w="9525">
              <a:noFill/>
              <a:miter lim="800000"/>
              <a:headEnd/>
              <a:tailEnd/>
            </a:ln>
          </p:spPr>
          <p:txBody>
            <a:bodyPr wrap="none">
              <a:spAutoFit/>
            </a:bodyPr>
            <a:lstStyle/>
            <a:p>
              <a:r>
                <a:rPr lang="en-US"/>
                <a:t>1010</a:t>
              </a:r>
            </a:p>
          </p:txBody>
        </p:sp>
        <p:sp>
          <p:nvSpPr>
            <p:cNvPr id="97297" name="Rectangle 17"/>
            <p:cNvSpPr>
              <a:spLocks noChangeArrowheads="1"/>
            </p:cNvSpPr>
            <p:nvPr/>
          </p:nvSpPr>
          <p:spPr bwMode="auto">
            <a:xfrm>
              <a:off x="2249488" y="4510088"/>
              <a:ext cx="669925" cy="366712"/>
            </a:xfrm>
            <a:prstGeom prst="rect">
              <a:avLst/>
            </a:prstGeom>
            <a:noFill/>
            <a:ln w="9525">
              <a:noFill/>
              <a:miter lim="800000"/>
              <a:headEnd/>
              <a:tailEnd/>
            </a:ln>
          </p:spPr>
          <p:txBody>
            <a:bodyPr wrap="none">
              <a:spAutoFit/>
            </a:bodyPr>
            <a:lstStyle/>
            <a:p>
              <a:r>
                <a:rPr lang="en-US"/>
                <a:t>1100</a:t>
              </a:r>
            </a:p>
          </p:txBody>
        </p:sp>
        <p:sp>
          <p:nvSpPr>
            <p:cNvPr id="97298" name="Rectangle 18"/>
            <p:cNvSpPr>
              <a:spLocks noChangeArrowheads="1"/>
            </p:cNvSpPr>
            <p:nvPr/>
          </p:nvSpPr>
          <p:spPr bwMode="auto">
            <a:xfrm>
              <a:off x="2374900" y="2960688"/>
              <a:ext cx="596900" cy="366712"/>
            </a:xfrm>
            <a:prstGeom prst="rect">
              <a:avLst/>
            </a:prstGeom>
            <a:noFill/>
            <a:ln w="9525">
              <a:noFill/>
              <a:miter lim="800000"/>
              <a:headEnd/>
              <a:tailEnd/>
            </a:ln>
          </p:spPr>
          <p:txBody>
            <a:bodyPr wrap="none">
              <a:spAutoFit/>
            </a:bodyPr>
            <a:lstStyle/>
            <a:p>
              <a:r>
                <a:rPr lang="en-US"/>
                <a:t>1111</a:t>
              </a:r>
            </a:p>
          </p:txBody>
        </p:sp>
        <p:grpSp>
          <p:nvGrpSpPr>
            <p:cNvPr id="2" name="Group 19"/>
            <p:cNvGrpSpPr>
              <a:grpSpLocks/>
            </p:cNvGrpSpPr>
            <p:nvPr/>
          </p:nvGrpSpPr>
          <p:grpSpPr bwMode="auto">
            <a:xfrm>
              <a:off x="6545263" y="1676400"/>
              <a:ext cx="2200275" cy="993775"/>
              <a:chOff x="4289" y="1273"/>
              <a:chExt cx="853" cy="609"/>
            </a:xfrm>
          </p:grpSpPr>
          <p:sp>
            <p:nvSpPr>
              <p:cNvPr id="97320"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p:spPr>
            <p:txBody>
              <a:bodyPr/>
              <a:lstStyle/>
              <a:p>
                <a:pPr algn="ctr"/>
                <a:endParaRPr lang="en-US" sz="1600">
                  <a:latin typeface="Times New Roman" pitchFamily="18" charset="0"/>
                </a:endParaRPr>
              </a:p>
            </p:txBody>
          </p:sp>
          <p:sp>
            <p:nvSpPr>
              <p:cNvPr id="97321" name="Text Box 21"/>
              <p:cNvSpPr txBox="1">
                <a:spLocks noChangeArrowheads="1"/>
              </p:cNvSpPr>
              <p:nvPr/>
            </p:nvSpPr>
            <p:spPr bwMode="auto">
              <a:xfrm>
                <a:off x="4289" y="1315"/>
                <a:ext cx="853" cy="517"/>
              </a:xfrm>
              <a:prstGeom prst="rect">
                <a:avLst/>
              </a:prstGeom>
              <a:noFill/>
              <a:ln w="9525">
                <a:noFill/>
                <a:miter lim="800000"/>
                <a:headEnd/>
                <a:tailEnd/>
              </a:ln>
            </p:spPr>
            <p:txBody>
              <a:bodyPr wrap="none">
                <a:spAutoFit/>
              </a:bodyPr>
              <a:lstStyle/>
              <a:p>
                <a:r>
                  <a:rPr lang="en-US" sz="2000">
                    <a:solidFill>
                      <a:srgbClr val="FF0000"/>
                    </a:solidFill>
                  </a:rPr>
                  <a:t>Who’s resp </a:t>
                </a:r>
              </a:p>
              <a:p>
                <a:r>
                  <a:rPr lang="en-US" sz="2000">
                    <a:solidFill>
                      <a:srgbClr val="FF0000"/>
                    </a:solidFill>
                  </a:rPr>
                  <a:t>for key 1110 </a:t>
                </a:r>
                <a:r>
                  <a:rPr lang="en-US">
                    <a:solidFill>
                      <a:srgbClr val="FF0000"/>
                    </a:solidFill>
                  </a:rPr>
                  <a:t>?</a:t>
                </a:r>
              </a:p>
            </p:txBody>
          </p:sp>
        </p:grpSp>
        <p:sp>
          <p:nvSpPr>
            <p:cNvPr id="226326" name="Line 22"/>
            <p:cNvSpPr>
              <a:spLocks noChangeShapeType="1"/>
            </p:cNvSpPr>
            <p:nvPr/>
          </p:nvSpPr>
          <p:spPr bwMode="auto">
            <a:xfrm>
              <a:off x="6323013" y="3003550"/>
              <a:ext cx="288925" cy="952500"/>
            </a:xfrm>
            <a:prstGeom prst="line">
              <a:avLst/>
            </a:prstGeom>
            <a:noFill/>
            <a:ln w="9525">
              <a:solidFill>
                <a:schemeClr val="accent2"/>
              </a:solidFill>
              <a:round/>
              <a:headEnd/>
              <a:tailEnd type="triangle" w="med" len="med"/>
            </a:ln>
          </p:spPr>
          <p:txBody>
            <a:bodyPr/>
            <a:lstStyle/>
            <a:p>
              <a:endParaRPr lang="en-US"/>
            </a:p>
          </p:txBody>
        </p:sp>
        <p:sp>
          <p:nvSpPr>
            <p:cNvPr id="226327" name="Line 23"/>
            <p:cNvSpPr>
              <a:spLocks noChangeShapeType="1"/>
            </p:cNvSpPr>
            <p:nvPr/>
          </p:nvSpPr>
          <p:spPr bwMode="auto">
            <a:xfrm flipH="1">
              <a:off x="6303963" y="4164013"/>
              <a:ext cx="301625" cy="795337"/>
            </a:xfrm>
            <a:prstGeom prst="line">
              <a:avLst/>
            </a:prstGeom>
            <a:noFill/>
            <a:ln w="9525">
              <a:solidFill>
                <a:schemeClr val="accent2"/>
              </a:solidFill>
              <a:round/>
              <a:headEnd/>
              <a:tailEnd type="triangle" w="med" len="med"/>
            </a:ln>
          </p:spPr>
          <p:txBody>
            <a:bodyPr/>
            <a:lstStyle/>
            <a:p>
              <a:endParaRPr lang="en-US"/>
            </a:p>
          </p:txBody>
        </p:sp>
        <p:sp>
          <p:nvSpPr>
            <p:cNvPr id="226328" name="Line 24"/>
            <p:cNvSpPr>
              <a:spLocks noChangeShapeType="1"/>
            </p:cNvSpPr>
            <p:nvPr/>
          </p:nvSpPr>
          <p:spPr bwMode="auto">
            <a:xfrm flipH="1">
              <a:off x="4864100" y="5100638"/>
              <a:ext cx="1282700" cy="669925"/>
            </a:xfrm>
            <a:prstGeom prst="line">
              <a:avLst/>
            </a:prstGeom>
            <a:noFill/>
            <a:ln w="9525">
              <a:solidFill>
                <a:schemeClr val="accent2"/>
              </a:solidFill>
              <a:round/>
              <a:headEnd/>
              <a:tailEnd type="triangle" w="med" len="med"/>
            </a:ln>
          </p:spPr>
          <p:txBody>
            <a:bodyPr/>
            <a:lstStyle/>
            <a:p>
              <a:endParaRPr lang="en-US"/>
            </a:p>
          </p:txBody>
        </p:sp>
        <p:sp>
          <p:nvSpPr>
            <p:cNvPr id="226329" name="Line 25"/>
            <p:cNvSpPr>
              <a:spLocks noChangeShapeType="1"/>
            </p:cNvSpPr>
            <p:nvPr/>
          </p:nvSpPr>
          <p:spPr bwMode="auto">
            <a:xfrm flipH="1" flipV="1">
              <a:off x="3856038" y="5521325"/>
              <a:ext cx="812800" cy="265113"/>
            </a:xfrm>
            <a:prstGeom prst="line">
              <a:avLst/>
            </a:prstGeom>
            <a:noFill/>
            <a:ln w="9525">
              <a:solidFill>
                <a:schemeClr val="accent2"/>
              </a:solidFill>
              <a:round/>
              <a:headEnd/>
              <a:tailEnd type="triangle" w="med" len="med"/>
            </a:ln>
          </p:spPr>
          <p:txBody>
            <a:bodyPr/>
            <a:lstStyle/>
            <a:p>
              <a:endParaRPr lang="en-US"/>
            </a:p>
          </p:txBody>
        </p:sp>
        <p:sp>
          <p:nvSpPr>
            <p:cNvPr id="226330" name="Line 26"/>
            <p:cNvSpPr>
              <a:spLocks noChangeShapeType="1"/>
            </p:cNvSpPr>
            <p:nvPr/>
          </p:nvSpPr>
          <p:spPr bwMode="auto">
            <a:xfrm flipH="1" flipV="1">
              <a:off x="3109913" y="4794250"/>
              <a:ext cx="552450" cy="620713"/>
            </a:xfrm>
            <a:prstGeom prst="line">
              <a:avLst/>
            </a:prstGeom>
            <a:noFill/>
            <a:ln w="9525">
              <a:solidFill>
                <a:schemeClr val="accent2"/>
              </a:solidFill>
              <a:round/>
              <a:headEnd/>
              <a:tailEnd type="triangle" w="med" len="med"/>
            </a:ln>
          </p:spPr>
          <p:txBody>
            <a:bodyPr/>
            <a:lstStyle/>
            <a:p>
              <a:endParaRPr lang="en-US"/>
            </a:p>
          </p:txBody>
        </p:sp>
        <p:sp>
          <p:nvSpPr>
            <p:cNvPr id="226331" name="Line 27"/>
            <p:cNvSpPr>
              <a:spLocks noChangeShapeType="1"/>
            </p:cNvSpPr>
            <p:nvPr/>
          </p:nvSpPr>
          <p:spPr bwMode="auto">
            <a:xfrm flipH="1" flipV="1">
              <a:off x="2960688" y="3422650"/>
              <a:ext cx="52387" cy="1198563"/>
            </a:xfrm>
            <a:prstGeom prst="line">
              <a:avLst/>
            </a:prstGeom>
            <a:noFill/>
            <a:ln w="9525">
              <a:solidFill>
                <a:schemeClr val="accent2"/>
              </a:solidFill>
              <a:round/>
              <a:headEnd/>
              <a:tailEnd type="triangle" w="med" len="med"/>
            </a:ln>
          </p:spPr>
          <p:txBody>
            <a:bodyPr/>
            <a:lstStyle/>
            <a:p>
              <a:endParaRPr lang="en-US"/>
            </a:p>
          </p:txBody>
        </p:sp>
        <p:sp>
          <p:nvSpPr>
            <p:cNvPr id="97306" name="Oval 28"/>
            <p:cNvSpPr>
              <a:spLocks noChangeArrowheads="1"/>
            </p:cNvSpPr>
            <p:nvPr/>
          </p:nvSpPr>
          <p:spPr bwMode="auto">
            <a:xfrm>
              <a:off x="4845050" y="2005013"/>
              <a:ext cx="125413" cy="134937"/>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3" name="Group 29"/>
            <p:cNvGrpSpPr>
              <a:grpSpLocks/>
            </p:cNvGrpSpPr>
            <p:nvPr/>
          </p:nvGrpSpPr>
          <p:grpSpPr bwMode="auto">
            <a:xfrm>
              <a:off x="2968625" y="2252663"/>
              <a:ext cx="3049588" cy="933450"/>
              <a:chOff x="1870" y="1419"/>
              <a:chExt cx="1921" cy="588"/>
            </a:xfrm>
          </p:grpSpPr>
          <p:grpSp>
            <p:nvGrpSpPr>
              <p:cNvPr id="97316" name="Group 30"/>
              <p:cNvGrpSpPr>
                <a:grpSpLocks/>
              </p:cNvGrpSpPr>
              <p:nvPr/>
            </p:nvGrpSpPr>
            <p:grpSpPr bwMode="auto">
              <a:xfrm>
                <a:off x="1870" y="1419"/>
                <a:ext cx="1921" cy="588"/>
                <a:chOff x="1870" y="1419"/>
                <a:chExt cx="1921" cy="588"/>
              </a:xfrm>
            </p:grpSpPr>
            <p:sp>
              <p:nvSpPr>
                <p:cNvPr id="97318" name="Line 31"/>
                <p:cNvSpPr>
                  <a:spLocks noChangeShapeType="1"/>
                </p:cNvSpPr>
                <p:nvPr/>
              </p:nvSpPr>
              <p:spPr bwMode="auto">
                <a:xfrm flipV="1">
                  <a:off x="1941" y="1813"/>
                  <a:ext cx="1850" cy="194"/>
                </a:xfrm>
                <a:prstGeom prst="line">
                  <a:avLst/>
                </a:prstGeom>
                <a:noFill/>
                <a:ln w="19050">
                  <a:solidFill>
                    <a:schemeClr val="accent2"/>
                  </a:solidFill>
                  <a:round/>
                  <a:headEnd/>
                  <a:tailEnd type="triangle" w="med" len="med"/>
                </a:ln>
              </p:spPr>
              <p:txBody>
                <a:bodyPr/>
                <a:lstStyle/>
                <a:p>
                  <a:endParaRPr lang="en-US"/>
                </a:p>
              </p:txBody>
            </p:sp>
            <p:sp>
              <p:nvSpPr>
                <p:cNvPr id="97319" name="AutoShape 32"/>
                <p:cNvSpPr>
                  <a:spLocks noChangeArrowheads="1"/>
                </p:cNvSpPr>
                <p:nvPr/>
              </p:nvSpPr>
              <p:spPr bwMode="auto">
                <a:xfrm>
                  <a:off x="1870" y="1419"/>
                  <a:ext cx="691" cy="384"/>
                </a:xfrm>
                <a:prstGeom prst="wedgeRoundRectCallout">
                  <a:avLst>
                    <a:gd name="adj1" fmla="val 17440"/>
                    <a:gd name="adj2" fmla="val 87759"/>
                    <a:gd name="adj3" fmla="val 16667"/>
                  </a:avLst>
                </a:prstGeom>
                <a:solidFill>
                  <a:schemeClr val="bg1"/>
                </a:solidFill>
                <a:ln w="9525">
                  <a:solidFill>
                    <a:schemeClr val="tx1"/>
                  </a:solidFill>
                  <a:miter lim="800000"/>
                  <a:headEnd/>
                  <a:tailEnd/>
                </a:ln>
              </p:spPr>
              <p:txBody>
                <a:bodyPr/>
                <a:lstStyle/>
                <a:p>
                  <a:pPr algn="ctr"/>
                  <a:endParaRPr lang="en-US">
                    <a:latin typeface="Times New Roman" pitchFamily="18" charset="0"/>
                  </a:endParaRPr>
                </a:p>
              </p:txBody>
            </p:sp>
          </p:grpSp>
          <p:sp>
            <p:nvSpPr>
              <p:cNvPr id="97317" name="Text Box 33"/>
              <p:cNvSpPr txBox="1">
                <a:spLocks noChangeArrowheads="1"/>
              </p:cNvSpPr>
              <p:nvPr/>
            </p:nvSpPr>
            <p:spPr bwMode="auto">
              <a:xfrm>
                <a:off x="1908" y="1511"/>
                <a:ext cx="817" cy="212"/>
              </a:xfrm>
              <a:prstGeom prst="rect">
                <a:avLst/>
              </a:prstGeom>
              <a:noFill/>
              <a:ln w="9525">
                <a:noFill/>
                <a:miter lim="800000"/>
                <a:headEnd/>
                <a:tailEnd/>
              </a:ln>
            </p:spPr>
            <p:txBody>
              <a:bodyPr>
                <a:spAutoFit/>
              </a:bodyPr>
              <a:lstStyle/>
              <a:p>
                <a:r>
                  <a:rPr lang="en-US" sz="1600">
                    <a:solidFill>
                      <a:srgbClr val="FF0000"/>
                    </a:solidFill>
                  </a:rPr>
                  <a:t>I am</a:t>
                </a:r>
              </a:p>
            </p:txBody>
          </p:sp>
        </p:grpSp>
        <p:sp>
          <p:nvSpPr>
            <p:cNvPr id="226340" name="Text Box 36"/>
            <p:cNvSpPr txBox="1">
              <a:spLocks noChangeArrowheads="1"/>
            </p:cNvSpPr>
            <p:nvPr/>
          </p:nvSpPr>
          <p:spPr bwMode="auto">
            <a:xfrm>
              <a:off x="5943600" y="34290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charset="0"/>
                </a:rPr>
                <a:t>1110</a:t>
              </a:r>
            </a:p>
          </p:txBody>
        </p:sp>
        <p:sp>
          <p:nvSpPr>
            <p:cNvPr id="226341" name="Text Box 37"/>
            <p:cNvSpPr txBox="1">
              <a:spLocks noChangeArrowheads="1"/>
            </p:cNvSpPr>
            <p:nvPr/>
          </p:nvSpPr>
          <p:spPr bwMode="auto">
            <a:xfrm>
              <a:off x="5943600" y="43434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charset="0"/>
                </a:rPr>
                <a:t>1110</a:t>
              </a:r>
            </a:p>
          </p:txBody>
        </p:sp>
        <p:sp>
          <p:nvSpPr>
            <p:cNvPr id="226342" name="Text Box 38"/>
            <p:cNvSpPr txBox="1">
              <a:spLocks noChangeArrowheads="1"/>
            </p:cNvSpPr>
            <p:nvPr/>
          </p:nvSpPr>
          <p:spPr bwMode="auto">
            <a:xfrm>
              <a:off x="5181600" y="51054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charset="0"/>
                </a:rPr>
                <a:t>1110</a:t>
              </a:r>
            </a:p>
          </p:txBody>
        </p:sp>
        <p:sp>
          <p:nvSpPr>
            <p:cNvPr id="226343" name="Text Box 39"/>
            <p:cNvSpPr txBox="1">
              <a:spLocks noChangeArrowheads="1"/>
            </p:cNvSpPr>
            <p:nvPr/>
          </p:nvSpPr>
          <p:spPr bwMode="auto">
            <a:xfrm>
              <a:off x="4114800" y="54102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charset="0"/>
                </a:rPr>
                <a:t>1110</a:t>
              </a:r>
            </a:p>
          </p:txBody>
        </p:sp>
        <p:sp>
          <p:nvSpPr>
            <p:cNvPr id="226344" name="Text Box 40"/>
            <p:cNvSpPr txBox="1">
              <a:spLocks noChangeArrowheads="1"/>
            </p:cNvSpPr>
            <p:nvPr/>
          </p:nvSpPr>
          <p:spPr bwMode="auto">
            <a:xfrm>
              <a:off x="3352800" y="49530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charset="0"/>
                </a:rPr>
                <a:t>1110</a:t>
              </a:r>
            </a:p>
          </p:txBody>
        </p:sp>
        <p:sp>
          <p:nvSpPr>
            <p:cNvPr id="226345" name="Text Box 41"/>
            <p:cNvSpPr txBox="1">
              <a:spLocks noChangeArrowheads="1"/>
            </p:cNvSpPr>
            <p:nvPr/>
          </p:nvSpPr>
          <p:spPr bwMode="auto">
            <a:xfrm>
              <a:off x="2971800" y="39624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charset="0"/>
                </a:rPr>
                <a:t>1110</a:t>
              </a:r>
            </a:p>
          </p:txBody>
        </p:sp>
      </p:grpSp>
      <p:sp>
        <p:nvSpPr>
          <p:cNvPr id="97315" name="Text Box 42"/>
          <p:cNvSpPr txBox="1">
            <a:spLocks noChangeArrowheads="1"/>
          </p:cNvSpPr>
          <p:nvPr/>
        </p:nvSpPr>
        <p:spPr bwMode="auto">
          <a:xfrm>
            <a:off x="304800" y="4419600"/>
            <a:ext cx="1912938" cy="1016000"/>
          </a:xfrm>
          <a:prstGeom prst="rect">
            <a:avLst/>
          </a:prstGeom>
          <a:noFill/>
          <a:ln w="9525">
            <a:solidFill>
              <a:srgbClr val="FF0000"/>
            </a:solidFill>
            <a:miter lim="800000"/>
            <a:headEnd/>
            <a:tailEnd/>
          </a:ln>
        </p:spPr>
        <p:txBody>
          <a:bodyPr wrap="none">
            <a:spAutoFit/>
          </a:bodyPr>
          <a:lstStyle/>
          <a:p>
            <a:r>
              <a:rPr lang="en-US" sz="2000">
                <a:solidFill>
                  <a:srgbClr val="FF3300"/>
                </a:solidFill>
              </a:rPr>
              <a:t>Define </a:t>
            </a:r>
            <a:r>
              <a:rPr lang="en-US" sz="2000" u="sng">
                <a:solidFill>
                  <a:srgbClr val="FF3300"/>
                </a:solidFill>
              </a:rPr>
              <a:t>closest</a:t>
            </a:r>
            <a:r>
              <a:rPr lang="en-US" sz="2000">
                <a:solidFill>
                  <a:srgbClr val="FF3300"/>
                </a:solidFill>
              </a:rPr>
              <a:t/>
            </a:r>
            <a:br>
              <a:rPr lang="en-US" sz="2000">
                <a:solidFill>
                  <a:srgbClr val="FF3300"/>
                </a:solidFill>
              </a:rPr>
            </a:br>
            <a:r>
              <a:rPr lang="en-US" sz="2000">
                <a:solidFill>
                  <a:srgbClr val="FF3300"/>
                </a:solidFill>
              </a:rPr>
              <a:t>as closest</a:t>
            </a:r>
            <a:br>
              <a:rPr lang="en-US" sz="2000">
                <a:solidFill>
                  <a:srgbClr val="FF3300"/>
                </a:solidFill>
              </a:rPr>
            </a:br>
            <a:r>
              <a:rPr lang="en-US" sz="2000">
                <a:solidFill>
                  <a:srgbClr val="FF3300"/>
                </a:solidFill>
              </a:rPr>
              <a:t>successor</a:t>
            </a:r>
          </a:p>
        </p:txBody>
      </p:sp>
      <p:sp>
        <p:nvSpPr>
          <p:cNvPr id="42"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
        <p:nvSpPr>
          <p:cNvPr id="44" name="Slide Number Placeholder 4"/>
          <p:cNvSpPr>
            <a:spLocks noGrp="1"/>
          </p:cNvSpPr>
          <p:nvPr>
            <p:ph type="sldNum" sz="quarter" idx="4294967295"/>
          </p:nvPr>
        </p:nvSpPr>
        <p:spPr>
          <a:xfrm>
            <a:off x="8153400" y="6248400"/>
            <a:ext cx="4572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24283044-FD4B-A246-A91B-05993B17F48F}" type="slidenum">
              <a:rPr lang="en-US" sz="1400"/>
              <a:pPr/>
              <a:t>102</a:t>
            </a:fld>
            <a:endParaRPr lang="en-US" sz="1400" dirty="0"/>
          </a:p>
        </p:txBody>
      </p:sp>
    </p:spTree>
    <p:extLst>
      <p:ext uri="{BB962C8B-B14F-4D97-AF65-F5344CB8AC3E}">
        <p14:creationId xmlns:p14="http://schemas.microsoft.com/office/powerpoint/2010/main" val="327840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3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67"/>
          <p:cNvSpPr>
            <a:spLocks noGrp="1"/>
          </p:cNvSpPr>
          <p:nvPr>
            <p:ph type="title"/>
          </p:nvPr>
        </p:nvSpPr>
        <p:spPr>
          <a:xfrm>
            <a:off x="254000" y="0"/>
            <a:ext cx="8229600" cy="1143000"/>
          </a:xfrm>
        </p:spPr>
        <p:txBody>
          <a:bodyPr/>
          <a:lstStyle/>
          <a:p>
            <a:r>
              <a:rPr lang="en-US" smtClean="0"/>
              <a:t>Circular DHT with Shortcuts</a:t>
            </a:r>
          </a:p>
        </p:txBody>
      </p:sp>
      <p:sp>
        <p:nvSpPr>
          <p:cNvPr id="38" name="Content Placeholder 37"/>
          <p:cNvSpPr>
            <a:spLocks noGrp="1"/>
          </p:cNvSpPr>
          <p:nvPr>
            <p:ph idx="1"/>
          </p:nvPr>
        </p:nvSpPr>
        <p:spPr>
          <a:xfrm>
            <a:off x="228600" y="4343400"/>
            <a:ext cx="8229600" cy="1676400"/>
          </a:xfrm>
        </p:spPr>
        <p:txBody>
          <a:bodyPr>
            <a:noAutofit/>
          </a:bodyPr>
          <a:lstStyle/>
          <a:p>
            <a:pPr>
              <a:defRPr/>
            </a:pPr>
            <a:r>
              <a:rPr lang="en-US" sz="2000" dirty="0" smtClean="0"/>
              <a:t>Each peer keeps track of IP addresses of predecessor, successor, short cuts.</a:t>
            </a:r>
          </a:p>
          <a:p>
            <a:pPr>
              <a:defRPr/>
            </a:pPr>
            <a:r>
              <a:rPr lang="en-US" sz="2000" dirty="0" smtClean="0"/>
              <a:t>Reduced from 6 to 2 messages.</a:t>
            </a:r>
          </a:p>
          <a:p>
            <a:pPr>
              <a:defRPr/>
            </a:pPr>
            <a:r>
              <a:rPr lang="en-US" sz="2000" dirty="0" smtClean="0"/>
              <a:t>Possible to design shortcuts so O(log N) neighbors, O(log N) messages in query</a:t>
            </a:r>
            <a:endParaRPr lang="en-US" sz="2000" dirty="0"/>
          </a:p>
        </p:txBody>
      </p:sp>
      <p:grpSp>
        <p:nvGrpSpPr>
          <p:cNvPr id="98308" name="Group 66"/>
          <p:cNvGrpSpPr>
            <a:grpSpLocks/>
          </p:cNvGrpSpPr>
          <p:nvPr/>
        </p:nvGrpSpPr>
        <p:grpSpPr bwMode="auto">
          <a:xfrm>
            <a:off x="2362200" y="914400"/>
            <a:ext cx="3602038" cy="3570288"/>
            <a:chOff x="4953000" y="1676400"/>
            <a:chExt cx="3602330" cy="3569732"/>
          </a:xfrm>
        </p:grpSpPr>
        <p:grpSp>
          <p:nvGrpSpPr>
            <p:cNvPr id="98314" name="Group 43"/>
            <p:cNvGrpSpPr>
              <a:grpSpLocks/>
            </p:cNvGrpSpPr>
            <p:nvPr/>
          </p:nvGrpSpPr>
          <p:grpSpPr bwMode="auto">
            <a:xfrm>
              <a:off x="4953000" y="1676400"/>
              <a:ext cx="3602330" cy="3569732"/>
              <a:chOff x="1066800" y="1676400"/>
              <a:chExt cx="3602330" cy="3569732"/>
            </a:xfrm>
          </p:grpSpPr>
          <p:sp>
            <p:nvSpPr>
              <p:cNvPr id="98323"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8324"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8325"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8326"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8327"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8328"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8329"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8330" name="Oval 10"/>
              <p:cNvSpPr>
                <a:spLocks noChangeArrowheads="1"/>
              </p:cNvSpPr>
              <p:nvPr/>
            </p:nvSpPr>
            <p:spPr bwMode="auto">
              <a:xfrm>
                <a:off x="1376443" y="2050438"/>
                <a:ext cx="2927496" cy="2793396"/>
              </a:xfrm>
              <a:prstGeom prst="ellipse">
                <a:avLst/>
              </a:prstGeom>
              <a:noFill/>
              <a:ln w="9525">
                <a:solidFill>
                  <a:schemeClr val="tx1"/>
                </a:solidFill>
                <a:round/>
                <a:headEnd/>
                <a:tailEnd/>
              </a:ln>
            </p:spPr>
            <p:txBody>
              <a:bodyPr wrap="none" anchor="ctr"/>
              <a:lstStyle/>
              <a:p>
                <a:endParaRPr lang="en-US"/>
              </a:p>
            </p:txBody>
          </p:sp>
          <p:sp>
            <p:nvSpPr>
              <p:cNvPr id="98331" name="Text Box 11"/>
              <p:cNvSpPr txBox="1">
                <a:spLocks noChangeArrowheads="1"/>
              </p:cNvSpPr>
              <p:nvPr/>
            </p:nvSpPr>
            <p:spPr bwMode="auto">
              <a:xfrm>
                <a:off x="2895600" y="1676400"/>
                <a:ext cx="288862" cy="369332"/>
              </a:xfrm>
              <a:prstGeom prst="rect">
                <a:avLst/>
              </a:prstGeom>
              <a:noFill/>
              <a:ln w="9525">
                <a:noFill/>
                <a:miter lim="800000"/>
                <a:headEnd/>
                <a:tailEnd/>
              </a:ln>
            </p:spPr>
            <p:txBody>
              <a:bodyPr wrap="none">
                <a:spAutoFit/>
              </a:bodyPr>
              <a:lstStyle/>
              <a:p>
                <a:r>
                  <a:rPr lang="en-US"/>
                  <a:t>1</a:t>
                </a:r>
              </a:p>
            </p:txBody>
          </p:sp>
          <p:sp>
            <p:nvSpPr>
              <p:cNvPr id="98332" name="Rectangle 12"/>
              <p:cNvSpPr>
                <a:spLocks noChangeArrowheads="1"/>
              </p:cNvSpPr>
              <p:nvPr/>
            </p:nvSpPr>
            <p:spPr bwMode="auto">
              <a:xfrm>
                <a:off x="3962400" y="2286000"/>
                <a:ext cx="325730" cy="369332"/>
              </a:xfrm>
              <a:prstGeom prst="rect">
                <a:avLst/>
              </a:prstGeom>
              <a:noFill/>
              <a:ln w="9525">
                <a:noFill/>
                <a:miter lim="800000"/>
                <a:headEnd/>
                <a:tailEnd/>
              </a:ln>
            </p:spPr>
            <p:txBody>
              <a:bodyPr wrap="none">
                <a:spAutoFit/>
              </a:bodyPr>
              <a:lstStyle/>
              <a:p>
                <a:r>
                  <a:rPr lang="en-US"/>
                  <a:t>3</a:t>
                </a:r>
              </a:p>
            </p:txBody>
          </p:sp>
          <p:sp>
            <p:nvSpPr>
              <p:cNvPr id="98333" name="Rectangle 13"/>
              <p:cNvSpPr>
                <a:spLocks noChangeArrowheads="1"/>
              </p:cNvSpPr>
              <p:nvPr/>
            </p:nvSpPr>
            <p:spPr bwMode="auto">
              <a:xfrm>
                <a:off x="4343400" y="3352800"/>
                <a:ext cx="325730" cy="369332"/>
              </a:xfrm>
              <a:prstGeom prst="rect">
                <a:avLst/>
              </a:prstGeom>
              <a:noFill/>
              <a:ln w="9525">
                <a:noFill/>
                <a:miter lim="800000"/>
                <a:headEnd/>
                <a:tailEnd/>
              </a:ln>
            </p:spPr>
            <p:txBody>
              <a:bodyPr wrap="none">
                <a:spAutoFit/>
              </a:bodyPr>
              <a:lstStyle/>
              <a:p>
                <a:r>
                  <a:rPr lang="en-US"/>
                  <a:t>4</a:t>
                </a:r>
              </a:p>
            </p:txBody>
          </p:sp>
          <p:sp>
            <p:nvSpPr>
              <p:cNvPr id="98334" name="Rectangle 14"/>
              <p:cNvSpPr>
                <a:spLocks noChangeArrowheads="1"/>
              </p:cNvSpPr>
              <p:nvPr/>
            </p:nvSpPr>
            <p:spPr bwMode="auto">
              <a:xfrm>
                <a:off x="4114800" y="4114800"/>
                <a:ext cx="325730" cy="369332"/>
              </a:xfrm>
              <a:prstGeom prst="rect">
                <a:avLst/>
              </a:prstGeom>
              <a:noFill/>
              <a:ln w="9525">
                <a:noFill/>
                <a:miter lim="800000"/>
                <a:headEnd/>
                <a:tailEnd/>
              </a:ln>
            </p:spPr>
            <p:txBody>
              <a:bodyPr wrap="none">
                <a:spAutoFit/>
              </a:bodyPr>
              <a:lstStyle/>
              <a:p>
                <a:r>
                  <a:rPr lang="en-US"/>
                  <a:t>5</a:t>
                </a:r>
              </a:p>
            </p:txBody>
          </p:sp>
          <p:sp>
            <p:nvSpPr>
              <p:cNvPr id="98335" name="Rectangle 15"/>
              <p:cNvSpPr>
                <a:spLocks noChangeArrowheads="1"/>
              </p:cNvSpPr>
              <p:nvPr/>
            </p:nvSpPr>
            <p:spPr bwMode="auto">
              <a:xfrm>
                <a:off x="2743200" y="4876800"/>
                <a:ext cx="325730" cy="369332"/>
              </a:xfrm>
              <a:prstGeom prst="rect">
                <a:avLst/>
              </a:prstGeom>
              <a:noFill/>
              <a:ln w="9525">
                <a:noFill/>
                <a:miter lim="800000"/>
                <a:headEnd/>
                <a:tailEnd/>
              </a:ln>
            </p:spPr>
            <p:txBody>
              <a:bodyPr wrap="none">
                <a:spAutoFit/>
              </a:bodyPr>
              <a:lstStyle/>
              <a:p>
                <a:r>
                  <a:rPr lang="en-US"/>
                  <a:t>8</a:t>
                </a:r>
              </a:p>
            </p:txBody>
          </p:sp>
          <p:sp>
            <p:nvSpPr>
              <p:cNvPr id="98336" name="Rectangle 16"/>
              <p:cNvSpPr>
                <a:spLocks noChangeArrowheads="1"/>
              </p:cNvSpPr>
              <p:nvPr/>
            </p:nvSpPr>
            <p:spPr bwMode="auto">
              <a:xfrm>
                <a:off x="1676400" y="4648200"/>
                <a:ext cx="429926" cy="369332"/>
              </a:xfrm>
              <a:prstGeom prst="rect">
                <a:avLst/>
              </a:prstGeom>
              <a:noFill/>
              <a:ln w="9525">
                <a:noFill/>
                <a:miter lim="800000"/>
                <a:headEnd/>
                <a:tailEnd/>
              </a:ln>
            </p:spPr>
            <p:txBody>
              <a:bodyPr wrap="none">
                <a:spAutoFit/>
              </a:bodyPr>
              <a:lstStyle/>
              <a:p>
                <a:r>
                  <a:rPr lang="en-US"/>
                  <a:t>10</a:t>
                </a:r>
              </a:p>
            </p:txBody>
          </p:sp>
          <p:sp>
            <p:nvSpPr>
              <p:cNvPr id="98337" name="Rectangle 17"/>
              <p:cNvSpPr>
                <a:spLocks noChangeArrowheads="1"/>
              </p:cNvSpPr>
              <p:nvPr/>
            </p:nvSpPr>
            <p:spPr bwMode="auto">
              <a:xfrm>
                <a:off x="1066800" y="3886200"/>
                <a:ext cx="429926" cy="369332"/>
              </a:xfrm>
              <a:prstGeom prst="rect">
                <a:avLst/>
              </a:prstGeom>
              <a:noFill/>
              <a:ln w="9525">
                <a:noFill/>
                <a:miter lim="800000"/>
                <a:headEnd/>
                <a:tailEnd/>
              </a:ln>
            </p:spPr>
            <p:txBody>
              <a:bodyPr wrap="none">
                <a:spAutoFit/>
              </a:bodyPr>
              <a:lstStyle/>
              <a:p>
                <a:r>
                  <a:rPr lang="en-US"/>
                  <a:t>12</a:t>
                </a:r>
              </a:p>
            </p:txBody>
          </p:sp>
          <p:sp>
            <p:nvSpPr>
              <p:cNvPr id="98338" name="Rectangle 18"/>
              <p:cNvSpPr>
                <a:spLocks noChangeArrowheads="1"/>
              </p:cNvSpPr>
              <p:nvPr/>
            </p:nvSpPr>
            <p:spPr bwMode="auto">
              <a:xfrm>
                <a:off x="1066800" y="2667000"/>
                <a:ext cx="429926" cy="369332"/>
              </a:xfrm>
              <a:prstGeom prst="rect">
                <a:avLst/>
              </a:prstGeom>
              <a:noFill/>
              <a:ln w="9525">
                <a:noFill/>
                <a:miter lim="800000"/>
                <a:headEnd/>
                <a:tailEnd/>
              </a:ln>
            </p:spPr>
            <p:txBody>
              <a:bodyPr wrap="none">
                <a:spAutoFit/>
              </a:bodyPr>
              <a:lstStyle/>
              <a:p>
                <a:r>
                  <a:rPr lang="en-US"/>
                  <a:t>15</a:t>
                </a:r>
              </a:p>
            </p:txBody>
          </p:sp>
          <p:sp>
            <p:nvSpPr>
              <p:cNvPr id="98339"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p>
            </p:txBody>
          </p:sp>
        </p:grpSp>
        <p:cxnSp>
          <p:nvCxnSpPr>
            <p:cNvPr id="80" name="Straight Arrow Connector 79"/>
            <p:cNvCxnSpPr>
              <a:endCxn id="98329" idx="7"/>
            </p:cNvCxnSpPr>
            <p:nvPr/>
          </p:nvCxnSpPr>
          <p:spPr>
            <a:xfrm rot="10800000" flipV="1">
              <a:off x="5959557" y="3504915"/>
              <a:ext cx="2254433" cy="10571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98328" idx="1"/>
              <a:endCxn id="98325" idx="6"/>
            </p:cNvCxnSpPr>
            <p:nvPr/>
          </p:nvCxnSpPr>
          <p:spPr>
            <a:xfrm rot="16200000" flipV="1">
              <a:off x="6583516" y="2885595"/>
              <a:ext cx="179359" cy="24624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98323" idx="0"/>
            </p:cNvCxnSpPr>
            <p:nvPr/>
          </p:nvCxnSpPr>
          <p:spPr>
            <a:xfrm rot="16200000" flipV="1">
              <a:off x="5159607" y="3222228"/>
              <a:ext cx="1820579" cy="1319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5161270" y="2839751"/>
              <a:ext cx="2452306" cy="8874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98325" idx="7"/>
            </p:cNvCxnSpPr>
            <p:nvPr/>
          </p:nvCxnSpPr>
          <p:spPr>
            <a:xfrm rot="5400000" flipH="1" flipV="1">
              <a:off x="6013693" y="2080854"/>
              <a:ext cx="1325357" cy="2497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98330" idx="6"/>
            </p:cNvCxnSpPr>
            <p:nvPr/>
          </p:nvCxnSpPr>
          <p:spPr>
            <a:xfrm>
              <a:off x="5410237" y="2939853"/>
              <a:ext cx="2779938" cy="5079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8339" idx="5"/>
            </p:cNvCxnSpPr>
            <p:nvPr/>
          </p:nvCxnSpPr>
          <p:spPr>
            <a:xfrm rot="16200000" flipH="1">
              <a:off x="6355919" y="2621485"/>
              <a:ext cx="2095174" cy="1043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292423" y="3156371"/>
              <a:ext cx="2177711" cy="11986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rot="5400000">
            <a:off x="3848100" y="2476500"/>
            <a:ext cx="2133600"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2438400" y="2590800"/>
            <a:ext cx="1828800" cy="1219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9"/>
          <p:cNvGrpSpPr>
            <a:grpSpLocks/>
          </p:cNvGrpSpPr>
          <p:nvPr/>
        </p:nvGrpSpPr>
        <p:grpSpPr bwMode="auto">
          <a:xfrm>
            <a:off x="5694363" y="1030288"/>
            <a:ext cx="1725612" cy="860425"/>
            <a:chOff x="4311" y="1273"/>
            <a:chExt cx="737" cy="609"/>
          </a:xfrm>
        </p:grpSpPr>
        <p:sp>
          <p:nvSpPr>
            <p:cNvPr id="98312"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p:spPr>
          <p:txBody>
            <a:bodyPr/>
            <a:lstStyle/>
            <a:p>
              <a:pPr algn="ctr"/>
              <a:endParaRPr lang="en-US" sz="1600">
                <a:latin typeface="Times New Roman" pitchFamily="18" charset="0"/>
              </a:endParaRPr>
            </a:p>
          </p:txBody>
        </p:sp>
        <p:sp>
          <p:nvSpPr>
            <p:cNvPr id="98313" name="Text Box 21"/>
            <p:cNvSpPr txBox="1">
              <a:spLocks noChangeArrowheads="1"/>
            </p:cNvSpPr>
            <p:nvPr/>
          </p:nvSpPr>
          <p:spPr bwMode="auto">
            <a:xfrm>
              <a:off x="4344" y="1326"/>
              <a:ext cx="704" cy="496"/>
            </a:xfrm>
            <a:prstGeom prst="rect">
              <a:avLst/>
            </a:prstGeom>
            <a:noFill/>
            <a:ln w="9525">
              <a:noFill/>
              <a:miter lim="800000"/>
              <a:headEnd/>
              <a:tailEnd/>
            </a:ln>
          </p:spPr>
          <p:txBody>
            <a:bodyPr>
              <a:spAutoFit/>
            </a:bodyPr>
            <a:lstStyle/>
            <a:p>
              <a:r>
                <a:rPr lang="en-US" sz="1800">
                  <a:solidFill>
                    <a:srgbClr val="FF0000"/>
                  </a:solidFill>
                </a:rPr>
                <a:t>Who’s resp </a:t>
              </a:r>
            </a:p>
            <a:p>
              <a:r>
                <a:rPr lang="en-US" sz="1800">
                  <a:solidFill>
                    <a:srgbClr val="FF0000"/>
                  </a:solidFill>
                </a:rPr>
                <a:t>for key 1110? </a:t>
              </a:r>
            </a:p>
          </p:txBody>
        </p:sp>
      </p:grpSp>
      <p:sp>
        <p:nvSpPr>
          <p:cNvPr id="37" name="Slide Number Placeholder 4"/>
          <p:cNvSpPr>
            <a:spLocks noGrp="1"/>
          </p:cNvSpPr>
          <p:nvPr>
            <p:ph type="sldNum" sz="quarter" idx="4294967295"/>
          </p:nvPr>
        </p:nvSpPr>
        <p:spPr>
          <a:xfrm>
            <a:off x="7924800" y="6248400"/>
            <a:ext cx="685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24283044-FD4B-A246-A91B-05993B17F48F}" type="slidenum">
              <a:rPr lang="en-US" sz="1400"/>
              <a:pPr/>
              <a:t>103</a:t>
            </a:fld>
            <a:endParaRPr lang="en-US" sz="1400" dirty="0"/>
          </a:p>
        </p:txBody>
      </p:sp>
      <p:sp>
        <p:nvSpPr>
          <p:cNvPr id="39"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extLst>
      <p:ext uri="{BB962C8B-B14F-4D97-AF65-F5344CB8AC3E}">
        <p14:creationId xmlns:p14="http://schemas.microsoft.com/office/powerpoint/2010/main" val="291473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67"/>
          <p:cNvSpPr>
            <a:spLocks noGrp="1"/>
          </p:cNvSpPr>
          <p:nvPr>
            <p:ph type="title"/>
          </p:nvPr>
        </p:nvSpPr>
        <p:spPr>
          <a:xfrm>
            <a:off x="381000" y="0"/>
            <a:ext cx="8229600" cy="1143000"/>
          </a:xfrm>
        </p:spPr>
        <p:txBody>
          <a:bodyPr/>
          <a:lstStyle/>
          <a:p>
            <a:r>
              <a:rPr lang="en-US" smtClean="0"/>
              <a:t>Peer Churn</a:t>
            </a:r>
          </a:p>
        </p:txBody>
      </p:sp>
      <p:sp>
        <p:nvSpPr>
          <p:cNvPr id="69" name="Content Placeholder 68"/>
          <p:cNvSpPr>
            <a:spLocks noGrp="1"/>
          </p:cNvSpPr>
          <p:nvPr>
            <p:ph idx="1"/>
          </p:nvPr>
        </p:nvSpPr>
        <p:spPr>
          <a:xfrm>
            <a:off x="457200" y="4370388"/>
            <a:ext cx="8229600" cy="2133600"/>
          </a:xfrm>
        </p:spPr>
        <p:txBody>
          <a:bodyPr>
            <a:normAutofit/>
          </a:bodyPr>
          <a:lstStyle/>
          <a:p>
            <a:pPr>
              <a:defRPr/>
            </a:pPr>
            <a:r>
              <a:rPr lang="en-US" sz="2000" dirty="0" smtClean="0"/>
              <a:t>Peer 5 abruptly leaves</a:t>
            </a:r>
          </a:p>
          <a:p>
            <a:pPr>
              <a:defRPr/>
            </a:pPr>
            <a:r>
              <a:rPr lang="en-US" sz="2000" dirty="0" smtClean="0"/>
              <a:t>Peer 4 detects; makes 8 its immediate successor; asks 8 who its immediate successor is; makes 8’s immediate successor its second successor.</a:t>
            </a:r>
          </a:p>
          <a:p>
            <a:pPr>
              <a:defRPr/>
            </a:pPr>
            <a:r>
              <a:rPr lang="en-US" sz="2000" dirty="0" smtClean="0"/>
              <a:t>What if peer 13 wants to join?</a:t>
            </a:r>
            <a:endParaRPr lang="en-US" sz="2000" dirty="0"/>
          </a:p>
        </p:txBody>
      </p:sp>
      <p:grpSp>
        <p:nvGrpSpPr>
          <p:cNvPr id="99332" name="Group 42"/>
          <p:cNvGrpSpPr>
            <a:grpSpLocks/>
          </p:cNvGrpSpPr>
          <p:nvPr/>
        </p:nvGrpSpPr>
        <p:grpSpPr bwMode="auto">
          <a:xfrm>
            <a:off x="377825" y="814388"/>
            <a:ext cx="3602038" cy="3570287"/>
            <a:chOff x="1066800" y="1676400"/>
            <a:chExt cx="3602330" cy="3569732"/>
          </a:xfrm>
        </p:grpSpPr>
        <p:sp>
          <p:nvSpPr>
            <p:cNvPr id="99339"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9340"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9341"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9342"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9343"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9344"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9345"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9346" name="Oval 10"/>
            <p:cNvSpPr>
              <a:spLocks noChangeArrowheads="1"/>
            </p:cNvSpPr>
            <p:nvPr/>
          </p:nvSpPr>
          <p:spPr bwMode="auto">
            <a:xfrm>
              <a:off x="1376443" y="2050438"/>
              <a:ext cx="2927496" cy="2793396"/>
            </a:xfrm>
            <a:prstGeom prst="ellipse">
              <a:avLst/>
            </a:prstGeom>
            <a:noFill/>
            <a:ln w="9525">
              <a:solidFill>
                <a:schemeClr val="tx1"/>
              </a:solidFill>
              <a:round/>
              <a:headEnd/>
              <a:tailEnd/>
            </a:ln>
          </p:spPr>
          <p:txBody>
            <a:bodyPr wrap="none" anchor="ctr"/>
            <a:lstStyle/>
            <a:p>
              <a:endParaRPr lang="en-US"/>
            </a:p>
          </p:txBody>
        </p:sp>
        <p:sp>
          <p:nvSpPr>
            <p:cNvPr id="99347" name="Text Box 11"/>
            <p:cNvSpPr txBox="1">
              <a:spLocks noChangeArrowheads="1"/>
            </p:cNvSpPr>
            <p:nvPr/>
          </p:nvSpPr>
          <p:spPr bwMode="auto">
            <a:xfrm>
              <a:off x="2895600" y="1676400"/>
              <a:ext cx="288862" cy="369332"/>
            </a:xfrm>
            <a:prstGeom prst="rect">
              <a:avLst/>
            </a:prstGeom>
            <a:noFill/>
            <a:ln w="9525">
              <a:noFill/>
              <a:miter lim="800000"/>
              <a:headEnd/>
              <a:tailEnd/>
            </a:ln>
          </p:spPr>
          <p:txBody>
            <a:bodyPr wrap="none">
              <a:spAutoFit/>
            </a:bodyPr>
            <a:lstStyle/>
            <a:p>
              <a:r>
                <a:rPr lang="en-US"/>
                <a:t>1</a:t>
              </a:r>
            </a:p>
          </p:txBody>
        </p:sp>
        <p:sp>
          <p:nvSpPr>
            <p:cNvPr id="99348" name="Rectangle 12"/>
            <p:cNvSpPr>
              <a:spLocks noChangeArrowheads="1"/>
            </p:cNvSpPr>
            <p:nvPr/>
          </p:nvSpPr>
          <p:spPr bwMode="auto">
            <a:xfrm>
              <a:off x="4114800" y="2514600"/>
              <a:ext cx="325730" cy="369332"/>
            </a:xfrm>
            <a:prstGeom prst="rect">
              <a:avLst/>
            </a:prstGeom>
            <a:noFill/>
            <a:ln w="9525">
              <a:noFill/>
              <a:miter lim="800000"/>
              <a:headEnd/>
              <a:tailEnd/>
            </a:ln>
          </p:spPr>
          <p:txBody>
            <a:bodyPr wrap="none">
              <a:spAutoFit/>
            </a:bodyPr>
            <a:lstStyle/>
            <a:p>
              <a:r>
                <a:rPr lang="en-US"/>
                <a:t>3</a:t>
              </a:r>
            </a:p>
          </p:txBody>
        </p:sp>
        <p:sp>
          <p:nvSpPr>
            <p:cNvPr id="99349" name="Rectangle 13"/>
            <p:cNvSpPr>
              <a:spLocks noChangeArrowheads="1"/>
            </p:cNvSpPr>
            <p:nvPr/>
          </p:nvSpPr>
          <p:spPr bwMode="auto">
            <a:xfrm>
              <a:off x="4343400" y="3352800"/>
              <a:ext cx="325730" cy="369332"/>
            </a:xfrm>
            <a:prstGeom prst="rect">
              <a:avLst/>
            </a:prstGeom>
            <a:noFill/>
            <a:ln w="9525">
              <a:noFill/>
              <a:miter lim="800000"/>
              <a:headEnd/>
              <a:tailEnd/>
            </a:ln>
          </p:spPr>
          <p:txBody>
            <a:bodyPr wrap="none">
              <a:spAutoFit/>
            </a:bodyPr>
            <a:lstStyle/>
            <a:p>
              <a:r>
                <a:rPr lang="en-US"/>
                <a:t>4</a:t>
              </a:r>
            </a:p>
          </p:txBody>
        </p:sp>
        <p:sp>
          <p:nvSpPr>
            <p:cNvPr id="99350" name="Rectangle 14"/>
            <p:cNvSpPr>
              <a:spLocks noChangeArrowheads="1"/>
            </p:cNvSpPr>
            <p:nvPr/>
          </p:nvSpPr>
          <p:spPr bwMode="auto">
            <a:xfrm>
              <a:off x="4114800" y="4114800"/>
              <a:ext cx="325730" cy="369332"/>
            </a:xfrm>
            <a:prstGeom prst="rect">
              <a:avLst/>
            </a:prstGeom>
            <a:noFill/>
            <a:ln w="9525">
              <a:noFill/>
              <a:miter lim="800000"/>
              <a:headEnd/>
              <a:tailEnd/>
            </a:ln>
          </p:spPr>
          <p:txBody>
            <a:bodyPr wrap="none">
              <a:spAutoFit/>
            </a:bodyPr>
            <a:lstStyle/>
            <a:p>
              <a:r>
                <a:rPr lang="en-US"/>
                <a:t>5</a:t>
              </a:r>
            </a:p>
          </p:txBody>
        </p:sp>
        <p:sp>
          <p:nvSpPr>
            <p:cNvPr id="99351" name="Rectangle 15"/>
            <p:cNvSpPr>
              <a:spLocks noChangeArrowheads="1"/>
            </p:cNvSpPr>
            <p:nvPr/>
          </p:nvSpPr>
          <p:spPr bwMode="auto">
            <a:xfrm>
              <a:off x="2743200" y="4876800"/>
              <a:ext cx="325730" cy="369332"/>
            </a:xfrm>
            <a:prstGeom prst="rect">
              <a:avLst/>
            </a:prstGeom>
            <a:noFill/>
            <a:ln w="9525">
              <a:noFill/>
              <a:miter lim="800000"/>
              <a:headEnd/>
              <a:tailEnd/>
            </a:ln>
          </p:spPr>
          <p:txBody>
            <a:bodyPr wrap="none">
              <a:spAutoFit/>
            </a:bodyPr>
            <a:lstStyle/>
            <a:p>
              <a:r>
                <a:rPr lang="en-US"/>
                <a:t>8</a:t>
              </a:r>
            </a:p>
          </p:txBody>
        </p:sp>
        <p:sp>
          <p:nvSpPr>
            <p:cNvPr id="99352" name="Rectangle 16"/>
            <p:cNvSpPr>
              <a:spLocks noChangeArrowheads="1"/>
            </p:cNvSpPr>
            <p:nvPr/>
          </p:nvSpPr>
          <p:spPr bwMode="auto">
            <a:xfrm>
              <a:off x="1676400" y="4648200"/>
              <a:ext cx="429926" cy="369332"/>
            </a:xfrm>
            <a:prstGeom prst="rect">
              <a:avLst/>
            </a:prstGeom>
            <a:noFill/>
            <a:ln w="9525">
              <a:noFill/>
              <a:miter lim="800000"/>
              <a:headEnd/>
              <a:tailEnd/>
            </a:ln>
          </p:spPr>
          <p:txBody>
            <a:bodyPr wrap="none">
              <a:spAutoFit/>
            </a:bodyPr>
            <a:lstStyle/>
            <a:p>
              <a:r>
                <a:rPr lang="en-US"/>
                <a:t>10</a:t>
              </a:r>
            </a:p>
          </p:txBody>
        </p:sp>
        <p:sp>
          <p:nvSpPr>
            <p:cNvPr id="99353" name="Rectangle 17"/>
            <p:cNvSpPr>
              <a:spLocks noChangeArrowheads="1"/>
            </p:cNvSpPr>
            <p:nvPr/>
          </p:nvSpPr>
          <p:spPr bwMode="auto">
            <a:xfrm>
              <a:off x="1066800" y="3886200"/>
              <a:ext cx="429926" cy="369332"/>
            </a:xfrm>
            <a:prstGeom prst="rect">
              <a:avLst/>
            </a:prstGeom>
            <a:noFill/>
            <a:ln w="9525">
              <a:noFill/>
              <a:miter lim="800000"/>
              <a:headEnd/>
              <a:tailEnd/>
            </a:ln>
          </p:spPr>
          <p:txBody>
            <a:bodyPr wrap="none">
              <a:spAutoFit/>
            </a:bodyPr>
            <a:lstStyle/>
            <a:p>
              <a:r>
                <a:rPr lang="en-US"/>
                <a:t>12</a:t>
              </a:r>
            </a:p>
          </p:txBody>
        </p:sp>
        <p:sp>
          <p:nvSpPr>
            <p:cNvPr id="99354" name="Rectangle 18"/>
            <p:cNvSpPr>
              <a:spLocks noChangeArrowheads="1"/>
            </p:cNvSpPr>
            <p:nvPr/>
          </p:nvSpPr>
          <p:spPr bwMode="auto">
            <a:xfrm>
              <a:off x="1066800" y="2667000"/>
              <a:ext cx="429926" cy="369332"/>
            </a:xfrm>
            <a:prstGeom prst="rect">
              <a:avLst/>
            </a:prstGeom>
            <a:noFill/>
            <a:ln w="9525">
              <a:noFill/>
              <a:miter lim="800000"/>
              <a:headEnd/>
              <a:tailEnd/>
            </a:ln>
          </p:spPr>
          <p:txBody>
            <a:bodyPr wrap="none">
              <a:spAutoFit/>
            </a:bodyPr>
            <a:lstStyle/>
            <a:p>
              <a:r>
                <a:rPr lang="en-US"/>
                <a:t>15</a:t>
              </a:r>
            </a:p>
          </p:txBody>
        </p:sp>
        <p:sp>
          <p:nvSpPr>
            <p:cNvPr id="99355"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p>
          </p:txBody>
        </p:sp>
      </p:grpSp>
      <p:cxnSp>
        <p:nvCxnSpPr>
          <p:cNvPr id="64" name="Straight Connector 63"/>
          <p:cNvCxnSpPr/>
          <p:nvPr/>
        </p:nvCxnSpPr>
        <p:spPr>
          <a:xfrm>
            <a:off x="2054225" y="11191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130425" y="1195388"/>
            <a:ext cx="169863" cy="96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73425" y="3252788"/>
            <a:ext cx="228600" cy="18415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99350" idx="0"/>
          </p:cNvCxnSpPr>
          <p:nvPr/>
        </p:nvCxnSpPr>
        <p:spPr>
          <a:xfrm rot="16200000" flipH="1" flipV="1">
            <a:off x="3278982" y="3171031"/>
            <a:ext cx="228600" cy="39211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9337" name="TextBox 28"/>
          <p:cNvSpPr txBox="1">
            <a:spLocks noChangeArrowheads="1"/>
          </p:cNvSpPr>
          <p:nvPr/>
        </p:nvSpPr>
        <p:spPr bwMode="auto">
          <a:xfrm>
            <a:off x="4454525" y="1287463"/>
            <a:ext cx="4283075" cy="2628900"/>
          </a:xfrm>
          <a:prstGeom prst="rect">
            <a:avLst/>
          </a:prstGeom>
          <a:noFill/>
          <a:ln w="9525">
            <a:noFill/>
            <a:miter lim="800000"/>
            <a:headEnd/>
            <a:tailEnd/>
          </a:ln>
        </p:spPr>
        <p:txBody>
          <a:bodyPr wrap="none">
            <a:spAutoFit/>
          </a:bodyPr>
          <a:lstStyle/>
          <a:p>
            <a:pPr>
              <a:buFont typeface="Arial" charset="0"/>
              <a:buChar char="•"/>
            </a:pPr>
            <a:r>
              <a:rPr lang="en-US" sz="2000"/>
              <a:t>To handle peer churn, require </a:t>
            </a:r>
          </a:p>
          <a:p>
            <a:r>
              <a:rPr lang="en-US" sz="2000"/>
              <a:t>each peer to know the IP address </a:t>
            </a:r>
          </a:p>
          <a:p>
            <a:r>
              <a:rPr lang="en-US" sz="2000"/>
              <a:t>of its two successors. </a:t>
            </a:r>
          </a:p>
          <a:p>
            <a:pPr>
              <a:buFont typeface="Arial" charset="0"/>
              <a:buChar char="•"/>
            </a:pPr>
            <a:r>
              <a:rPr lang="en-US" sz="2000"/>
              <a:t> Each peer periodically pings its </a:t>
            </a:r>
            <a:br>
              <a:rPr lang="en-US" sz="2000"/>
            </a:br>
            <a:r>
              <a:rPr lang="en-US" sz="2000"/>
              <a:t>two successors to see if they </a:t>
            </a:r>
            <a:br>
              <a:rPr lang="en-US" sz="2000"/>
            </a:br>
            <a:r>
              <a:rPr lang="en-US" sz="2000"/>
              <a:t>are still alive</a:t>
            </a:r>
            <a:r>
              <a:rPr lang="en-US"/>
              <a:t>. </a:t>
            </a:r>
          </a:p>
          <a:p>
            <a:endParaRPr lang="en-US"/>
          </a:p>
        </p:txBody>
      </p:sp>
      <p:cxnSp>
        <p:nvCxnSpPr>
          <p:cNvPr id="99338" name="Straight Arrow Connector 30"/>
          <p:cNvCxnSpPr>
            <a:cxnSpLocks noChangeShapeType="1"/>
            <a:stCxn id="99349" idx="1"/>
          </p:cNvCxnSpPr>
          <p:nvPr/>
        </p:nvCxnSpPr>
        <p:spPr bwMode="auto">
          <a:xfrm rot="10800000" flipV="1">
            <a:off x="3206750" y="2674938"/>
            <a:ext cx="447675" cy="312737"/>
          </a:xfrm>
          <a:prstGeom prst="straightConnector1">
            <a:avLst/>
          </a:prstGeom>
          <a:noFill/>
          <a:ln w="9525" algn="ctr">
            <a:noFill/>
            <a:round/>
            <a:headEnd/>
            <a:tailEnd type="arrow" w="med" len="med"/>
          </a:ln>
        </p:spPr>
      </p:cxnSp>
      <p:sp>
        <p:nvSpPr>
          <p:cNvPr id="28" name="Slide Number Placeholder 4"/>
          <p:cNvSpPr>
            <a:spLocks noGrp="1"/>
          </p:cNvSpPr>
          <p:nvPr>
            <p:ph type="sldNum" sz="quarter" idx="4294967295"/>
          </p:nvPr>
        </p:nvSpPr>
        <p:spPr>
          <a:xfrm>
            <a:off x="8153400" y="6248400"/>
            <a:ext cx="4572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24283044-FD4B-A246-A91B-05993B17F48F}" type="slidenum">
              <a:rPr lang="en-US" sz="1400"/>
              <a:pPr/>
              <a:t>104</a:t>
            </a:fld>
            <a:endParaRPr lang="en-US" sz="1400" dirty="0"/>
          </a:p>
        </p:txBody>
      </p:sp>
      <p:sp>
        <p:nvSpPr>
          <p:cNvPr id="29"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extLst>
      <p:ext uri="{BB962C8B-B14F-4D97-AF65-F5344CB8AC3E}">
        <p14:creationId xmlns:p14="http://schemas.microsoft.com/office/powerpoint/2010/main" val="226560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blinds(horizontal)">
                                      <p:cBhvr>
                                        <p:cTn id="7" dur="500"/>
                                        <p:tgtEl>
                                          <p:spTgt spid="6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9">
                                            <p:txEl>
                                              <p:pRg st="1" end="1"/>
                                            </p:txEl>
                                          </p:spTgt>
                                        </p:tgtEl>
                                        <p:attrNameLst>
                                          <p:attrName>style.visibility</p:attrName>
                                        </p:attrNameLst>
                                      </p:cBhvr>
                                      <p:to>
                                        <p:strVal val="visible"/>
                                      </p:to>
                                    </p:set>
                                    <p:animEffect transition="in" filter="blinds(horizontal)">
                                      <p:cBhvr>
                                        <p:cTn id="18" dur="500"/>
                                        <p:tgtEl>
                                          <p:spTgt spid="6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9">
                                            <p:txEl>
                                              <p:pRg st="2" end="2"/>
                                            </p:txEl>
                                          </p:spTgt>
                                        </p:tgtEl>
                                        <p:attrNameLst>
                                          <p:attrName>style.visibility</p:attrName>
                                        </p:attrNameLst>
                                      </p:cBhvr>
                                      <p:to>
                                        <p:strVal val="visible"/>
                                      </p:to>
                                    </p:set>
                                    <p:animEffect transition="in" filter="blinds(horizontal)">
                                      <p:cBhvr>
                                        <p:cTn id="23" dur="500"/>
                                        <p:tgtEl>
                                          <p:spTgt spid="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BitTorrent</a:t>
            </a:r>
            <a:endParaRPr lang="en-US" dirty="0"/>
          </a:p>
        </p:txBody>
      </p:sp>
      <p:sp>
        <p:nvSpPr>
          <p:cNvPr id="8" name="Content Placeholder 7"/>
          <p:cNvSpPr>
            <a:spLocks noGrp="1"/>
          </p:cNvSpPr>
          <p:nvPr>
            <p:ph idx="1"/>
          </p:nvPr>
        </p:nvSpPr>
        <p:spPr/>
        <p:txBody>
          <a:bodyPr/>
          <a:lstStyle/>
          <a:p>
            <a:r>
              <a:rPr lang="en-US" dirty="0" smtClean="0"/>
              <a:t>Files are shared by many users (as chunks: around 256KB)</a:t>
            </a:r>
          </a:p>
          <a:p>
            <a:r>
              <a:rPr lang="en-US" dirty="0" smtClean="0"/>
              <a:t>Active participation: peers download and upload chunks</a:t>
            </a:r>
          </a:p>
          <a:p>
            <a:r>
              <a:rPr lang="en-US" dirty="0" smtClean="0"/>
              <a:t>A torrent is a group of peers that contain chunks of a file.</a:t>
            </a:r>
          </a:p>
          <a:p>
            <a:r>
              <a:rPr lang="en-US" dirty="0" smtClean="0"/>
              <a:t>Each torrent has a tracker that keeps track of participating peers </a:t>
            </a:r>
          </a:p>
          <a:p>
            <a:endParaRPr lang="en-US" dirty="0"/>
          </a:p>
        </p:txBody>
      </p:sp>
      <p:sp>
        <p:nvSpPr>
          <p:cNvPr id="5" name="Footer Placeholder 4"/>
          <p:cNvSpPr>
            <a:spLocks noGrp="1"/>
          </p:cNvSpPr>
          <p:nvPr>
            <p:ph type="ftr" sz="quarter" idx="10"/>
          </p:nvPr>
        </p:nvSpPr>
        <p:spPr/>
        <p:txBody>
          <a:bodyPr/>
          <a:lstStyle/>
          <a:p>
            <a:r>
              <a:rPr lang="en-US" smtClean="0"/>
              <a:t>CSci4211:          Application Layer</a:t>
            </a:r>
            <a:endParaRPr lang="en-US"/>
          </a:p>
        </p:txBody>
      </p:sp>
      <p:sp>
        <p:nvSpPr>
          <p:cNvPr id="6" name="Slide Number Placeholder 5"/>
          <p:cNvSpPr>
            <a:spLocks noGrp="1"/>
          </p:cNvSpPr>
          <p:nvPr>
            <p:ph type="sldNum" sz="quarter" idx="11"/>
          </p:nvPr>
        </p:nvSpPr>
        <p:spPr/>
        <p:txBody>
          <a:bodyPr/>
          <a:lstStyle/>
          <a:p>
            <a:fld id="{3CF16BFF-4D33-406A-9921-4F7E293ADE14}" type="slidenum">
              <a:rPr lang="en-US" smtClean="0"/>
              <a:pPr/>
              <a:t>105</a:t>
            </a:fld>
            <a:endParaRPr lang="en-US"/>
          </a:p>
        </p:txBody>
      </p:sp>
    </p:spTree>
    <p:extLst>
      <p:ext uri="{BB962C8B-B14F-4D97-AF65-F5344CB8AC3E}">
        <p14:creationId xmlns:p14="http://schemas.microsoft.com/office/powerpoint/2010/main" val="246274366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 Application Layer</a:t>
            </a:r>
            <a:endParaRPr lang="en-US">
              <a:latin typeface="Times New Roman" pitchFamily="18" charset="0"/>
            </a:endParaRPr>
          </a:p>
        </p:txBody>
      </p:sp>
      <p:sp>
        <p:nvSpPr>
          <p:cNvPr id="3" name="Slide Number Placeholder 2"/>
          <p:cNvSpPr>
            <a:spLocks noGrp="1"/>
          </p:cNvSpPr>
          <p:nvPr>
            <p:ph type="sldNum" sz="quarter" idx="4294967295"/>
          </p:nvPr>
        </p:nvSpPr>
        <p:spPr>
          <a:xfrm>
            <a:off x="8305800" y="6400800"/>
            <a:ext cx="457200" cy="457200"/>
          </a:xfrm>
          <a:prstGeom prst="rect">
            <a:avLst/>
          </a:prstGeom>
        </p:spPr>
        <p:txBody>
          <a:bodyPr/>
          <a:lstStyle/>
          <a:p>
            <a:pPr>
              <a:defRPr/>
            </a:pPr>
            <a:fld id="{9659EBD7-DAE3-4AA8-9DEE-CD979B7FF0E0}" type="slidenum">
              <a:rPr lang="en-US" smtClean="0"/>
              <a:pPr>
                <a:defRPr/>
              </a:pPr>
              <a:t>106</a:t>
            </a:fld>
            <a:endParaRPr lang="en-US"/>
          </a:p>
        </p:txBody>
      </p:sp>
      <p:pic>
        <p:nvPicPr>
          <p:cNvPr id="124931" name="Picture 3"/>
          <p:cNvPicPr>
            <a:picLocks noChangeAspect="1" noChangeArrowheads="1"/>
          </p:cNvPicPr>
          <p:nvPr/>
        </p:nvPicPr>
        <p:blipFill>
          <a:blip r:embed="rId3" cstate="print"/>
          <a:srcRect/>
          <a:stretch>
            <a:fillRect/>
          </a:stretch>
        </p:blipFill>
        <p:spPr bwMode="auto">
          <a:xfrm>
            <a:off x="6074335" y="270455"/>
            <a:ext cx="2685296" cy="2871719"/>
          </a:xfrm>
          <a:prstGeom prst="rect">
            <a:avLst/>
          </a:prstGeom>
          <a:noFill/>
          <a:ln w="9525">
            <a:noFill/>
            <a:miter lim="800000"/>
            <a:headEnd/>
            <a:tailEnd/>
          </a:ln>
        </p:spPr>
      </p:pic>
      <p:pic>
        <p:nvPicPr>
          <p:cNvPr id="124933" name="Picture 5"/>
          <p:cNvPicPr>
            <a:picLocks noChangeAspect="1" noChangeArrowheads="1"/>
          </p:cNvPicPr>
          <p:nvPr/>
        </p:nvPicPr>
        <p:blipFill>
          <a:blip r:embed="rId4" cstate="print"/>
          <a:srcRect/>
          <a:stretch>
            <a:fillRect/>
          </a:stretch>
        </p:blipFill>
        <p:spPr bwMode="auto">
          <a:xfrm>
            <a:off x="6065950" y="3357687"/>
            <a:ext cx="2743199" cy="2933642"/>
          </a:xfrm>
          <a:prstGeom prst="rect">
            <a:avLst/>
          </a:prstGeom>
          <a:noFill/>
          <a:ln w="9525">
            <a:noFill/>
            <a:miter lim="800000"/>
            <a:headEnd/>
            <a:tailEnd/>
          </a:ln>
        </p:spPr>
      </p:pic>
      <p:pic>
        <p:nvPicPr>
          <p:cNvPr id="124934" name="Picture 6"/>
          <p:cNvPicPr>
            <a:picLocks noChangeAspect="1" noChangeArrowheads="1"/>
          </p:cNvPicPr>
          <p:nvPr/>
        </p:nvPicPr>
        <p:blipFill>
          <a:blip r:embed="rId5" cstate="print"/>
          <a:srcRect/>
          <a:stretch>
            <a:fillRect/>
          </a:stretch>
        </p:blipFill>
        <p:spPr bwMode="auto">
          <a:xfrm>
            <a:off x="3564362" y="142607"/>
            <a:ext cx="2218252" cy="3244538"/>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505899" y="3391110"/>
            <a:ext cx="5276716" cy="3299464"/>
          </a:xfrm>
          <a:prstGeom prst="rect">
            <a:avLst/>
          </a:prstGeom>
          <a:noFill/>
          <a:ln w="9525">
            <a:noFill/>
            <a:miter lim="800000"/>
            <a:headEnd/>
            <a:tailEnd/>
          </a:ln>
          <a:effectLst/>
        </p:spPr>
      </p:pic>
      <p:pic>
        <p:nvPicPr>
          <p:cNvPr id="124935" name="Picture 7"/>
          <p:cNvPicPr>
            <a:picLocks noChangeAspect="1" noChangeArrowheads="1"/>
          </p:cNvPicPr>
          <p:nvPr/>
        </p:nvPicPr>
        <p:blipFill>
          <a:blip r:embed="rId7" cstate="print"/>
          <a:srcRect/>
          <a:stretch>
            <a:fillRect/>
          </a:stretch>
        </p:blipFill>
        <p:spPr bwMode="auto">
          <a:xfrm>
            <a:off x="278842" y="193184"/>
            <a:ext cx="2926153" cy="3129298"/>
          </a:xfrm>
          <a:prstGeom prst="rect">
            <a:avLst/>
          </a:prstGeom>
          <a:noFill/>
          <a:ln w="9525">
            <a:noFill/>
            <a:miter lim="800000"/>
            <a:headEnd/>
            <a:tailEnd/>
          </a:ln>
        </p:spPr>
      </p:pic>
      <p:sp>
        <p:nvSpPr>
          <p:cNvPr id="10"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Torrent Setup</a:t>
            </a:r>
            <a:endParaRPr lang="en-US" dirty="0"/>
          </a:p>
        </p:txBody>
      </p:sp>
      <p:sp>
        <p:nvSpPr>
          <p:cNvPr id="4" name="Footer Placeholder 3"/>
          <p:cNvSpPr>
            <a:spLocks noGrp="1"/>
          </p:cNvSpPr>
          <p:nvPr>
            <p:ph type="ftr" sz="quarter" idx="10"/>
          </p:nvPr>
        </p:nvSpPr>
        <p:spPr/>
        <p:txBody>
          <a:bodyPr/>
          <a:lstStyle/>
          <a:p>
            <a:r>
              <a:rPr lang="en-US" smtClean="0"/>
              <a:t>CSci4211:          Application Layer</a:t>
            </a:r>
            <a:endParaRPr lang="en-US"/>
          </a:p>
        </p:txBody>
      </p:sp>
      <p:sp>
        <p:nvSpPr>
          <p:cNvPr id="5" name="Slide Number Placeholder 4"/>
          <p:cNvSpPr>
            <a:spLocks noGrp="1"/>
          </p:cNvSpPr>
          <p:nvPr>
            <p:ph type="sldNum" sz="quarter" idx="11"/>
          </p:nvPr>
        </p:nvSpPr>
        <p:spPr/>
        <p:txBody>
          <a:bodyPr/>
          <a:lstStyle/>
          <a:p>
            <a:fld id="{FD7C3F97-2FC2-48A7-8ACF-004BC1C34C0D}" type="slidenum">
              <a:rPr lang="en-US" smtClean="0"/>
              <a:pPr/>
              <a:t>107</a:t>
            </a:fld>
            <a:endParaRPr lang="en-US"/>
          </a:p>
        </p:txBody>
      </p:sp>
      <p:pic>
        <p:nvPicPr>
          <p:cNvPr id="15" name="Picture 198" descr="black-server-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16928"/>
            <a:ext cx="533400" cy="533400"/>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Line 25"/>
          <p:cNvSpPr>
            <a:spLocks noGrp="1" noChangeShapeType="1"/>
          </p:cNvSpPr>
          <p:nvPr>
            <p:ph sz="half" idx="2"/>
          </p:nvPr>
        </p:nvSpPr>
        <p:spPr bwMode="auto">
          <a:xfrm flipV="1">
            <a:off x="3276600" y="2111827"/>
            <a:ext cx="1371600" cy="518159"/>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 name="Line 25"/>
          <p:cNvSpPr>
            <a:spLocks noChangeShapeType="1"/>
          </p:cNvSpPr>
          <p:nvPr/>
        </p:nvSpPr>
        <p:spPr bwMode="auto">
          <a:xfrm flipV="1">
            <a:off x="3761822" y="2250326"/>
            <a:ext cx="1076877" cy="148347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25"/>
          <p:cNvSpPr>
            <a:spLocks noChangeShapeType="1"/>
          </p:cNvSpPr>
          <p:nvPr/>
        </p:nvSpPr>
        <p:spPr bwMode="auto">
          <a:xfrm flipV="1">
            <a:off x="4686300" y="2250327"/>
            <a:ext cx="209550" cy="2397871"/>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5"/>
          <p:cNvSpPr>
            <a:spLocks noChangeShapeType="1"/>
          </p:cNvSpPr>
          <p:nvPr/>
        </p:nvSpPr>
        <p:spPr bwMode="auto">
          <a:xfrm flipH="1" flipV="1">
            <a:off x="4942114" y="2243544"/>
            <a:ext cx="1058636" cy="179505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200" dirty="0"/>
          </a:p>
        </p:txBody>
      </p:sp>
      <p:sp>
        <p:nvSpPr>
          <p:cNvPr id="21" name="TextBox 20"/>
          <p:cNvSpPr txBox="1"/>
          <p:nvPr/>
        </p:nvSpPr>
        <p:spPr>
          <a:xfrm>
            <a:off x="5257800" y="1845128"/>
            <a:ext cx="742950" cy="276999"/>
          </a:xfrm>
          <a:prstGeom prst="rect">
            <a:avLst/>
          </a:prstGeom>
          <a:noFill/>
        </p:spPr>
        <p:txBody>
          <a:bodyPr wrap="square" rtlCol="0">
            <a:spAutoFit/>
          </a:bodyPr>
          <a:lstStyle/>
          <a:p>
            <a:r>
              <a:rPr lang="en-US" sz="1200" dirty="0" smtClean="0"/>
              <a:t>Tracker</a:t>
            </a:r>
            <a:endParaRPr lang="en-US" sz="1200" dirty="0"/>
          </a:p>
        </p:txBody>
      </p:sp>
      <p:sp>
        <p:nvSpPr>
          <p:cNvPr id="25" name="TextBox 24"/>
          <p:cNvSpPr txBox="1"/>
          <p:nvPr/>
        </p:nvSpPr>
        <p:spPr>
          <a:xfrm>
            <a:off x="6438900" y="4316184"/>
            <a:ext cx="742950" cy="276999"/>
          </a:xfrm>
          <a:prstGeom prst="rect">
            <a:avLst/>
          </a:prstGeom>
          <a:noFill/>
        </p:spPr>
        <p:txBody>
          <a:bodyPr wrap="square" rtlCol="0">
            <a:spAutoFit/>
          </a:bodyPr>
          <a:lstStyle/>
          <a:p>
            <a:r>
              <a:rPr lang="en-US" sz="1200" dirty="0" smtClean="0"/>
              <a:t>Alice</a:t>
            </a:r>
            <a:endParaRPr lang="en-US" sz="1200" dirty="0"/>
          </a:p>
        </p:txBody>
      </p:sp>
      <p:sp>
        <p:nvSpPr>
          <p:cNvPr id="26" name="TextBox 25"/>
          <p:cNvSpPr txBox="1"/>
          <p:nvPr/>
        </p:nvSpPr>
        <p:spPr>
          <a:xfrm>
            <a:off x="2438401" y="2661849"/>
            <a:ext cx="585378" cy="276999"/>
          </a:xfrm>
          <a:prstGeom prst="rect">
            <a:avLst/>
          </a:prstGeom>
          <a:noFill/>
        </p:spPr>
        <p:txBody>
          <a:bodyPr wrap="square" rtlCol="0">
            <a:spAutoFit/>
          </a:bodyPr>
          <a:lstStyle/>
          <a:p>
            <a:r>
              <a:rPr lang="en-US" sz="1200" dirty="0"/>
              <a:t>p</a:t>
            </a:r>
            <a:r>
              <a:rPr lang="en-US" sz="1200" dirty="0" smtClean="0"/>
              <a:t>2p_1</a:t>
            </a:r>
            <a:endParaRPr lang="en-US" sz="1200" dirty="0"/>
          </a:p>
        </p:txBody>
      </p:sp>
      <p:sp>
        <p:nvSpPr>
          <p:cNvPr id="27" name="TextBox 26"/>
          <p:cNvSpPr txBox="1"/>
          <p:nvPr/>
        </p:nvSpPr>
        <p:spPr>
          <a:xfrm>
            <a:off x="2774361" y="3810000"/>
            <a:ext cx="585378" cy="276999"/>
          </a:xfrm>
          <a:prstGeom prst="rect">
            <a:avLst/>
          </a:prstGeom>
          <a:noFill/>
        </p:spPr>
        <p:txBody>
          <a:bodyPr wrap="square" rtlCol="0">
            <a:spAutoFit/>
          </a:bodyPr>
          <a:lstStyle/>
          <a:p>
            <a:r>
              <a:rPr lang="en-US" sz="1200" dirty="0" smtClean="0"/>
              <a:t>p2p_2</a:t>
            </a:r>
            <a:endParaRPr lang="en-US" sz="1200" dirty="0"/>
          </a:p>
        </p:txBody>
      </p:sp>
      <p:sp>
        <p:nvSpPr>
          <p:cNvPr id="28" name="TextBox 27"/>
          <p:cNvSpPr txBox="1"/>
          <p:nvPr/>
        </p:nvSpPr>
        <p:spPr>
          <a:xfrm>
            <a:off x="4100922" y="5008765"/>
            <a:ext cx="585378" cy="276999"/>
          </a:xfrm>
          <a:prstGeom prst="rect">
            <a:avLst/>
          </a:prstGeom>
          <a:noFill/>
        </p:spPr>
        <p:txBody>
          <a:bodyPr wrap="square" rtlCol="0">
            <a:spAutoFit/>
          </a:bodyPr>
          <a:lstStyle/>
          <a:p>
            <a:r>
              <a:rPr lang="en-US" sz="1200" dirty="0" smtClean="0"/>
              <a:t>p2p_3</a:t>
            </a:r>
            <a:endParaRPr lang="en-US" sz="1200" dirty="0"/>
          </a:p>
        </p:txBody>
      </p:sp>
      <p:sp>
        <p:nvSpPr>
          <p:cNvPr id="29" name="Line 25"/>
          <p:cNvSpPr>
            <a:spLocks noChangeShapeType="1"/>
          </p:cNvSpPr>
          <p:nvPr/>
        </p:nvSpPr>
        <p:spPr bwMode="auto">
          <a:xfrm>
            <a:off x="5029200" y="2122127"/>
            <a:ext cx="1120364" cy="187020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 name="Rectangle 23"/>
          <p:cNvSpPr/>
          <p:nvPr/>
        </p:nvSpPr>
        <p:spPr>
          <a:xfrm rot="3532986">
            <a:off x="5301325" y="2837485"/>
            <a:ext cx="962123" cy="276999"/>
          </a:xfrm>
          <a:prstGeom prst="rect">
            <a:avLst/>
          </a:prstGeom>
        </p:spPr>
        <p:txBody>
          <a:bodyPr wrap="none">
            <a:spAutoFit/>
          </a:bodyPr>
          <a:lstStyle/>
          <a:p>
            <a:pPr lvl="0"/>
            <a:r>
              <a:rPr lang="en-US" sz="1200" dirty="0" smtClean="0">
                <a:solidFill>
                  <a:srgbClr val="000000"/>
                </a:solidFill>
              </a:rPr>
              <a:t>p2p_1</a:t>
            </a:r>
            <a:r>
              <a:rPr lang="en-US" sz="1200" dirty="0">
                <a:solidFill>
                  <a:srgbClr val="000000"/>
                </a:solidFill>
              </a:rPr>
              <a:t>, p2p3</a:t>
            </a:r>
          </a:p>
        </p:txBody>
      </p:sp>
      <p:sp>
        <p:nvSpPr>
          <p:cNvPr id="30" name="Rectangle 29"/>
          <p:cNvSpPr/>
          <p:nvPr/>
        </p:nvSpPr>
        <p:spPr>
          <a:xfrm rot="3562366">
            <a:off x="5144295" y="3433499"/>
            <a:ext cx="699230" cy="276999"/>
          </a:xfrm>
          <a:prstGeom prst="rect">
            <a:avLst/>
          </a:prstGeom>
        </p:spPr>
        <p:txBody>
          <a:bodyPr wrap="none">
            <a:spAutoFit/>
          </a:bodyPr>
          <a:lstStyle/>
          <a:p>
            <a:pPr lvl="0"/>
            <a:r>
              <a:rPr lang="en-US" sz="1200" dirty="0">
                <a:solidFill>
                  <a:srgbClr val="000000"/>
                </a:solidFill>
              </a:rPr>
              <a:t>Register</a:t>
            </a:r>
          </a:p>
        </p:txBody>
      </p:sp>
      <p:sp>
        <p:nvSpPr>
          <p:cNvPr id="32" name="Line 25"/>
          <p:cNvSpPr>
            <a:spLocks noChangeShapeType="1"/>
          </p:cNvSpPr>
          <p:nvPr/>
        </p:nvSpPr>
        <p:spPr bwMode="auto">
          <a:xfrm flipH="1" flipV="1">
            <a:off x="3276600" y="2661848"/>
            <a:ext cx="2590800" cy="149105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5"/>
          <p:cNvSpPr>
            <a:spLocks noChangeShapeType="1"/>
          </p:cNvSpPr>
          <p:nvPr/>
        </p:nvSpPr>
        <p:spPr bwMode="auto">
          <a:xfrm flipH="1">
            <a:off x="4838699" y="4343400"/>
            <a:ext cx="952500" cy="37975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5"/>
          <p:cNvSpPr>
            <a:spLocks noChangeShapeType="1"/>
          </p:cNvSpPr>
          <p:nvPr/>
        </p:nvSpPr>
        <p:spPr bwMode="auto">
          <a:xfrm>
            <a:off x="3067050" y="2743200"/>
            <a:ext cx="2876549" cy="1600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25"/>
          <p:cNvSpPr>
            <a:spLocks noChangeShapeType="1"/>
          </p:cNvSpPr>
          <p:nvPr/>
        </p:nvSpPr>
        <p:spPr bwMode="auto">
          <a:xfrm flipV="1">
            <a:off x="4838700" y="4533898"/>
            <a:ext cx="1028700" cy="35705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200" dirty="0"/>
          </a:p>
        </p:txBody>
      </p:sp>
      <p:sp>
        <p:nvSpPr>
          <p:cNvPr id="31" name="Rectangle 30"/>
          <p:cNvSpPr/>
          <p:nvPr/>
        </p:nvSpPr>
        <p:spPr>
          <a:xfrm rot="20559669">
            <a:off x="5170829" y="4734392"/>
            <a:ext cx="620683" cy="276999"/>
          </a:xfrm>
          <a:prstGeom prst="rect">
            <a:avLst/>
          </a:prstGeom>
        </p:spPr>
        <p:txBody>
          <a:bodyPr wrap="none">
            <a:spAutoFit/>
          </a:bodyPr>
          <a:lstStyle/>
          <a:p>
            <a:pPr lvl="0"/>
            <a:r>
              <a:rPr lang="en-US" sz="1200" dirty="0">
                <a:solidFill>
                  <a:srgbClr val="000000"/>
                </a:solidFill>
              </a:rPr>
              <a:t>c</a:t>
            </a:r>
            <a:r>
              <a:rPr lang="en-US" sz="1200" dirty="0" smtClean="0">
                <a:solidFill>
                  <a:srgbClr val="000000"/>
                </a:solidFill>
              </a:rPr>
              <a:t>hunks</a:t>
            </a:r>
            <a:endParaRPr lang="en-US" sz="1200" dirty="0">
              <a:solidFill>
                <a:srgbClr val="000000"/>
              </a:solidFill>
            </a:endParaRPr>
          </a:p>
        </p:txBody>
      </p:sp>
      <p:sp>
        <p:nvSpPr>
          <p:cNvPr id="37" name="Rectangle 36"/>
          <p:cNvSpPr/>
          <p:nvPr/>
        </p:nvSpPr>
        <p:spPr>
          <a:xfrm rot="1645987">
            <a:off x="3112229" y="3002970"/>
            <a:ext cx="620683" cy="276999"/>
          </a:xfrm>
          <a:prstGeom prst="rect">
            <a:avLst/>
          </a:prstGeom>
        </p:spPr>
        <p:txBody>
          <a:bodyPr wrap="none">
            <a:spAutoFit/>
          </a:bodyPr>
          <a:lstStyle/>
          <a:p>
            <a:pPr lvl="0"/>
            <a:r>
              <a:rPr lang="en-US" sz="1200" dirty="0">
                <a:solidFill>
                  <a:srgbClr val="000000"/>
                </a:solidFill>
              </a:rPr>
              <a:t>c</a:t>
            </a:r>
            <a:r>
              <a:rPr lang="en-US" sz="1200" dirty="0" smtClean="0">
                <a:solidFill>
                  <a:srgbClr val="000000"/>
                </a:solidFill>
              </a:rPr>
              <a:t>hunks</a:t>
            </a:r>
            <a:endParaRPr lang="en-US" sz="1200" dirty="0">
              <a:solidFill>
                <a:srgbClr val="000000"/>
              </a:solidFill>
            </a:endParaRPr>
          </a:p>
        </p:txBody>
      </p:sp>
      <p:pic>
        <p:nvPicPr>
          <p:cNvPr id="38" name="Picture 21" descr="MPj043305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8350" y="3992334"/>
            <a:ext cx="647700" cy="647700"/>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21" descr="MPj043305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6511" y="4381749"/>
            <a:ext cx="647700" cy="647700"/>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21" descr="MPj043305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8552" y="3619551"/>
            <a:ext cx="647700" cy="647700"/>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1" descr="MPj043305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9350" y="2095500"/>
            <a:ext cx="647700" cy="647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0805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000"/>
                                        <p:tgtEl>
                                          <p:spTgt spid="41"/>
                                        </p:tgtEl>
                                      </p:cBhvr>
                                    </p:animEffect>
                                    <p:anim calcmode="lin" valueType="num">
                                      <p:cBhvr>
                                        <p:cTn id="27" dur="1000" fill="hold"/>
                                        <p:tgtEl>
                                          <p:spTgt spid="41"/>
                                        </p:tgtEl>
                                        <p:attrNameLst>
                                          <p:attrName>ppt_x</p:attrName>
                                        </p:attrNameLst>
                                      </p:cBhvr>
                                      <p:tavLst>
                                        <p:tav tm="0">
                                          <p:val>
                                            <p:strVal val="#ppt_x"/>
                                          </p:val>
                                        </p:tav>
                                        <p:tav tm="100000">
                                          <p:val>
                                            <p:strVal val="#ppt_x"/>
                                          </p:val>
                                        </p:tav>
                                      </p:tavLst>
                                    </p:anim>
                                    <p:anim calcmode="lin" valueType="num">
                                      <p:cBhvr>
                                        <p:cTn id="2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1000"/>
                                        <p:tgtEl>
                                          <p:spTgt spid="40"/>
                                        </p:tgtEl>
                                      </p:cBhvr>
                                    </p:animEffect>
                                    <p:anim calcmode="lin" valueType="num">
                                      <p:cBhvr>
                                        <p:cTn id="39" dur="1000" fill="hold"/>
                                        <p:tgtEl>
                                          <p:spTgt spid="40"/>
                                        </p:tgtEl>
                                        <p:attrNameLst>
                                          <p:attrName>ppt_x</p:attrName>
                                        </p:attrNameLst>
                                      </p:cBhvr>
                                      <p:tavLst>
                                        <p:tav tm="0">
                                          <p:val>
                                            <p:strVal val="#ppt_x"/>
                                          </p:val>
                                        </p:tav>
                                        <p:tav tm="100000">
                                          <p:val>
                                            <p:strVal val="#ppt_x"/>
                                          </p:val>
                                        </p:tav>
                                      </p:tavLst>
                                    </p:anim>
                                    <p:anim calcmode="lin" valueType="num">
                                      <p:cBhvr>
                                        <p:cTn id="4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1000" fill="hold"/>
                                        <p:tgtEl>
                                          <p:spTgt spid="2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1000"/>
                                        <p:tgtEl>
                                          <p:spTgt spid="39"/>
                                        </p:tgtEl>
                                      </p:cBhvr>
                                    </p:animEffect>
                                    <p:anim calcmode="lin" valueType="num">
                                      <p:cBhvr>
                                        <p:cTn id="51" dur="1000" fill="hold"/>
                                        <p:tgtEl>
                                          <p:spTgt spid="39"/>
                                        </p:tgtEl>
                                        <p:attrNameLst>
                                          <p:attrName>ppt_x</p:attrName>
                                        </p:attrNameLst>
                                      </p:cBhvr>
                                      <p:tavLst>
                                        <p:tav tm="0">
                                          <p:val>
                                            <p:strVal val="#ppt_x"/>
                                          </p:val>
                                        </p:tav>
                                        <p:tav tm="100000">
                                          <p:val>
                                            <p:strVal val="#ppt_x"/>
                                          </p:val>
                                        </p:tav>
                                      </p:tavLst>
                                    </p:anim>
                                    <p:anim calcmode="lin" valueType="num">
                                      <p:cBhvr>
                                        <p:cTn id="52" dur="1000" fill="hold"/>
                                        <p:tgtEl>
                                          <p:spTgt spid="3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bg/>
                                          </p:spTgt>
                                        </p:tgtEl>
                                        <p:attrNameLst>
                                          <p:attrName>style.visibility</p:attrName>
                                        </p:attrNameLst>
                                      </p:cBhvr>
                                      <p:to>
                                        <p:strVal val="visible"/>
                                      </p:to>
                                    </p:set>
                                    <p:animEffect transition="in" filter="fade">
                                      <p:cBhvr>
                                        <p:cTn id="55" dur="1000"/>
                                        <p:tgtEl>
                                          <p:spTgt spid="17">
                                            <p:bg/>
                                          </p:spTgt>
                                        </p:tgtEl>
                                      </p:cBhvr>
                                    </p:animEffect>
                                    <p:anim calcmode="lin" valueType="num">
                                      <p:cBhvr>
                                        <p:cTn id="56" dur="1000" fill="hold"/>
                                        <p:tgtEl>
                                          <p:spTgt spid="17">
                                            <p:bg/>
                                          </p:spTgt>
                                        </p:tgtEl>
                                        <p:attrNameLst>
                                          <p:attrName>ppt_x</p:attrName>
                                        </p:attrNameLst>
                                      </p:cBhvr>
                                      <p:tavLst>
                                        <p:tav tm="0">
                                          <p:val>
                                            <p:strVal val="#ppt_x"/>
                                          </p:val>
                                        </p:tav>
                                        <p:tav tm="100000">
                                          <p:val>
                                            <p:strVal val="#ppt_x"/>
                                          </p:val>
                                        </p:tav>
                                      </p:tavLst>
                                    </p:anim>
                                    <p:anim calcmode="lin" valueType="num">
                                      <p:cBhvr>
                                        <p:cTn id="57" dur="1000" fill="hold"/>
                                        <p:tgtEl>
                                          <p:spTgt spid="17">
                                            <p:bg/>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nodePh="1">
                                  <p:stCondLst>
                                    <p:cond delay="0"/>
                                  </p:stCondLst>
                                  <p:endCondLst>
                                    <p:cond evt="begin" delay="0">
                                      <p:tn val="60"/>
                                    </p:cond>
                                  </p:end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1000"/>
                                        <p:tgtEl>
                                          <p:spTgt spid="17">
                                            <p:txEl>
                                              <p:pRg st="0" end="0"/>
                                            </p:txEl>
                                          </p:spTgt>
                                        </p:tgtEl>
                                      </p:cBhvr>
                                    </p:animEffect>
                                    <p:anim calcmode="lin" valueType="num">
                                      <p:cBhvr>
                                        <p:cTn id="6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000"/>
                                        <p:tgtEl>
                                          <p:spTgt spid="25"/>
                                        </p:tgtEl>
                                      </p:cBhvr>
                                    </p:animEffect>
                                    <p:anim calcmode="lin" valueType="num">
                                      <p:cBhvr>
                                        <p:cTn id="85" dur="1000" fill="hold"/>
                                        <p:tgtEl>
                                          <p:spTgt spid="25"/>
                                        </p:tgtEl>
                                        <p:attrNameLst>
                                          <p:attrName>ppt_x</p:attrName>
                                        </p:attrNameLst>
                                      </p:cBhvr>
                                      <p:tavLst>
                                        <p:tav tm="0">
                                          <p:val>
                                            <p:strVal val="#ppt_x"/>
                                          </p:val>
                                        </p:tav>
                                        <p:tav tm="100000">
                                          <p:val>
                                            <p:strVal val="#ppt_x"/>
                                          </p:val>
                                        </p:tav>
                                      </p:tavLst>
                                    </p:anim>
                                    <p:anim calcmode="lin" valueType="num">
                                      <p:cBhvr>
                                        <p:cTn id="86" dur="1000" fill="hold"/>
                                        <p:tgtEl>
                                          <p:spTgt spid="2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1000" fill="hold"/>
                                        <p:tgtEl>
                                          <p:spTgt spid="2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1000"/>
                                        <p:tgtEl>
                                          <p:spTgt spid="30"/>
                                        </p:tgtEl>
                                      </p:cBhvr>
                                    </p:animEffect>
                                    <p:anim calcmode="lin" valueType="num">
                                      <p:cBhvr>
                                        <p:cTn id="95" dur="1000" fill="hold"/>
                                        <p:tgtEl>
                                          <p:spTgt spid="30"/>
                                        </p:tgtEl>
                                        <p:attrNameLst>
                                          <p:attrName>ppt_x</p:attrName>
                                        </p:attrNameLst>
                                      </p:cBhvr>
                                      <p:tavLst>
                                        <p:tav tm="0">
                                          <p:val>
                                            <p:strVal val="#ppt_x"/>
                                          </p:val>
                                        </p:tav>
                                        <p:tav tm="100000">
                                          <p:val>
                                            <p:strVal val="#ppt_x"/>
                                          </p:val>
                                        </p:tav>
                                      </p:tavLst>
                                    </p:anim>
                                    <p:anim calcmode="lin" valueType="num">
                                      <p:cBhvr>
                                        <p:cTn id="9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1000"/>
                                        <p:tgtEl>
                                          <p:spTgt spid="24"/>
                                        </p:tgtEl>
                                      </p:cBhvr>
                                    </p:animEffect>
                                    <p:anim calcmode="lin" valueType="num">
                                      <p:cBhvr>
                                        <p:cTn id="107" dur="1000" fill="hold"/>
                                        <p:tgtEl>
                                          <p:spTgt spid="24"/>
                                        </p:tgtEl>
                                        <p:attrNameLst>
                                          <p:attrName>ppt_x</p:attrName>
                                        </p:attrNameLst>
                                      </p:cBhvr>
                                      <p:tavLst>
                                        <p:tav tm="0">
                                          <p:val>
                                            <p:strVal val="#ppt_x"/>
                                          </p:val>
                                        </p:tav>
                                        <p:tav tm="100000">
                                          <p:val>
                                            <p:strVal val="#ppt_x"/>
                                          </p:val>
                                        </p:tav>
                                      </p:tavLst>
                                    </p:anim>
                                    <p:anim calcmode="lin" valueType="num">
                                      <p:cBhvr>
                                        <p:cTn id="10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1000"/>
                                        <p:tgtEl>
                                          <p:spTgt spid="32"/>
                                        </p:tgtEl>
                                      </p:cBhvr>
                                    </p:animEffect>
                                    <p:anim calcmode="lin" valueType="num">
                                      <p:cBhvr>
                                        <p:cTn id="114" dur="1000" fill="hold"/>
                                        <p:tgtEl>
                                          <p:spTgt spid="32"/>
                                        </p:tgtEl>
                                        <p:attrNameLst>
                                          <p:attrName>ppt_x</p:attrName>
                                        </p:attrNameLst>
                                      </p:cBhvr>
                                      <p:tavLst>
                                        <p:tav tm="0">
                                          <p:val>
                                            <p:strVal val="#ppt_x"/>
                                          </p:val>
                                        </p:tav>
                                        <p:tav tm="100000">
                                          <p:val>
                                            <p:strVal val="#ppt_x"/>
                                          </p:val>
                                        </p:tav>
                                      </p:tavLst>
                                    </p:anim>
                                    <p:anim calcmode="lin" valueType="num">
                                      <p:cBhvr>
                                        <p:cTn id="115" dur="1000" fill="hold"/>
                                        <p:tgtEl>
                                          <p:spTgt spid="32"/>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fade">
                                      <p:cBhvr>
                                        <p:cTn id="130" dur="1000"/>
                                        <p:tgtEl>
                                          <p:spTgt spid="37"/>
                                        </p:tgtEl>
                                      </p:cBhvr>
                                    </p:animEffect>
                                    <p:anim calcmode="lin" valueType="num">
                                      <p:cBhvr>
                                        <p:cTn id="131" dur="1000" fill="hold"/>
                                        <p:tgtEl>
                                          <p:spTgt spid="37"/>
                                        </p:tgtEl>
                                        <p:attrNameLst>
                                          <p:attrName>ppt_x</p:attrName>
                                        </p:attrNameLst>
                                      </p:cBhvr>
                                      <p:tavLst>
                                        <p:tav tm="0">
                                          <p:val>
                                            <p:strVal val="#ppt_x"/>
                                          </p:val>
                                        </p:tav>
                                        <p:tav tm="100000">
                                          <p:val>
                                            <p:strVal val="#ppt_x"/>
                                          </p:val>
                                        </p:tav>
                                      </p:tavLst>
                                    </p:anim>
                                    <p:anim calcmode="lin" valueType="num">
                                      <p:cBhvr>
                                        <p:cTn id="132" dur="1000" fill="hold"/>
                                        <p:tgtEl>
                                          <p:spTgt spid="37"/>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fade">
                                      <p:cBhvr>
                                        <p:cTn id="135" dur="1000"/>
                                        <p:tgtEl>
                                          <p:spTgt spid="35"/>
                                        </p:tgtEl>
                                      </p:cBhvr>
                                    </p:animEffect>
                                    <p:anim calcmode="lin" valueType="num">
                                      <p:cBhvr>
                                        <p:cTn id="136" dur="1000" fill="hold"/>
                                        <p:tgtEl>
                                          <p:spTgt spid="35"/>
                                        </p:tgtEl>
                                        <p:attrNameLst>
                                          <p:attrName>ppt_x</p:attrName>
                                        </p:attrNameLst>
                                      </p:cBhvr>
                                      <p:tavLst>
                                        <p:tav tm="0">
                                          <p:val>
                                            <p:strVal val="#ppt_x"/>
                                          </p:val>
                                        </p:tav>
                                        <p:tav tm="100000">
                                          <p:val>
                                            <p:strVal val="#ppt_x"/>
                                          </p:val>
                                        </p:tav>
                                      </p:tavLst>
                                    </p:anim>
                                    <p:anim calcmode="lin" valueType="num">
                                      <p:cBhvr>
                                        <p:cTn id="137" dur="1000" fill="hold"/>
                                        <p:tgtEl>
                                          <p:spTgt spid="35"/>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fade">
                                      <p:cBhvr>
                                        <p:cTn id="140" dur="1000"/>
                                        <p:tgtEl>
                                          <p:spTgt spid="31"/>
                                        </p:tgtEl>
                                      </p:cBhvr>
                                    </p:animEffect>
                                    <p:anim calcmode="lin" valueType="num">
                                      <p:cBhvr>
                                        <p:cTn id="141" dur="1000" fill="hold"/>
                                        <p:tgtEl>
                                          <p:spTgt spid="31"/>
                                        </p:tgtEl>
                                        <p:attrNameLst>
                                          <p:attrName>ppt_x</p:attrName>
                                        </p:attrNameLst>
                                      </p:cBhvr>
                                      <p:tavLst>
                                        <p:tav tm="0">
                                          <p:val>
                                            <p:strVal val="#ppt_x"/>
                                          </p:val>
                                        </p:tav>
                                        <p:tav tm="100000">
                                          <p:val>
                                            <p:strVal val="#ppt_x"/>
                                          </p:val>
                                        </p:tav>
                                      </p:tavLst>
                                    </p:anim>
                                    <p:anim calcmode="lin" valueType="num">
                                      <p:cBhvr>
                                        <p:cTn id="14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19" grpId="0" animBg="1"/>
      <p:bldP spid="20" grpId="0" animBg="1"/>
      <p:bldP spid="23" grpId="0" animBg="1"/>
      <p:bldP spid="21" grpId="0"/>
      <p:bldP spid="25" grpId="0"/>
      <p:bldP spid="26" grpId="0"/>
      <p:bldP spid="27" grpId="0"/>
      <p:bldP spid="28" grpId="0"/>
      <p:bldP spid="29" grpId="0" animBg="1"/>
      <p:bldP spid="24" grpId="0"/>
      <p:bldP spid="30" grpId="0"/>
      <p:bldP spid="32" grpId="0" animBg="1"/>
      <p:bldP spid="33" grpId="0" animBg="1"/>
      <p:bldP spid="34" grpId="0" animBg="1"/>
      <p:bldP spid="35" grpId="0" animBg="1"/>
      <p:bldP spid="31" grpId="0"/>
      <p:bldP spid="3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 chunks</a:t>
            </a:r>
            <a:endParaRPr lang="en-US" dirty="0"/>
          </a:p>
        </p:txBody>
      </p:sp>
      <p:sp>
        <p:nvSpPr>
          <p:cNvPr id="3" name="Content Placeholder 2"/>
          <p:cNvSpPr>
            <a:spLocks noGrp="1"/>
          </p:cNvSpPr>
          <p:nvPr>
            <p:ph idx="1"/>
          </p:nvPr>
        </p:nvSpPr>
        <p:spPr>
          <a:xfrm>
            <a:off x="685800" y="1676400"/>
            <a:ext cx="7772400" cy="4419600"/>
          </a:xfrm>
        </p:spPr>
        <p:txBody>
          <a:bodyPr/>
          <a:lstStyle/>
          <a:p>
            <a:r>
              <a:rPr lang="en-US" dirty="0" smtClean="0"/>
              <a:t>What does Alice know?</a:t>
            </a:r>
          </a:p>
          <a:p>
            <a:pPr lvl="1"/>
            <a:r>
              <a:rPr lang="en-US" dirty="0" smtClean="0"/>
              <a:t>Subset of chunks she have.</a:t>
            </a:r>
          </a:p>
          <a:p>
            <a:pPr lvl="1"/>
            <a:r>
              <a:rPr lang="en-US" dirty="0" smtClean="0"/>
              <a:t>Which chunks her neighbors have.</a:t>
            </a:r>
          </a:p>
          <a:p>
            <a:r>
              <a:rPr lang="en-US" dirty="0" smtClean="0"/>
              <a:t>Which chunks she requests first form neighbors?</a:t>
            </a:r>
          </a:p>
          <a:p>
            <a:pPr lvl="1"/>
            <a:r>
              <a:rPr lang="en-US" dirty="0" smtClean="0"/>
              <a:t>Use rarest first (chunks with least repeated copies).</a:t>
            </a:r>
          </a:p>
          <a:p>
            <a:r>
              <a:rPr lang="en-US" dirty="0" smtClean="0"/>
              <a:t>Which requests should Alice respond to?</a:t>
            </a:r>
          </a:p>
          <a:p>
            <a:pPr lvl="1"/>
            <a:r>
              <a:rPr lang="en-US" dirty="0" smtClean="0"/>
              <a:t>Priority is given to neighbors supplying her data at the highest rate.</a:t>
            </a:r>
          </a:p>
          <a:p>
            <a:pPr lvl="1"/>
            <a:r>
              <a:rPr lang="en-US" dirty="0" smtClean="0"/>
              <a:t>Utilize </a:t>
            </a:r>
            <a:r>
              <a:rPr lang="en-US" dirty="0" err="1" smtClean="0"/>
              <a:t>unchoked</a:t>
            </a:r>
            <a:r>
              <a:rPr lang="en-US" dirty="0" smtClean="0"/>
              <a:t> and optimistically </a:t>
            </a:r>
            <a:r>
              <a:rPr lang="en-US" dirty="0" err="1" smtClean="0"/>
              <a:t>unchocked</a:t>
            </a:r>
            <a:r>
              <a:rPr lang="en-US" dirty="0" smtClean="0"/>
              <a:t> peers.</a:t>
            </a:r>
          </a:p>
          <a:p>
            <a:pPr lvl="1"/>
            <a:r>
              <a:rPr lang="en-US" dirty="0" smtClean="0"/>
              <a:t>Tit-for-tat</a:t>
            </a:r>
          </a:p>
          <a:p>
            <a:pPr lvl="1"/>
            <a:endParaRPr lang="en-US" dirty="0"/>
          </a:p>
        </p:txBody>
      </p:sp>
      <p:sp>
        <p:nvSpPr>
          <p:cNvPr id="4" name="Footer Placeholder 3"/>
          <p:cNvSpPr>
            <a:spLocks noGrp="1"/>
          </p:cNvSpPr>
          <p:nvPr>
            <p:ph type="ftr" sz="quarter" idx="10"/>
          </p:nvPr>
        </p:nvSpPr>
        <p:spPr/>
        <p:txBody>
          <a:bodyPr/>
          <a:lstStyle/>
          <a:p>
            <a:r>
              <a:rPr lang="en-US" smtClean="0"/>
              <a:t>CSci4211:          Application Layer</a:t>
            </a:r>
            <a:endParaRPr lang="en-US"/>
          </a:p>
        </p:txBody>
      </p:sp>
      <p:sp>
        <p:nvSpPr>
          <p:cNvPr id="5" name="Slide Number Placeholder 4"/>
          <p:cNvSpPr>
            <a:spLocks noGrp="1"/>
          </p:cNvSpPr>
          <p:nvPr>
            <p:ph type="sldNum" sz="quarter" idx="11"/>
          </p:nvPr>
        </p:nvSpPr>
        <p:spPr/>
        <p:txBody>
          <a:bodyPr/>
          <a:lstStyle/>
          <a:p>
            <a:fld id="{FD7C3F97-2FC2-48A7-8ACF-004BC1C34C0D}" type="slidenum">
              <a:rPr lang="en-US" smtClean="0"/>
              <a:pPr/>
              <a:t>108</a:t>
            </a:fld>
            <a:endParaRPr lang="en-US"/>
          </a:p>
        </p:txBody>
      </p:sp>
    </p:spTree>
    <p:extLst>
      <p:ext uri="{BB962C8B-B14F-4D97-AF65-F5344CB8AC3E}">
        <p14:creationId xmlns:p14="http://schemas.microsoft.com/office/powerpoint/2010/main" val="35563207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Material</a:t>
            </a:r>
            <a:endParaRPr lang="en-US" dirty="0"/>
          </a:p>
        </p:txBody>
      </p:sp>
      <p:sp>
        <p:nvSpPr>
          <p:cNvPr id="3" name="Content Placeholder 2"/>
          <p:cNvSpPr>
            <a:spLocks noGrp="1"/>
          </p:cNvSpPr>
          <p:nvPr>
            <p:ph idx="1"/>
          </p:nvPr>
        </p:nvSpPr>
        <p:spPr/>
        <p:txBody>
          <a:bodyPr/>
          <a:lstStyle/>
          <a:p>
            <a:pPr marL="0" indent="0" algn="ctr">
              <a:buNone/>
            </a:pPr>
            <a:r>
              <a:rPr lang="en-US" sz="3600" dirty="0" smtClean="0"/>
              <a:t>Cloud Computing </a:t>
            </a:r>
          </a:p>
          <a:p>
            <a:pPr marL="0" indent="0" algn="ctr">
              <a:buNone/>
            </a:pPr>
            <a:r>
              <a:rPr lang="en-US" sz="3600" dirty="0"/>
              <a:t> </a:t>
            </a:r>
            <a:r>
              <a:rPr lang="en-US" sz="3600" dirty="0" smtClean="0"/>
              <a:t>   and </a:t>
            </a:r>
          </a:p>
          <a:p>
            <a:pPr marL="0" indent="0" algn="ctr">
              <a:buNone/>
            </a:pPr>
            <a:r>
              <a:rPr lang="en-US" sz="3600" dirty="0" smtClean="0"/>
              <a:t>Content Distribution Networks</a:t>
            </a:r>
          </a:p>
          <a:p>
            <a:pPr marL="0" indent="0" algn="ctr">
              <a:buNone/>
            </a:pPr>
            <a:endParaRPr lang="en-US" sz="2400" dirty="0"/>
          </a:p>
          <a:p>
            <a:pPr marL="0" indent="0" algn="ctr">
              <a:buNone/>
            </a:pPr>
            <a:r>
              <a:rPr lang="en-US" sz="3200" dirty="0" smtClean="0"/>
              <a:t>  </a:t>
            </a:r>
            <a:r>
              <a:rPr lang="en-US" sz="3200" dirty="0" smtClean="0">
                <a:solidFill>
                  <a:srgbClr val="6600FF"/>
                </a:solidFill>
              </a:rPr>
              <a:t>(and role of DNS for </a:t>
            </a:r>
            <a:r>
              <a:rPr lang="en-US" sz="3200" i="1" dirty="0" smtClean="0">
                <a:solidFill>
                  <a:srgbClr val="6600FF"/>
                </a:solidFill>
              </a:rPr>
              <a:t>location-aware </a:t>
            </a:r>
            <a:r>
              <a:rPr lang="en-US" sz="3200" dirty="0" smtClean="0">
                <a:solidFill>
                  <a:srgbClr val="6600FF"/>
                </a:solidFill>
              </a:rPr>
              <a:t>server IP resolution)</a:t>
            </a:r>
            <a:endParaRPr lang="en-US" sz="3200" dirty="0">
              <a:solidFill>
                <a:srgbClr val="6600FF"/>
              </a:solidFill>
            </a:endParaRPr>
          </a:p>
        </p:txBody>
      </p:sp>
      <p:sp>
        <p:nvSpPr>
          <p:cNvPr id="4" name="Footer Placeholder 3"/>
          <p:cNvSpPr>
            <a:spLocks noGrp="1"/>
          </p:cNvSpPr>
          <p:nvPr>
            <p:ph type="ftr" sz="quarter" idx="10"/>
          </p:nvPr>
        </p:nvSpPr>
        <p:spPr/>
        <p:txBody>
          <a:bodyPr/>
          <a:lstStyle/>
          <a:p>
            <a:r>
              <a:rPr lang="en-US" smtClean="0"/>
              <a:t>CSci4211:          Application Layer</a:t>
            </a:r>
            <a:endParaRPr lang="en-US"/>
          </a:p>
        </p:txBody>
      </p:sp>
      <p:sp>
        <p:nvSpPr>
          <p:cNvPr id="5" name="Slide Number Placeholder 4"/>
          <p:cNvSpPr>
            <a:spLocks noGrp="1"/>
          </p:cNvSpPr>
          <p:nvPr>
            <p:ph type="sldNum" sz="quarter" idx="11"/>
          </p:nvPr>
        </p:nvSpPr>
        <p:spPr/>
        <p:txBody>
          <a:bodyPr/>
          <a:lstStyle/>
          <a:p>
            <a:fld id="{FD7C3F97-2FC2-48A7-8ACF-004BC1C34C0D}" type="slidenum">
              <a:rPr lang="en-US" smtClean="0"/>
              <a:pPr/>
              <a:t>109</a:t>
            </a:fld>
            <a:endParaRPr lang="en-US"/>
          </a:p>
        </p:txBody>
      </p:sp>
    </p:spTree>
    <p:extLst>
      <p:ext uri="{BB962C8B-B14F-4D97-AF65-F5344CB8AC3E}">
        <p14:creationId xmlns:p14="http://schemas.microsoft.com/office/powerpoint/2010/main" val="1865821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4294967295"/>
          </p:nvPr>
        </p:nvSpPr>
        <p:spPr>
          <a:xfrm>
            <a:off x="8229600" y="6172200"/>
            <a:ext cx="3810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099D3A65-8C0C-FA49-8E8E-18F6E0C6A6FB}" type="slidenum">
              <a:rPr lang="en-US" sz="1400"/>
              <a:pPr/>
              <a:t>11</a:t>
            </a:fld>
            <a:endParaRPr lang="en-US" sz="1400" dirty="0"/>
          </a:p>
        </p:txBody>
      </p:sp>
      <p:sp>
        <p:nvSpPr>
          <p:cNvPr id="18435" name="Rectangle 2"/>
          <p:cNvSpPr>
            <a:spLocks noGrp="1" noChangeArrowheads="1"/>
          </p:cNvSpPr>
          <p:nvPr>
            <p:ph type="title"/>
          </p:nvPr>
        </p:nvSpPr>
        <p:spPr>
          <a:xfrm>
            <a:off x="685800" y="152400"/>
            <a:ext cx="7772400" cy="1143000"/>
          </a:xfrm>
        </p:spPr>
        <p:txBody>
          <a:bodyPr/>
          <a:lstStyle/>
          <a:p>
            <a:r>
              <a:rPr lang="en-US" dirty="0">
                <a:latin typeface="Comic Sans MS" charset="0"/>
              </a:rPr>
              <a:t>Hostnames</a:t>
            </a:r>
          </a:p>
        </p:txBody>
      </p:sp>
      <p:sp>
        <p:nvSpPr>
          <p:cNvPr id="1882115" name="Rectangle 3"/>
          <p:cNvSpPr>
            <a:spLocks noGrp="1" noChangeArrowheads="1"/>
          </p:cNvSpPr>
          <p:nvPr>
            <p:ph type="body" idx="1"/>
          </p:nvPr>
        </p:nvSpPr>
        <p:spPr>
          <a:xfrm>
            <a:off x="609600" y="1295400"/>
            <a:ext cx="8229600" cy="4114800"/>
          </a:xfrm>
        </p:spPr>
        <p:txBody>
          <a:bodyPr/>
          <a:lstStyle/>
          <a:p>
            <a:pPr>
              <a:lnSpc>
                <a:spcPct val="90000"/>
              </a:lnSpc>
            </a:pPr>
            <a:r>
              <a:rPr lang="en-US" sz="2400" dirty="0">
                <a:latin typeface="Comic Sans MS" charset="0"/>
              </a:rPr>
              <a:t>206.207.85.33  67.99.176.30</a:t>
            </a:r>
          </a:p>
          <a:p>
            <a:pPr>
              <a:lnSpc>
                <a:spcPct val="90000"/>
              </a:lnSpc>
            </a:pPr>
            <a:r>
              <a:rPr lang="en-US" altLang="zh-CN" sz="2400" dirty="0" err="1">
                <a:latin typeface="Comic Sans MS" charset="0"/>
                <a:ea typeface="宋体" charset="0"/>
                <a:cs typeface="宋体" charset="0"/>
              </a:rPr>
              <a:t>www.home.com</a:t>
            </a:r>
            <a:r>
              <a:rPr lang="en-US" altLang="zh-CN" sz="2400" dirty="0">
                <a:latin typeface="Comic Sans MS" charset="0"/>
                <a:ea typeface="宋体" charset="0"/>
                <a:cs typeface="宋体" charset="0"/>
              </a:rPr>
              <a:t>  </a:t>
            </a:r>
            <a:r>
              <a:rPr lang="en-US" altLang="zh-CN" sz="2400" dirty="0" err="1">
                <a:latin typeface="Comic Sans MS" charset="0"/>
                <a:ea typeface="宋体" charset="0"/>
                <a:cs typeface="宋体" charset="0"/>
              </a:rPr>
              <a:t>www.funnymovies.com</a:t>
            </a:r>
            <a:endParaRPr lang="en-US" altLang="zh-CN" sz="2400" dirty="0">
              <a:latin typeface="Comic Sans MS" charset="0"/>
              <a:ea typeface="宋体" charset="0"/>
              <a:cs typeface="宋体" charset="0"/>
            </a:endParaRPr>
          </a:p>
          <a:p>
            <a:pPr>
              <a:lnSpc>
                <a:spcPct val="90000"/>
              </a:lnSpc>
            </a:pPr>
            <a:endParaRPr lang="en-US" altLang="zh-CN" sz="2400" dirty="0">
              <a:latin typeface="Comic Sans MS" charset="0"/>
              <a:ea typeface="宋体" charset="0"/>
              <a:cs typeface="宋体" charset="0"/>
            </a:endParaRPr>
          </a:p>
          <a:p>
            <a:pPr>
              <a:lnSpc>
                <a:spcPct val="90000"/>
              </a:lnSpc>
            </a:pPr>
            <a:r>
              <a:rPr lang="en-US" sz="2400" dirty="0">
                <a:latin typeface="Comic Sans MS" charset="0"/>
              </a:rPr>
              <a:t>Machines are good at remembering numbers, while human beings are good at remember names.</a:t>
            </a:r>
          </a:p>
          <a:p>
            <a:pPr>
              <a:lnSpc>
                <a:spcPct val="90000"/>
              </a:lnSpc>
            </a:pPr>
            <a:endParaRPr lang="en-US" sz="2400" dirty="0">
              <a:latin typeface="Comic Sans MS" charset="0"/>
            </a:endParaRPr>
          </a:p>
          <a:p>
            <a:pPr>
              <a:lnSpc>
                <a:spcPct val="90000"/>
              </a:lnSpc>
            </a:pPr>
            <a:r>
              <a:rPr lang="en-US" sz="2400" dirty="0">
                <a:latin typeface="Comic Sans MS" charset="0"/>
              </a:rPr>
              <a:t>The name (e.g., </a:t>
            </a:r>
            <a:r>
              <a:rPr lang="en-US" sz="2400" dirty="0">
                <a:latin typeface="Comic Sans MS" charset="0"/>
                <a:hlinkClick r:id="rId3"/>
              </a:rPr>
              <a:t>www.cs.umn.edu</a:t>
            </a:r>
            <a:r>
              <a:rPr lang="en-US" sz="2400" dirty="0">
                <a:latin typeface="Comic Sans MS" charset="0"/>
              </a:rPr>
              <a:t>) consists of multiple parts:</a:t>
            </a:r>
          </a:p>
          <a:p>
            <a:pPr lvl="1">
              <a:lnSpc>
                <a:spcPct val="90000"/>
              </a:lnSpc>
            </a:pPr>
            <a:r>
              <a:rPr lang="en-US" dirty="0">
                <a:latin typeface="Comic Sans MS" charset="0"/>
              </a:rPr>
              <a:t>First part is a machine name (or special identifier like www)</a:t>
            </a:r>
          </a:p>
          <a:p>
            <a:pPr lvl="1">
              <a:lnSpc>
                <a:spcPct val="90000"/>
              </a:lnSpc>
            </a:pPr>
            <a:r>
              <a:rPr lang="en-US" dirty="0">
                <a:latin typeface="Comic Sans MS" charset="0"/>
              </a:rPr>
              <a:t>Each successive part is a domain name which contains the previous domain</a:t>
            </a:r>
          </a:p>
        </p:txBody>
      </p:sp>
      <p:sp>
        <p:nvSpPr>
          <p:cNvPr id="5"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2115">
                                            <p:txEl>
                                              <p:pRg st="0" end="0"/>
                                            </p:txEl>
                                          </p:spTgt>
                                        </p:tgtEl>
                                        <p:attrNameLst>
                                          <p:attrName>style.visibility</p:attrName>
                                        </p:attrNameLst>
                                      </p:cBhvr>
                                      <p:to>
                                        <p:strVal val="visible"/>
                                      </p:to>
                                    </p:set>
                                  </p:childTnLst>
                                  <p:subTnLst>
                                    <p:set>
                                      <p:cBhvr override="childStyle">
                                        <p:cTn dur="1" fill="hold" display="0" masterRel="nextClick" afterEffect="1"/>
                                        <p:tgtEl>
                                          <p:spTgt spid="1882115">
                                            <p:txEl>
                                              <p:pRg st="0" end="0"/>
                                            </p:txEl>
                                          </p:spTgt>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82115">
                                            <p:txEl>
                                              <p:pRg st="1" end="1"/>
                                            </p:txEl>
                                          </p:spTgt>
                                        </p:tgtEl>
                                        <p:attrNameLst>
                                          <p:attrName>style.visibility</p:attrName>
                                        </p:attrNameLst>
                                      </p:cBhvr>
                                      <p:to>
                                        <p:strVal val="visible"/>
                                      </p:to>
                                    </p:set>
                                  </p:childTnLst>
                                  <p:subTnLst>
                                    <p:set>
                                      <p:cBhvr override="childStyle">
                                        <p:cTn dur="1" fill="hold" display="0" masterRel="nextClick" afterEffect="1"/>
                                        <p:tgtEl>
                                          <p:spTgt spid="1882115">
                                            <p:txEl>
                                              <p:pRg st="1" end="1"/>
                                            </p:txEl>
                                          </p:spTgt>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821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8211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8211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821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60" y="0"/>
            <a:ext cx="7772400" cy="1144429"/>
          </a:xfrm>
        </p:spPr>
        <p:txBody>
          <a:bodyPr/>
          <a:lstStyle/>
          <a:p>
            <a:pPr>
              <a:defRPr/>
            </a:pPr>
            <a:r>
              <a:rPr lang="en-US" dirty="0" smtClean="0"/>
              <a:t>Content Distribution Ecosystem</a:t>
            </a:r>
            <a:endParaRPr lang="en-US" dirty="0"/>
          </a:p>
        </p:txBody>
      </p:sp>
      <p:sp>
        <p:nvSpPr>
          <p:cNvPr id="18434" name="TextBox 35"/>
          <p:cNvSpPr txBox="1">
            <a:spLocks noChangeArrowheads="1"/>
          </p:cNvSpPr>
          <p:nvPr/>
        </p:nvSpPr>
        <p:spPr bwMode="auto">
          <a:xfrm>
            <a:off x="808673" y="3566160"/>
            <a:ext cx="1997393" cy="34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x-none" altLang="x-none" sz="1620" b="1">
              <a:solidFill>
                <a:srgbClr val="FF0000"/>
              </a:solidFill>
            </a:endParaRPr>
          </a:p>
        </p:txBody>
      </p:sp>
      <p:sp>
        <p:nvSpPr>
          <p:cNvPr id="18435" name="TextBox 36"/>
          <p:cNvSpPr txBox="1">
            <a:spLocks noChangeArrowheads="1"/>
          </p:cNvSpPr>
          <p:nvPr/>
        </p:nvSpPr>
        <p:spPr bwMode="auto">
          <a:xfrm>
            <a:off x="1965960" y="5692140"/>
            <a:ext cx="754380" cy="34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620" b="1">
                <a:solidFill>
                  <a:srgbClr val="000090"/>
                </a:solidFill>
              </a:rPr>
              <a:t>ISP</a:t>
            </a:r>
          </a:p>
        </p:txBody>
      </p:sp>
      <p:grpSp>
        <p:nvGrpSpPr>
          <p:cNvPr id="17412" name="Group 115"/>
          <p:cNvGrpSpPr>
            <a:grpSpLocks/>
          </p:cNvGrpSpPr>
          <p:nvPr/>
        </p:nvGrpSpPr>
        <p:grpSpPr bwMode="auto">
          <a:xfrm>
            <a:off x="0" y="3154680"/>
            <a:ext cx="1634490" cy="1028700"/>
            <a:chOff x="-4521200" y="-304800"/>
            <a:chExt cx="1816209" cy="1143000"/>
          </a:xfrm>
        </p:grpSpPr>
        <p:sp>
          <p:nvSpPr>
            <p:cNvPr id="9" name="Cloud 8"/>
            <p:cNvSpPr>
              <a:spLocks/>
            </p:cNvSpPr>
            <p:nvPr/>
          </p:nvSpPr>
          <p:spPr bwMode="auto">
            <a:xfrm>
              <a:off x="-4521200" y="-304800"/>
              <a:ext cx="1639986" cy="1143000"/>
            </a:xfrm>
            <a:custGeom>
              <a:avLst/>
              <a:gdLst>
                <a:gd name="T0" fmla="*/ 178159 w 43200"/>
                <a:gd name="T1" fmla="*/ 692600 h 43200"/>
                <a:gd name="T2" fmla="*/ 81999 w 43200"/>
                <a:gd name="T3" fmla="*/ 671513 h 43200"/>
                <a:gd name="T4" fmla="*/ 263005 w 43200"/>
                <a:gd name="T5" fmla="*/ 923369 h 43200"/>
                <a:gd name="T6" fmla="*/ 220943 w 43200"/>
                <a:gd name="T7" fmla="*/ 933450 h 43200"/>
                <a:gd name="T8" fmla="*/ 625548 w 43200"/>
                <a:gd name="T9" fmla="*/ 1034256 h 43200"/>
                <a:gd name="T10" fmla="*/ 600189 w 43200"/>
                <a:gd name="T11" fmla="*/ 988219 h 43200"/>
                <a:gd name="T12" fmla="*/ 1094349 w 43200"/>
                <a:gd name="T13" fmla="*/ 919454 h 43200"/>
                <a:gd name="T14" fmla="*/ 1084213 w 43200"/>
                <a:gd name="T15" fmla="*/ 969963 h 43200"/>
                <a:gd name="T16" fmla="*/ 1295627 w 43200"/>
                <a:gd name="T17" fmla="*/ 607325 h 43200"/>
                <a:gd name="T18" fmla="*/ 1419043 w 43200"/>
                <a:gd name="T19" fmla="*/ 796131 h 43200"/>
                <a:gd name="T20" fmla="*/ 1586762 w 43200"/>
                <a:gd name="T21" fmla="*/ 406241 h 43200"/>
                <a:gd name="T22" fmla="*/ 1531792 w 43200"/>
                <a:gd name="T23" fmla="*/ 477044 h 43200"/>
                <a:gd name="T24" fmla="*/ 1454880 w 43200"/>
                <a:gd name="T25" fmla="*/ 143563 h 43200"/>
                <a:gd name="T26" fmla="*/ 1457765 w 43200"/>
                <a:gd name="T27" fmla="*/ 177006 h 43200"/>
                <a:gd name="T28" fmla="*/ 1103878 w 43200"/>
                <a:gd name="T29" fmla="*/ 104563 h 43200"/>
                <a:gd name="T30" fmla="*/ 1132046 w 43200"/>
                <a:gd name="T31" fmla="*/ 61913 h 43200"/>
                <a:gd name="T32" fmla="*/ 840531 w 43200"/>
                <a:gd name="T33" fmla="*/ 124883 h 43200"/>
                <a:gd name="T34" fmla="*/ 854159 w 43200"/>
                <a:gd name="T35" fmla="*/ 88106 h 43200"/>
                <a:gd name="T36" fmla="*/ 531477 w 43200"/>
                <a:gd name="T37" fmla="*/ 137372 h 43200"/>
                <a:gd name="T38" fmla="*/ 580828 w 43200"/>
                <a:gd name="T39" fmla="*/ 173038 h 43200"/>
                <a:gd name="T40" fmla="*/ 156672 w 43200"/>
                <a:gd name="T41" fmla="*/ 417751 h 43200"/>
                <a:gd name="T42" fmla="*/ 148054 w 43200"/>
                <a:gd name="T43" fmla="*/ 38020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00">
                <a:alpha val="12157"/>
              </a:srgbClr>
            </a:solidFill>
            <a:ln w="9525" cap="flat" cmpd="sng">
              <a:solidFill>
                <a:srgbClr val="00CC98"/>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23" name="Cube 22"/>
            <p:cNvSpPr>
              <a:spLocks noChangeArrowheads="1"/>
            </p:cNvSpPr>
            <p:nvPr/>
          </p:nvSpPr>
          <p:spPr bwMode="auto">
            <a:xfrm>
              <a:off x="-4125888" y="381000"/>
              <a:ext cx="385785" cy="228600"/>
            </a:xfrm>
            <a:prstGeom prst="cube">
              <a:avLst>
                <a:gd name="adj" fmla="val 25000"/>
              </a:avLst>
            </a:prstGeom>
            <a:solidFill>
              <a:srgbClr val="FFFF00"/>
            </a:solidFill>
            <a:ln w="9525">
              <a:solidFill>
                <a:srgbClr val="00CC98"/>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24" name="Cube 23"/>
            <p:cNvSpPr>
              <a:spLocks noChangeArrowheads="1"/>
            </p:cNvSpPr>
            <p:nvPr/>
          </p:nvSpPr>
          <p:spPr bwMode="auto">
            <a:xfrm>
              <a:off x="-3592456" y="304800"/>
              <a:ext cx="385785" cy="228600"/>
            </a:xfrm>
            <a:prstGeom prst="cube">
              <a:avLst>
                <a:gd name="adj" fmla="val 25000"/>
              </a:avLst>
            </a:prstGeom>
            <a:solidFill>
              <a:srgbClr val="FFFF00"/>
            </a:solidFill>
            <a:ln w="9525">
              <a:solidFill>
                <a:srgbClr val="00CC98"/>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8532" name="TextBox 36"/>
            <p:cNvSpPr txBox="1">
              <a:spLocks noChangeArrowheads="1"/>
            </p:cNvSpPr>
            <p:nvPr/>
          </p:nvSpPr>
          <p:spPr bwMode="auto">
            <a:xfrm>
              <a:off x="-4176590" y="-228600"/>
              <a:ext cx="1066800" cy="34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440" b="1">
                  <a:solidFill>
                    <a:srgbClr val="FF0000"/>
                  </a:solidFill>
                </a:rPr>
                <a:t>CP2</a:t>
              </a:r>
            </a:p>
          </p:txBody>
        </p:sp>
        <p:sp>
          <p:nvSpPr>
            <p:cNvPr id="18533" name="TextBox 36"/>
            <p:cNvSpPr txBox="1">
              <a:spLocks noChangeArrowheads="1"/>
            </p:cNvSpPr>
            <p:nvPr/>
          </p:nvSpPr>
          <p:spPr bwMode="auto">
            <a:xfrm>
              <a:off x="-4368800" y="0"/>
              <a:ext cx="1663809" cy="34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440" b="1">
                  <a:solidFill>
                    <a:srgbClr val="FF0000"/>
                  </a:solidFill>
                </a:rPr>
                <a:t>data centers</a:t>
              </a:r>
            </a:p>
          </p:txBody>
        </p:sp>
      </p:grpSp>
      <p:grpSp>
        <p:nvGrpSpPr>
          <p:cNvPr id="18437" name="Group 110"/>
          <p:cNvGrpSpPr>
            <a:grpSpLocks/>
          </p:cNvGrpSpPr>
          <p:nvPr/>
        </p:nvGrpSpPr>
        <p:grpSpPr bwMode="auto">
          <a:xfrm>
            <a:off x="214313" y="4457700"/>
            <a:ext cx="1820228" cy="1028700"/>
            <a:chOff x="238369" y="4953000"/>
            <a:chExt cx="2022231" cy="1143000"/>
          </a:xfrm>
        </p:grpSpPr>
        <p:sp>
          <p:nvSpPr>
            <p:cNvPr id="6" name="Cloud 5"/>
            <p:cNvSpPr>
              <a:spLocks/>
            </p:cNvSpPr>
            <p:nvPr/>
          </p:nvSpPr>
          <p:spPr bwMode="auto">
            <a:xfrm>
              <a:off x="300275" y="4953000"/>
              <a:ext cx="1807944" cy="1143000"/>
            </a:xfrm>
            <a:custGeom>
              <a:avLst/>
              <a:gdLst>
                <a:gd name="T0" fmla="*/ 196405 w 43200"/>
                <a:gd name="T1" fmla="*/ 692600 h 43200"/>
                <a:gd name="T2" fmla="*/ 90397 w 43200"/>
                <a:gd name="T3" fmla="*/ 671513 h 43200"/>
                <a:gd name="T4" fmla="*/ 289941 w 43200"/>
                <a:gd name="T5" fmla="*/ 923369 h 43200"/>
                <a:gd name="T6" fmla="*/ 243570 w 43200"/>
                <a:gd name="T7" fmla="*/ 933450 h 43200"/>
                <a:gd name="T8" fmla="*/ 689613 w 43200"/>
                <a:gd name="T9" fmla="*/ 1034256 h 43200"/>
                <a:gd name="T10" fmla="*/ 661657 w 43200"/>
                <a:gd name="T11" fmla="*/ 988219 h 43200"/>
                <a:gd name="T12" fmla="*/ 1206426 w 43200"/>
                <a:gd name="T13" fmla="*/ 919454 h 43200"/>
                <a:gd name="T14" fmla="*/ 1195252 w 43200"/>
                <a:gd name="T15" fmla="*/ 969963 h 43200"/>
                <a:gd name="T16" fmla="*/ 1428318 w 43200"/>
                <a:gd name="T17" fmla="*/ 607325 h 43200"/>
                <a:gd name="T18" fmla="*/ 1564374 w 43200"/>
                <a:gd name="T19" fmla="*/ 796131 h 43200"/>
                <a:gd name="T20" fmla="*/ 1749270 w 43200"/>
                <a:gd name="T21" fmla="*/ 406241 h 43200"/>
                <a:gd name="T22" fmla="*/ 1688670 w 43200"/>
                <a:gd name="T23" fmla="*/ 477044 h 43200"/>
                <a:gd name="T24" fmla="*/ 1603881 w 43200"/>
                <a:gd name="T25" fmla="*/ 143563 h 43200"/>
                <a:gd name="T26" fmla="*/ 1607061 w 43200"/>
                <a:gd name="T27" fmla="*/ 177006 h 43200"/>
                <a:gd name="T28" fmla="*/ 1216930 w 43200"/>
                <a:gd name="T29" fmla="*/ 104563 h 43200"/>
                <a:gd name="T30" fmla="*/ 1247984 w 43200"/>
                <a:gd name="T31" fmla="*/ 61913 h 43200"/>
                <a:gd name="T32" fmla="*/ 926613 w 43200"/>
                <a:gd name="T33" fmla="*/ 124883 h 43200"/>
                <a:gd name="T34" fmla="*/ 941638 w 43200"/>
                <a:gd name="T35" fmla="*/ 88106 h 43200"/>
                <a:gd name="T36" fmla="*/ 585908 w 43200"/>
                <a:gd name="T37" fmla="*/ 137372 h 43200"/>
                <a:gd name="T38" fmla="*/ 640314 w 43200"/>
                <a:gd name="T39" fmla="*/ 173038 h 43200"/>
                <a:gd name="T40" fmla="*/ 172717 w 43200"/>
                <a:gd name="T41" fmla="*/ 417751 h 43200"/>
                <a:gd name="T42" fmla="*/ 163217 w 43200"/>
                <a:gd name="T43" fmla="*/ 38020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accent1">
                <a:alpha val="12157"/>
              </a:schemeClr>
            </a:solidFill>
            <a:ln w="9525" cap="flat" cmpd="sng">
              <a:solidFill>
                <a:srgbClr val="00CC98"/>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26" name="Cube 25"/>
            <p:cNvSpPr>
              <a:spLocks noChangeArrowheads="1"/>
            </p:cNvSpPr>
            <p:nvPr/>
          </p:nvSpPr>
          <p:spPr bwMode="auto">
            <a:xfrm>
              <a:off x="559005" y="5715000"/>
              <a:ext cx="385716" cy="228600"/>
            </a:xfrm>
            <a:prstGeom prst="cube">
              <a:avLst>
                <a:gd name="adj" fmla="val 25000"/>
              </a:avLst>
            </a:prstGeom>
            <a:solidFill>
              <a:srgbClr val="C1FF13"/>
            </a:solidFill>
            <a:ln w="9525">
              <a:solidFill>
                <a:srgbClr val="00CC98"/>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27" name="Cube 26"/>
            <p:cNvSpPr>
              <a:spLocks noChangeArrowheads="1"/>
            </p:cNvSpPr>
            <p:nvPr/>
          </p:nvSpPr>
          <p:spPr bwMode="auto">
            <a:xfrm>
              <a:off x="1244723" y="5638800"/>
              <a:ext cx="385716" cy="228600"/>
            </a:xfrm>
            <a:prstGeom prst="cube">
              <a:avLst>
                <a:gd name="adj" fmla="val 25000"/>
              </a:avLst>
            </a:prstGeom>
            <a:solidFill>
              <a:srgbClr val="C1FF13"/>
            </a:solidFill>
            <a:ln w="9525">
              <a:solidFill>
                <a:srgbClr val="00CC98"/>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8527" name="TextBox 34"/>
            <p:cNvSpPr txBox="1">
              <a:spLocks noChangeArrowheads="1"/>
            </p:cNvSpPr>
            <p:nvPr/>
          </p:nvSpPr>
          <p:spPr bwMode="auto">
            <a:xfrm>
              <a:off x="584688" y="5105400"/>
              <a:ext cx="964712"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620" b="1">
                  <a:solidFill>
                    <a:srgbClr val="FF0000"/>
                  </a:solidFill>
                </a:rPr>
                <a:t>CP1</a:t>
              </a:r>
            </a:p>
          </p:txBody>
        </p:sp>
        <p:sp>
          <p:nvSpPr>
            <p:cNvPr id="18528" name="TextBox 36"/>
            <p:cNvSpPr txBox="1">
              <a:spLocks noChangeArrowheads="1"/>
            </p:cNvSpPr>
            <p:nvPr/>
          </p:nvSpPr>
          <p:spPr bwMode="auto">
            <a:xfrm>
              <a:off x="238369" y="5334000"/>
              <a:ext cx="2022231" cy="34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440" b="1">
                  <a:solidFill>
                    <a:srgbClr val="FF0000"/>
                  </a:solidFill>
                </a:rPr>
                <a:t>data centers</a:t>
              </a:r>
            </a:p>
          </p:txBody>
        </p:sp>
      </p:grpSp>
      <p:grpSp>
        <p:nvGrpSpPr>
          <p:cNvPr id="18438" name="Group 148539"/>
          <p:cNvGrpSpPr>
            <a:grpSpLocks/>
          </p:cNvGrpSpPr>
          <p:nvPr/>
        </p:nvGrpSpPr>
        <p:grpSpPr bwMode="auto">
          <a:xfrm>
            <a:off x="1257300" y="2880360"/>
            <a:ext cx="6952298" cy="3771900"/>
            <a:chOff x="1396999" y="3200400"/>
            <a:chExt cx="7724251" cy="4191000"/>
          </a:xfrm>
        </p:grpSpPr>
        <p:sp>
          <p:nvSpPr>
            <p:cNvPr id="64" name="Cloud 63"/>
            <p:cNvSpPr>
              <a:spLocks/>
            </p:cNvSpPr>
            <p:nvPr/>
          </p:nvSpPr>
          <p:spPr bwMode="auto">
            <a:xfrm>
              <a:off x="1803371" y="5334000"/>
              <a:ext cx="2590624" cy="1600200"/>
            </a:xfrm>
            <a:custGeom>
              <a:avLst/>
              <a:gdLst>
                <a:gd name="T0" fmla="*/ 281431 w 43200"/>
                <a:gd name="T1" fmla="*/ 969640 h 43200"/>
                <a:gd name="T2" fmla="*/ 129531 w 43200"/>
                <a:gd name="T3" fmla="*/ 940117 h 43200"/>
                <a:gd name="T4" fmla="*/ 415459 w 43200"/>
                <a:gd name="T5" fmla="*/ 1292717 h 43200"/>
                <a:gd name="T6" fmla="*/ 349015 w 43200"/>
                <a:gd name="T7" fmla="*/ 1306830 h 43200"/>
                <a:gd name="T8" fmla="*/ 988155 w 43200"/>
                <a:gd name="T9" fmla="*/ 1447959 h 43200"/>
                <a:gd name="T10" fmla="*/ 948096 w 43200"/>
                <a:gd name="T11" fmla="*/ 1383506 h 43200"/>
                <a:gd name="T12" fmla="*/ 1728702 w 43200"/>
                <a:gd name="T13" fmla="*/ 1287235 h 43200"/>
                <a:gd name="T14" fmla="*/ 1712690 w 43200"/>
                <a:gd name="T15" fmla="*/ 1357948 h 43200"/>
                <a:gd name="T16" fmla="*/ 2046653 w 43200"/>
                <a:gd name="T17" fmla="*/ 850254 h 43200"/>
                <a:gd name="T18" fmla="*/ 2241609 w 43200"/>
                <a:gd name="T19" fmla="*/ 1114584 h 43200"/>
                <a:gd name="T20" fmla="*/ 2506549 w 43200"/>
                <a:gd name="T21" fmla="*/ 568738 h 43200"/>
                <a:gd name="T22" fmla="*/ 2419715 w 43200"/>
                <a:gd name="T23" fmla="*/ 667861 h 43200"/>
                <a:gd name="T24" fmla="*/ 2298219 w 43200"/>
                <a:gd name="T25" fmla="*/ 200988 h 43200"/>
                <a:gd name="T26" fmla="*/ 2302777 w 43200"/>
                <a:gd name="T27" fmla="*/ 247809 h 43200"/>
                <a:gd name="T28" fmla="*/ 1743754 w 43200"/>
                <a:gd name="T29" fmla="*/ 146389 h 43200"/>
                <a:gd name="T30" fmla="*/ 1788250 w 43200"/>
                <a:gd name="T31" fmla="*/ 86678 h 43200"/>
                <a:gd name="T32" fmla="*/ 1327755 w 43200"/>
                <a:gd name="T33" fmla="*/ 174837 h 43200"/>
                <a:gd name="T34" fmla="*/ 1349283 w 43200"/>
                <a:gd name="T35" fmla="*/ 123349 h 43200"/>
                <a:gd name="T36" fmla="*/ 839554 w 43200"/>
                <a:gd name="T37" fmla="*/ 192320 h 43200"/>
                <a:gd name="T38" fmla="*/ 917513 w 43200"/>
                <a:gd name="T39" fmla="*/ 242252 h 43200"/>
                <a:gd name="T40" fmla="*/ 247489 w 43200"/>
                <a:gd name="T41" fmla="*/ 584851 h 43200"/>
                <a:gd name="T42" fmla="*/ 233876 w 43200"/>
                <a:gd name="T43" fmla="*/ 532289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00FF">
                <a:alpha val="30196"/>
              </a:srgbClr>
            </a:solidFill>
            <a:ln w="9525" cap="flat" cmpd="sng">
              <a:solidFill>
                <a:srgbClr val="0000FF"/>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65" name="Cloud 64"/>
            <p:cNvSpPr>
              <a:spLocks/>
            </p:cNvSpPr>
            <p:nvPr/>
          </p:nvSpPr>
          <p:spPr bwMode="auto">
            <a:xfrm>
              <a:off x="1803371" y="3733800"/>
              <a:ext cx="2508080" cy="1676400"/>
            </a:xfrm>
            <a:custGeom>
              <a:avLst/>
              <a:gdLst>
                <a:gd name="T0" fmla="*/ 272463 w 43200"/>
                <a:gd name="T1" fmla="*/ 1015813 h 43200"/>
                <a:gd name="T2" fmla="*/ 125404 w 43200"/>
                <a:gd name="T3" fmla="*/ 984885 h 43200"/>
                <a:gd name="T4" fmla="*/ 402222 w 43200"/>
                <a:gd name="T5" fmla="*/ 1354275 h 43200"/>
                <a:gd name="T6" fmla="*/ 337894 w 43200"/>
                <a:gd name="T7" fmla="*/ 1369060 h 43200"/>
                <a:gd name="T8" fmla="*/ 956670 w 43200"/>
                <a:gd name="T9" fmla="*/ 1516909 h 43200"/>
                <a:gd name="T10" fmla="*/ 917888 w 43200"/>
                <a:gd name="T11" fmla="*/ 1449388 h 43200"/>
                <a:gd name="T12" fmla="*/ 1673621 w 43200"/>
                <a:gd name="T13" fmla="*/ 1348532 h 43200"/>
                <a:gd name="T14" fmla="*/ 1658120 w 43200"/>
                <a:gd name="T15" fmla="*/ 1422612 h 43200"/>
                <a:gd name="T16" fmla="*/ 1981441 w 43200"/>
                <a:gd name="T17" fmla="*/ 890743 h 43200"/>
                <a:gd name="T18" fmla="*/ 2170186 w 43200"/>
                <a:gd name="T19" fmla="*/ 1167659 h 43200"/>
                <a:gd name="T20" fmla="*/ 2426684 w 43200"/>
                <a:gd name="T21" fmla="*/ 595821 h 43200"/>
                <a:gd name="T22" fmla="*/ 2342616 w 43200"/>
                <a:gd name="T23" fmla="*/ 699664 h 43200"/>
                <a:gd name="T24" fmla="*/ 2224992 w 43200"/>
                <a:gd name="T25" fmla="*/ 210559 h 43200"/>
                <a:gd name="T26" fmla="*/ 2229404 w 43200"/>
                <a:gd name="T27" fmla="*/ 259609 h 43200"/>
                <a:gd name="T28" fmla="*/ 1688193 w 43200"/>
                <a:gd name="T29" fmla="*/ 153360 h 43200"/>
                <a:gd name="T30" fmla="*/ 1731272 w 43200"/>
                <a:gd name="T31" fmla="*/ 90805 h 43200"/>
                <a:gd name="T32" fmla="*/ 1285449 w 43200"/>
                <a:gd name="T33" fmla="*/ 183162 h 43200"/>
                <a:gd name="T34" fmla="*/ 1306292 w 43200"/>
                <a:gd name="T35" fmla="*/ 129223 h 43200"/>
                <a:gd name="T36" fmla="*/ 812804 w 43200"/>
                <a:gd name="T37" fmla="*/ 201478 h 43200"/>
                <a:gd name="T38" fmla="*/ 888278 w 43200"/>
                <a:gd name="T39" fmla="*/ 253788 h 43200"/>
                <a:gd name="T40" fmla="*/ 239603 w 43200"/>
                <a:gd name="T41" fmla="*/ 612701 h 43200"/>
                <a:gd name="T42" fmla="*/ 226424 w 43200"/>
                <a:gd name="T43" fmla="*/ 55763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00FF">
                <a:alpha val="30196"/>
              </a:srgbClr>
            </a:solidFill>
            <a:ln w="9525" cap="flat" cmpd="sng">
              <a:solidFill>
                <a:srgbClr val="0000FF"/>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5" name="Cloud 4"/>
            <p:cNvSpPr>
              <a:spLocks/>
            </p:cNvSpPr>
            <p:nvPr/>
          </p:nvSpPr>
          <p:spPr bwMode="auto">
            <a:xfrm>
              <a:off x="6609995" y="3200400"/>
              <a:ext cx="2508080" cy="1447800"/>
            </a:xfrm>
            <a:custGeom>
              <a:avLst/>
              <a:gdLst>
                <a:gd name="T0" fmla="*/ 272463 w 43200"/>
                <a:gd name="T1" fmla="*/ 877293 h 43200"/>
                <a:gd name="T2" fmla="*/ 125404 w 43200"/>
                <a:gd name="T3" fmla="*/ 850582 h 43200"/>
                <a:gd name="T4" fmla="*/ 402222 w 43200"/>
                <a:gd name="T5" fmla="*/ 1169601 h 43200"/>
                <a:gd name="T6" fmla="*/ 337894 w 43200"/>
                <a:gd name="T7" fmla="*/ 1182370 h 43200"/>
                <a:gd name="T8" fmla="*/ 956670 w 43200"/>
                <a:gd name="T9" fmla="*/ 1310058 h 43200"/>
                <a:gd name="T10" fmla="*/ 917888 w 43200"/>
                <a:gd name="T11" fmla="*/ 1251744 h 43200"/>
                <a:gd name="T12" fmla="*/ 1673621 w 43200"/>
                <a:gd name="T13" fmla="*/ 1164641 h 43200"/>
                <a:gd name="T14" fmla="*/ 1658120 w 43200"/>
                <a:gd name="T15" fmla="*/ 1228619 h 43200"/>
                <a:gd name="T16" fmla="*/ 1981441 w 43200"/>
                <a:gd name="T17" fmla="*/ 769278 h 43200"/>
                <a:gd name="T18" fmla="*/ 2170186 w 43200"/>
                <a:gd name="T19" fmla="*/ 1008433 h 43200"/>
                <a:gd name="T20" fmla="*/ 2426684 w 43200"/>
                <a:gd name="T21" fmla="*/ 514572 h 43200"/>
                <a:gd name="T22" fmla="*/ 2342616 w 43200"/>
                <a:gd name="T23" fmla="*/ 604255 h 43200"/>
                <a:gd name="T24" fmla="*/ 2224992 w 43200"/>
                <a:gd name="T25" fmla="*/ 181846 h 43200"/>
                <a:gd name="T26" fmla="*/ 2229404 w 43200"/>
                <a:gd name="T27" fmla="*/ 224208 h 43200"/>
                <a:gd name="T28" fmla="*/ 1688193 w 43200"/>
                <a:gd name="T29" fmla="*/ 132447 h 43200"/>
                <a:gd name="T30" fmla="*/ 1731272 w 43200"/>
                <a:gd name="T31" fmla="*/ 78422 h 43200"/>
                <a:gd name="T32" fmla="*/ 1285449 w 43200"/>
                <a:gd name="T33" fmla="*/ 158186 h 43200"/>
                <a:gd name="T34" fmla="*/ 1306292 w 43200"/>
                <a:gd name="T35" fmla="*/ 111601 h 43200"/>
                <a:gd name="T36" fmla="*/ 812804 w 43200"/>
                <a:gd name="T37" fmla="*/ 174004 h 43200"/>
                <a:gd name="T38" fmla="*/ 888278 w 43200"/>
                <a:gd name="T39" fmla="*/ 219181 h 43200"/>
                <a:gd name="T40" fmla="*/ 239603 w 43200"/>
                <a:gd name="T41" fmla="*/ 529151 h 43200"/>
                <a:gd name="T42" fmla="*/ 226424 w 43200"/>
                <a:gd name="T43" fmla="*/ 481595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00FF">
                <a:alpha val="30196"/>
              </a:srgbClr>
            </a:solidFill>
            <a:ln w="9525" cap="flat" cmpd="sng">
              <a:solidFill>
                <a:srgbClr val="0000FF"/>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25" name="Cube 24"/>
            <p:cNvSpPr>
              <a:spLocks noChangeArrowheads="1"/>
            </p:cNvSpPr>
            <p:nvPr/>
          </p:nvSpPr>
          <p:spPr bwMode="auto">
            <a:xfrm>
              <a:off x="1396999" y="5181600"/>
              <a:ext cx="385737" cy="228600"/>
            </a:xfrm>
            <a:prstGeom prst="cube">
              <a:avLst>
                <a:gd name="adj" fmla="val 25000"/>
              </a:avLst>
            </a:prstGeom>
            <a:solidFill>
              <a:srgbClr val="C1FF13"/>
            </a:solidFill>
            <a:ln w="9525">
              <a:solidFill>
                <a:srgbClr val="00CC98"/>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pic>
          <p:nvPicPr>
            <p:cNvPr id="18518" name="Pictur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80400" y="5943600"/>
              <a:ext cx="84085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519" name="TextBox 33"/>
            <p:cNvSpPr txBox="1">
              <a:spLocks noChangeArrowheads="1"/>
            </p:cNvSpPr>
            <p:nvPr/>
          </p:nvSpPr>
          <p:spPr bwMode="auto">
            <a:xfrm>
              <a:off x="1670538" y="3657600"/>
              <a:ext cx="964712"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x-none" altLang="x-none" sz="1620" b="1">
                <a:solidFill>
                  <a:srgbClr val="FF0000"/>
                </a:solidFill>
              </a:endParaRPr>
            </a:p>
          </p:txBody>
        </p:sp>
        <p:sp>
          <p:nvSpPr>
            <p:cNvPr id="63" name="Cloud 62"/>
            <p:cNvSpPr>
              <a:spLocks/>
            </p:cNvSpPr>
            <p:nvPr/>
          </p:nvSpPr>
          <p:spPr bwMode="auto">
            <a:xfrm>
              <a:off x="4241606" y="5257800"/>
              <a:ext cx="2508080" cy="1676400"/>
            </a:xfrm>
            <a:custGeom>
              <a:avLst/>
              <a:gdLst>
                <a:gd name="T0" fmla="*/ 272463 w 43200"/>
                <a:gd name="T1" fmla="*/ 1015813 h 43200"/>
                <a:gd name="T2" fmla="*/ 125404 w 43200"/>
                <a:gd name="T3" fmla="*/ 984885 h 43200"/>
                <a:gd name="T4" fmla="*/ 402222 w 43200"/>
                <a:gd name="T5" fmla="*/ 1354275 h 43200"/>
                <a:gd name="T6" fmla="*/ 337894 w 43200"/>
                <a:gd name="T7" fmla="*/ 1369060 h 43200"/>
                <a:gd name="T8" fmla="*/ 956670 w 43200"/>
                <a:gd name="T9" fmla="*/ 1516909 h 43200"/>
                <a:gd name="T10" fmla="*/ 917888 w 43200"/>
                <a:gd name="T11" fmla="*/ 1449388 h 43200"/>
                <a:gd name="T12" fmla="*/ 1673621 w 43200"/>
                <a:gd name="T13" fmla="*/ 1348532 h 43200"/>
                <a:gd name="T14" fmla="*/ 1658120 w 43200"/>
                <a:gd name="T15" fmla="*/ 1422612 h 43200"/>
                <a:gd name="T16" fmla="*/ 1981441 w 43200"/>
                <a:gd name="T17" fmla="*/ 890743 h 43200"/>
                <a:gd name="T18" fmla="*/ 2170186 w 43200"/>
                <a:gd name="T19" fmla="*/ 1167659 h 43200"/>
                <a:gd name="T20" fmla="*/ 2426684 w 43200"/>
                <a:gd name="T21" fmla="*/ 595821 h 43200"/>
                <a:gd name="T22" fmla="*/ 2342616 w 43200"/>
                <a:gd name="T23" fmla="*/ 699664 h 43200"/>
                <a:gd name="T24" fmla="*/ 2224992 w 43200"/>
                <a:gd name="T25" fmla="*/ 210559 h 43200"/>
                <a:gd name="T26" fmla="*/ 2229404 w 43200"/>
                <a:gd name="T27" fmla="*/ 259609 h 43200"/>
                <a:gd name="T28" fmla="*/ 1688193 w 43200"/>
                <a:gd name="T29" fmla="*/ 153360 h 43200"/>
                <a:gd name="T30" fmla="*/ 1731272 w 43200"/>
                <a:gd name="T31" fmla="*/ 90805 h 43200"/>
                <a:gd name="T32" fmla="*/ 1285449 w 43200"/>
                <a:gd name="T33" fmla="*/ 183162 h 43200"/>
                <a:gd name="T34" fmla="*/ 1306292 w 43200"/>
                <a:gd name="T35" fmla="*/ 129223 h 43200"/>
                <a:gd name="T36" fmla="*/ 812804 w 43200"/>
                <a:gd name="T37" fmla="*/ 201478 h 43200"/>
                <a:gd name="T38" fmla="*/ 888278 w 43200"/>
                <a:gd name="T39" fmla="*/ 253788 h 43200"/>
                <a:gd name="T40" fmla="*/ 239603 w 43200"/>
                <a:gd name="T41" fmla="*/ 612701 h 43200"/>
                <a:gd name="T42" fmla="*/ 226424 w 43200"/>
                <a:gd name="T43" fmla="*/ 55763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00FF">
                <a:alpha val="30196"/>
              </a:srgbClr>
            </a:solidFill>
            <a:ln w="9525" cap="flat" cmpd="sng">
              <a:solidFill>
                <a:srgbClr val="0000FF"/>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7" name="Cloud 6"/>
            <p:cNvSpPr>
              <a:spLocks/>
            </p:cNvSpPr>
            <p:nvPr/>
          </p:nvSpPr>
          <p:spPr bwMode="auto">
            <a:xfrm>
              <a:off x="4241606" y="3505200"/>
              <a:ext cx="2508080" cy="1752600"/>
            </a:xfrm>
            <a:custGeom>
              <a:avLst/>
              <a:gdLst>
                <a:gd name="T0" fmla="*/ 272463 w 43200"/>
                <a:gd name="T1" fmla="*/ 1061986 h 43200"/>
                <a:gd name="T2" fmla="*/ 125404 w 43200"/>
                <a:gd name="T3" fmla="*/ 1029653 h 43200"/>
                <a:gd name="T4" fmla="*/ 402222 w 43200"/>
                <a:gd name="T5" fmla="*/ 1415833 h 43200"/>
                <a:gd name="T6" fmla="*/ 337894 w 43200"/>
                <a:gd name="T7" fmla="*/ 1431290 h 43200"/>
                <a:gd name="T8" fmla="*/ 956670 w 43200"/>
                <a:gd name="T9" fmla="*/ 1585860 h 43200"/>
                <a:gd name="T10" fmla="*/ 917888 w 43200"/>
                <a:gd name="T11" fmla="*/ 1515269 h 43200"/>
                <a:gd name="T12" fmla="*/ 1673621 w 43200"/>
                <a:gd name="T13" fmla="*/ 1409829 h 43200"/>
                <a:gd name="T14" fmla="*/ 1658120 w 43200"/>
                <a:gd name="T15" fmla="*/ 1487276 h 43200"/>
                <a:gd name="T16" fmla="*/ 1981441 w 43200"/>
                <a:gd name="T17" fmla="*/ 931231 h 43200"/>
                <a:gd name="T18" fmla="*/ 2170186 w 43200"/>
                <a:gd name="T19" fmla="*/ 1220735 h 43200"/>
                <a:gd name="T20" fmla="*/ 2426684 w 43200"/>
                <a:gd name="T21" fmla="*/ 622903 h 43200"/>
                <a:gd name="T22" fmla="*/ 2342616 w 43200"/>
                <a:gd name="T23" fmla="*/ 731467 h 43200"/>
                <a:gd name="T24" fmla="*/ 2224992 w 43200"/>
                <a:gd name="T25" fmla="*/ 220130 h 43200"/>
                <a:gd name="T26" fmla="*/ 2229404 w 43200"/>
                <a:gd name="T27" fmla="*/ 271410 h 43200"/>
                <a:gd name="T28" fmla="*/ 1688193 w 43200"/>
                <a:gd name="T29" fmla="*/ 160330 h 43200"/>
                <a:gd name="T30" fmla="*/ 1731272 w 43200"/>
                <a:gd name="T31" fmla="*/ 94933 h 43200"/>
                <a:gd name="T32" fmla="*/ 1285449 w 43200"/>
                <a:gd name="T33" fmla="*/ 191488 h 43200"/>
                <a:gd name="T34" fmla="*/ 1306292 w 43200"/>
                <a:gd name="T35" fmla="*/ 135096 h 43200"/>
                <a:gd name="T36" fmla="*/ 812804 w 43200"/>
                <a:gd name="T37" fmla="*/ 210637 h 43200"/>
                <a:gd name="T38" fmla="*/ 888278 w 43200"/>
                <a:gd name="T39" fmla="*/ 265324 h 43200"/>
                <a:gd name="T40" fmla="*/ 239603 w 43200"/>
                <a:gd name="T41" fmla="*/ 640551 h 43200"/>
                <a:gd name="T42" fmla="*/ 226424 w 43200"/>
                <a:gd name="T43" fmla="*/ 582983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00FF">
                <a:alpha val="30196"/>
              </a:srgbClr>
            </a:solidFill>
            <a:ln w="9525" cap="flat" cmpd="sng">
              <a:solidFill>
                <a:srgbClr val="0000FF"/>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8" name="Cloud 7"/>
            <p:cNvSpPr>
              <a:spLocks/>
            </p:cNvSpPr>
            <p:nvPr/>
          </p:nvSpPr>
          <p:spPr bwMode="auto">
            <a:xfrm>
              <a:off x="6222672" y="5943600"/>
              <a:ext cx="2508080" cy="1447800"/>
            </a:xfrm>
            <a:custGeom>
              <a:avLst/>
              <a:gdLst>
                <a:gd name="T0" fmla="*/ 272463 w 43200"/>
                <a:gd name="T1" fmla="*/ 877293 h 43200"/>
                <a:gd name="T2" fmla="*/ 125404 w 43200"/>
                <a:gd name="T3" fmla="*/ 850582 h 43200"/>
                <a:gd name="T4" fmla="*/ 402222 w 43200"/>
                <a:gd name="T5" fmla="*/ 1169601 h 43200"/>
                <a:gd name="T6" fmla="*/ 337894 w 43200"/>
                <a:gd name="T7" fmla="*/ 1182370 h 43200"/>
                <a:gd name="T8" fmla="*/ 956670 w 43200"/>
                <a:gd name="T9" fmla="*/ 1310058 h 43200"/>
                <a:gd name="T10" fmla="*/ 917888 w 43200"/>
                <a:gd name="T11" fmla="*/ 1251744 h 43200"/>
                <a:gd name="T12" fmla="*/ 1673621 w 43200"/>
                <a:gd name="T13" fmla="*/ 1164641 h 43200"/>
                <a:gd name="T14" fmla="*/ 1658120 w 43200"/>
                <a:gd name="T15" fmla="*/ 1228619 h 43200"/>
                <a:gd name="T16" fmla="*/ 1981441 w 43200"/>
                <a:gd name="T17" fmla="*/ 769278 h 43200"/>
                <a:gd name="T18" fmla="*/ 2170186 w 43200"/>
                <a:gd name="T19" fmla="*/ 1008433 h 43200"/>
                <a:gd name="T20" fmla="*/ 2426684 w 43200"/>
                <a:gd name="T21" fmla="*/ 514572 h 43200"/>
                <a:gd name="T22" fmla="*/ 2342616 w 43200"/>
                <a:gd name="T23" fmla="*/ 604255 h 43200"/>
                <a:gd name="T24" fmla="*/ 2224992 w 43200"/>
                <a:gd name="T25" fmla="*/ 181846 h 43200"/>
                <a:gd name="T26" fmla="*/ 2229404 w 43200"/>
                <a:gd name="T27" fmla="*/ 224208 h 43200"/>
                <a:gd name="T28" fmla="*/ 1688193 w 43200"/>
                <a:gd name="T29" fmla="*/ 132447 h 43200"/>
                <a:gd name="T30" fmla="*/ 1731272 w 43200"/>
                <a:gd name="T31" fmla="*/ 78422 h 43200"/>
                <a:gd name="T32" fmla="*/ 1285449 w 43200"/>
                <a:gd name="T33" fmla="*/ 158186 h 43200"/>
                <a:gd name="T34" fmla="*/ 1306292 w 43200"/>
                <a:gd name="T35" fmla="*/ 111601 h 43200"/>
                <a:gd name="T36" fmla="*/ 812804 w 43200"/>
                <a:gd name="T37" fmla="*/ 174004 h 43200"/>
                <a:gd name="T38" fmla="*/ 888278 w 43200"/>
                <a:gd name="T39" fmla="*/ 219181 h 43200"/>
                <a:gd name="T40" fmla="*/ 239603 w 43200"/>
                <a:gd name="T41" fmla="*/ 529151 h 43200"/>
                <a:gd name="T42" fmla="*/ 226424 w 43200"/>
                <a:gd name="T43" fmla="*/ 481595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00FF">
                <a:alpha val="30196"/>
              </a:srgbClr>
            </a:solidFill>
            <a:ln w="9525" cap="flat" cmpd="sng">
              <a:solidFill>
                <a:srgbClr val="0000FF"/>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62" name="Cloud 61"/>
            <p:cNvSpPr>
              <a:spLocks/>
            </p:cNvSpPr>
            <p:nvPr/>
          </p:nvSpPr>
          <p:spPr bwMode="auto">
            <a:xfrm>
              <a:off x="6375061" y="4648200"/>
              <a:ext cx="2508080" cy="1447800"/>
            </a:xfrm>
            <a:custGeom>
              <a:avLst/>
              <a:gdLst>
                <a:gd name="T0" fmla="*/ 272463 w 43200"/>
                <a:gd name="T1" fmla="*/ 877293 h 43200"/>
                <a:gd name="T2" fmla="*/ 125404 w 43200"/>
                <a:gd name="T3" fmla="*/ 850582 h 43200"/>
                <a:gd name="T4" fmla="*/ 402222 w 43200"/>
                <a:gd name="T5" fmla="*/ 1169601 h 43200"/>
                <a:gd name="T6" fmla="*/ 337894 w 43200"/>
                <a:gd name="T7" fmla="*/ 1182370 h 43200"/>
                <a:gd name="T8" fmla="*/ 956670 w 43200"/>
                <a:gd name="T9" fmla="*/ 1310058 h 43200"/>
                <a:gd name="T10" fmla="*/ 917888 w 43200"/>
                <a:gd name="T11" fmla="*/ 1251744 h 43200"/>
                <a:gd name="T12" fmla="*/ 1673621 w 43200"/>
                <a:gd name="T13" fmla="*/ 1164641 h 43200"/>
                <a:gd name="T14" fmla="*/ 1658120 w 43200"/>
                <a:gd name="T15" fmla="*/ 1228619 h 43200"/>
                <a:gd name="T16" fmla="*/ 1981441 w 43200"/>
                <a:gd name="T17" fmla="*/ 769278 h 43200"/>
                <a:gd name="T18" fmla="*/ 2170186 w 43200"/>
                <a:gd name="T19" fmla="*/ 1008433 h 43200"/>
                <a:gd name="T20" fmla="*/ 2426684 w 43200"/>
                <a:gd name="T21" fmla="*/ 514572 h 43200"/>
                <a:gd name="T22" fmla="*/ 2342616 w 43200"/>
                <a:gd name="T23" fmla="*/ 604255 h 43200"/>
                <a:gd name="T24" fmla="*/ 2224992 w 43200"/>
                <a:gd name="T25" fmla="*/ 181846 h 43200"/>
                <a:gd name="T26" fmla="*/ 2229404 w 43200"/>
                <a:gd name="T27" fmla="*/ 224208 h 43200"/>
                <a:gd name="T28" fmla="*/ 1688193 w 43200"/>
                <a:gd name="T29" fmla="*/ 132447 h 43200"/>
                <a:gd name="T30" fmla="*/ 1731272 w 43200"/>
                <a:gd name="T31" fmla="*/ 78422 h 43200"/>
                <a:gd name="T32" fmla="*/ 1285449 w 43200"/>
                <a:gd name="T33" fmla="*/ 158186 h 43200"/>
                <a:gd name="T34" fmla="*/ 1306292 w 43200"/>
                <a:gd name="T35" fmla="*/ 111601 h 43200"/>
                <a:gd name="T36" fmla="*/ 812804 w 43200"/>
                <a:gd name="T37" fmla="*/ 174004 h 43200"/>
                <a:gd name="T38" fmla="*/ 888278 w 43200"/>
                <a:gd name="T39" fmla="*/ 219181 h 43200"/>
                <a:gd name="T40" fmla="*/ 239603 w 43200"/>
                <a:gd name="T41" fmla="*/ 529151 h 43200"/>
                <a:gd name="T42" fmla="*/ 226424 w 43200"/>
                <a:gd name="T43" fmla="*/ 481595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00FF">
                <a:alpha val="30196"/>
              </a:srgbClr>
            </a:solidFill>
            <a:ln w="9525" cap="flat" cmpd="sng">
              <a:solidFill>
                <a:srgbClr val="0000FF"/>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grpSp>
      <p:grpSp>
        <p:nvGrpSpPr>
          <p:cNvPr id="18439" name="Group 148541"/>
          <p:cNvGrpSpPr>
            <a:grpSpLocks/>
          </p:cNvGrpSpPr>
          <p:nvPr/>
        </p:nvGrpSpPr>
        <p:grpSpPr bwMode="auto">
          <a:xfrm>
            <a:off x="7390924" y="2628901"/>
            <a:ext cx="1768793" cy="2935406"/>
            <a:chOff x="8432800" y="3352800"/>
            <a:chExt cx="1964838" cy="3262140"/>
          </a:xfrm>
        </p:grpSpPr>
        <p:pic>
          <p:nvPicPr>
            <p:cNvPr id="18509"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3799" y="4800600"/>
              <a:ext cx="920962"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10" name="Picture 3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88400" y="3352800"/>
              <a:ext cx="771769" cy="629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11" name="Picture 3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61400" y="5334000"/>
              <a:ext cx="1215537"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12" name="Picture 3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2800" y="4114800"/>
              <a:ext cx="1061183" cy="63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513" name="TextBox 38"/>
            <p:cNvSpPr txBox="1">
              <a:spLocks noChangeArrowheads="1"/>
            </p:cNvSpPr>
            <p:nvPr/>
          </p:nvSpPr>
          <p:spPr bwMode="auto">
            <a:xfrm>
              <a:off x="9169401" y="6019800"/>
              <a:ext cx="1228237" cy="59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440" b="1">
                  <a:solidFill>
                    <a:srgbClr val="000090"/>
                  </a:solidFill>
                </a:rPr>
                <a:t>media</a:t>
              </a:r>
            </a:p>
            <a:p>
              <a:pPr eaLnBrk="1" hangingPunct="1"/>
              <a:r>
                <a:rPr lang="en-US" altLang="x-none" sz="1440" b="1">
                  <a:solidFill>
                    <a:srgbClr val="000090"/>
                  </a:solidFill>
                </a:rPr>
                <a:t>players</a:t>
              </a:r>
            </a:p>
          </p:txBody>
        </p:sp>
      </p:grpSp>
      <p:grpSp>
        <p:nvGrpSpPr>
          <p:cNvPr id="17416" name="Group 108"/>
          <p:cNvGrpSpPr>
            <a:grpSpLocks/>
          </p:cNvGrpSpPr>
          <p:nvPr/>
        </p:nvGrpSpPr>
        <p:grpSpPr bwMode="auto">
          <a:xfrm>
            <a:off x="2308860" y="2971800"/>
            <a:ext cx="5212080" cy="3634740"/>
            <a:chOff x="10160000" y="-990600"/>
            <a:chExt cx="5791200" cy="4038600"/>
          </a:xfrm>
        </p:grpSpPr>
        <p:sp>
          <p:nvSpPr>
            <p:cNvPr id="18476" name="TextBox 37"/>
            <p:cNvSpPr txBox="1">
              <a:spLocks noChangeArrowheads="1"/>
            </p:cNvSpPr>
            <p:nvPr/>
          </p:nvSpPr>
          <p:spPr bwMode="auto">
            <a:xfrm>
              <a:off x="11684000" y="-838200"/>
              <a:ext cx="2971800"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620" b="1">
                  <a:solidFill>
                    <a:srgbClr val="FF0000"/>
                  </a:solidFill>
                </a:rPr>
                <a:t>CDN</a:t>
              </a:r>
              <a:r>
                <a:rPr lang="en-US" altLang="x-none" sz="1620" b="1" baseline="-25000">
                  <a:solidFill>
                    <a:srgbClr val="FF0000"/>
                  </a:solidFill>
                </a:rPr>
                <a:t>2</a:t>
              </a:r>
              <a:r>
                <a:rPr lang="en-US" altLang="x-none" sz="1620" b="1">
                  <a:solidFill>
                    <a:srgbClr val="FF0000"/>
                  </a:solidFill>
                </a:rPr>
                <a:t> &amp; its servers</a:t>
              </a:r>
            </a:p>
          </p:txBody>
        </p:sp>
        <p:sp>
          <p:nvSpPr>
            <p:cNvPr id="10" name="Can 9"/>
            <p:cNvSpPr>
              <a:spLocks noChangeArrowheads="1"/>
            </p:cNvSpPr>
            <p:nvPr/>
          </p:nvSpPr>
          <p:spPr bwMode="auto">
            <a:xfrm>
              <a:off x="11074400" y="3048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1" name="Can 10"/>
            <p:cNvSpPr>
              <a:spLocks noChangeArrowheads="1"/>
            </p:cNvSpPr>
            <p:nvPr/>
          </p:nvSpPr>
          <p:spPr bwMode="auto">
            <a:xfrm>
              <a:off x="14732000" y="-7620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2" name="Can 11"/>
            <p:cNvSpPr>
              <a:spLocks noChangeArrowheads="1"/>
            </p:cNvSpPr>
            <p:nvPr/>
          </p:nvSpPr>
          <p:spPr bwMode="auto">
            <a:xfrm>
              <a:off x="14732000" y="17526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3" name="Can 12"/>
            <p:cNvSpPr>
              <a:spLocks noChangeArrowheads="1"/>
            </p:cNvSpPr>
            <p:nvPr/>
          </p:nvSpPr>
          <p:spPr bwMode="auto">
            <a:xfrm>
              <a:off x="14274800" y="26670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4" name="Can 13"/>
            <p:cNvSpPr>
              <a:spLocks noChangeArrowheads="1"/>
            </p:cNvSpPr>
            <p:nvPr/>
          </p:nvSpPr>
          <p:spPr bwMode="auto">
            <a:xfrm>
              <a:off x="13512800" y="20574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5" name="Can 14"/>
            <p:cNvSpPr>
              <a:spLocks noChangeArrowheads="1"/>
            </p:cNvSpPr>
            <p:nvPr/>
          </p:nvSpPr>
          <p:spPr bwMode="auto">
            <a:xfrm>
              <a:off x="12369800" y="12192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6" name="Can 15"/>
            <p:cNvSpPr>
              <a:spLocks noChangeArrowheads="1"/>
            </p:cNvSpPr>
            <p:nvPr/>
          </p:nvSpPr>
          <p:spPr bwMode="auto">
            <a:xfrm>
              <a:off x="13208000" y="8382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56" name="Can 55"/>
            <p:cNvSpPr>
              <a:spLocks noChangeArrowheads="1"/>
            </p:cNvSpPr>
            <p:nvPr/>
          </p:nvSpPr>
          <p:spPr bwMode="auto">
            <a:xfrm>
              <a:off x="14960600" y="3048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cxnSp>
          <p:nvCxnSpPr>
            <p:cNvPr id="40" name="Straight Arrow Connector 39"/>
            <p:cNvCxnSpPr>
              <a:cxnSpLocks noChangeShapeType="1"/>
            </p:cNvCxnSpPr>
            <p:nvPr/>
          </p:nvCxnSpPr>
          <p:spPr bwMode="auto">
            <a:xfrm flipH="1">
              <a:off x="12446000" y="304800"/>
              <a:ext cx="20638" cy="8382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44" name="Straight Arrow Connector 43"/>
            <p:cNvCxnSpPr>
              <a:cxnSpLocks noChangeShapeType="1"/>
              <a:stCxn id="68" idx="2"/>
            </p:cNvCxnSpPr>
            <p:nvPr/>
          </p:nvCxnSpPr>
          <p:spPr bwMode="auto">
            <a:xfrm flipH="1" flipV="1">
              <a:off x="11303000" y="1943100"/>
              <a:ext cx="914400" cy="2286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45" name="Straight Arrow Connector 44"/>
            <p:cNvCxnSpPr>
              <a:cxnSpLocks noChangeShapeType="1"/>
              <a:endCxn id="66" idx="2"/>
            </p:cNvCxnSpPr>
            <p:nvPr/>
          </p:nvCxnSpPr>
          <p:spPr bwMode="auto">
            <a:xfrm flipV="1">
              <a:off x="12446000" y="38100"/>
              <a:ext cx="1066800" cy="1905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49" name="Straight Arrow Connector 48"/>
            <p:cNvCxnSpPr>
              <a:cxnSpLocks noChangeShapeType="1"/>
              <a:stCxn id="69" idx="2"/>
            </p:cNvCxnSpPr>
            <p:nvPr/>
          </p:nvCxnSpPr>
          <p:spPr bwMode="auto">
            <a:xfrm flipH="1">
              <a:off x="11226800" y="190500"/>
              <a:ext cx="1066800" cy="2286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66" name="Can 65"/>
            <p:cNvSpPr>
              <a:spLocks noChangeArrowheads="1"/>
            </p:cNvSpPr>
            <p:nvPr/>
          </p:nvSpPr>
          <p:spPr bwMode="auto">
            <a:xfrm>
              <a:off x="13512800" y="-762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67" name="Can 66"/>
            <p:cNvSpPr>
              <a:spLocks noChangeArrowheads="1"/>
            </p:cNvSpPr>
            <p:nvPr/>
          </p:nvSpPr>
          <p:spPr bwMode="auto">
            <a:xfrm>
              <a:off x="11150600" y="17526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68" name="Can 67"/>
            <p:cNvSpPr>
              <a:spLocks noChangeArrowheads="1"/>
            </p:cNvSpPr>
            <p:nvPr/>
          </p:nvSpPr>
          <p:spPr bwMode="auto">
            <a:xfrm>
              <a:off x="12217400" y="20574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69" name="Can 68"/>
            <p:cNvSpPr>
              <a:spLocks noChangeArrowheads="1"/>
            </p:cNvSpPr>
            <p:nvPr/>
          </p:nvSpPr>
          <p:spPr bwMode="auto">
            <a:xfrm>
              <a:off x="12293600" y="762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cxnSp>
          <p:nvCxnSpPr>
            <p:cNvPr id="71" name="Straight Arrow Connector 70"/>
            <p:cNvCxnSpPr>
              <a:cxnSpLocks noChangeShapeType="1"/>
              <a:stCxn id="11" idx="2"/>
            </p:cNvCxnSpPr>
            <p:nvPr/>
          </p:nvCxnSpPr>
          <p:spPr bwMode="auto">
            <a:xfrm flipH="1">
              <a:off x="13665200" y="-647700"/>
              <a:ext cx="1066800" cy="6858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3" name="Straight Arrow Connector 72"/>
            <p:cNvCxnSpPr>
              <a:cxnSpLocks noChangeShapeType="1"/>
              <a:stCxn id="12" idx="2"/>
            </p:cNvCxnSpPr>
            <p:nvPr/>
          </p:nvCxnSpPr>
          <p:spPr bwMode="auto">
            <a:xfrm flipH="1">
              <a:off x="13741400" y="1866900"/>
              <a:ext cx="990600" cy="2667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4" name="Straight Arrow Connector 73"/>
            <p:cNvCxnSpPr>
              <a:cxnSpLocks noChangeShapeType="1"/>
            </p:cNvCxnSpPr>
            <p:nvPr/>
          </p:nvCxnSpPr>
          <p:spPr bwMode="auto">
            <a:xfrm flipH="1" flipV="1">
              <a:off x="13284200" y="952500"/>
              <a:ext cx="1447800" cy="8763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5" name="Straight Arrow Connector 74"/>
            <p:cNvCxnSpPr>
              <a:cxnSpLocks noChangeShapeType="1"/>
              <a:stCxn id="56" idx="2"/>
            </p:cNvCxnSpPr>
            <p:nvPr/>
          </p:nvCxnSpPr>
          <p:spPr bwMode="auto">
            <a:xfrm flipH="1">
              <a:off x="13284200" y="419100"/>
              <a:ext cx="1676400" cy="5334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6" name="Straight Arrow Connector 75"/>
            <p:cNvCxnSpPr>
              <a:cxnSpLocks noChangeShapeType="1"/>
              <a:stCxn id="56" idx="2"/>
            </p:cNvCxnSpPr>
            <p:nvPr/>
          </p:nvCxnSpPr>
          <p:spPr bwMode="auto">
            <a:xfrm flipH="1" flipV="1">
              <a:off x="13665200" y="114300"/>
              <a:ext cx="1295400" cy="3048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81" name="Straight Arrow Connector 80"/>
            <p:cNvCxnSpPr>
              <a:cxnSpLocks noChangeShapeType="1"/>
            </p:cNvCxnSpPr>
            <p:nvPr/>
          </p:nvCxnSpPr>
          <p:spPr bwMode="auto">
            <a:xfrm flipH="1" flipV="1">
              <a:off x="13665200" y="2247900"/>
              <a:ext cx="685800" cy="4953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84" name="Straight Arrow Connector 83"/>
            <p:cNvCxnSpPr>
              <a:cxnSpLocks noChangeShapeType="1"/>
              <a:endCxn id="16" idx="1"/>
            </p:cNvCxnSpPr>
            <p:nvPr/>
          </p:nvCxnSpPr>
          <p:spPr bwMode="auto">
            <a:xfrm flipH="1">
              <a:off x="13304838" y="76200"/>
              <a:ext cx="233362" cy="7620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87" name="Straight Arrow Connector 86"/>
            <p:cNvCxnSpPr>
              <a:cxnSpLocks noChangeShapeType="1"/>
              <a:stCxn id="14" idx="2"/>
            </p:cNvCxnSpPr>
            <p:nvPr/>
          </p:nvCxnSpPr>
          <p:spPr bwMode="auto">
            <a:xfrm flipH="1">
              <a:off x="12369800" y="2171700"/>
              <a:ext cx="1143000" cy="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89" name="Straight Arrow Connector 88"/>
            <p:cNvCxnSpPr>
              <a:cxnSpLocks noChangeShapeType="1"/>
              <a:stCxn id="14" idx="1"/>
            </p:cNvCxnSpPr>
            <p:nvPr/>
          </p:nvCxnSpPr>
          <p:spPr bwMode="auto">
            <a:xfrm flipH="1" flipV="1">
              <a:off x="13284200" y="1104900"/>
              <a:ext cx="325438" cy="9525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92" name="Straight Arrow Connector 91"/>
            <p:cNvCxnSpPr>
              <a:cxnSpLocks noChangeShapeType="1"/>
              <a:stCxn id="15" idx="2"/>
              <a:endCxn id="10" idx="3"/>
            </p:cNvCxnSpPr>
            <p:nvPr/>
          </p:nvCxnSpPr>
          <p:spPr bwMode="auto">
            <a:xfrm flipH="1" flipV="1">
              <a:off x="11171238" y="533400"/>
              <a:ext cx="1198562" cy="8001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94" name="Straight Arrow Connector 93"/>
            <p:cNvCxnSpPr>
              <a:cxnSpLocks noChangeShapeType="1"/>
              <a:stCxn id="68" idx="1"/>
            </p:cNvCxnSpPr>
            <p:nvPr/>
          </p:nvCxnSpPr>
          <p:spPr bwMode="auto">
            <a:xfrm flipV="1">
              <a:off x="12314238" y="1485900"/>
              <a:ext cx="131762" cy="5715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98" name="Straight Arrow Connector 97"/>
            <p:cNvCxnSpPr>
              <a:cxnSpLocks noChangeShapeType="1"/>
              <a:stCxn id="15" idx="2"/>
            </p:cNvCxnSpPr>
            <p:nvPr/>
          </p:nvCxnSpPr>
          <p:spPr bwMode="auto">
            <a:xfrm flipH="1">
              <a:off x="11379200" y="1333500"/>
              <a:ext cx="990600" cy="6096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0" name="Straight Arrow Connector 99"/>
            <p:cNvCxnSpPr>
              <a:cxnSpLocks noChangeShapeType="1"/>
            </p:cNvCxnSpPr>
            <p:nvPr/>
          </p:nvCxnSpPr>
          <p:spPr bwMode="auto">
            <a:xfrm flipH="1">
              <a:off x="12598400" y="1066800"/>
              <a:ext cx="609600" cy="2667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2" name="Straight Arrow Connector 101"/>
            <p:cNvCxnSpPr>
              <a:cxnSpLocks noChangeShapeType="1"/>
              <a:stCxn id="16" idx="2"/>
            </p:cNvCxnSpPr>
            <p:nvPr/>
          </p:nvCxnSpPr>
          <p:spPr bwMode="auto">
            <a:xfrm flipH="1" flipV="1">
              <a:off x="12522200" y="342900"/>
              <a:ext cx="685800" cy="6096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4" name="Straight Arrow Connector 103"/>
            <p:cNvCxnSpPr>
              <a:cxnSpLocks noChangeShapeType="1"/>
            </p:cNvCxnSpPr>
            <p:nvPr/>
          </p:nvCxnSpPr>
          <p:spPr bwMode="auto">
            <a:xfrm flipH="1" flipV="1">
              <a:off x="12522200" y="1447800"/>
              <a:ext cx="914400" cy="6096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48537" name="Parallelogram 148536"/>
            <p:cNvSpPr>
              <a:spLocks noChangeArrowheads="1"/>
            </p:cNvSpPr>
            <p:nvPr/>
          </p:nvSpPr>
          <p:spPr bwMode="auto">
            <a:xfrm>
              <a:off x="10160000" y="-990600"/>
              <a:ext cx="5791200" cy="4038600"/>
            </a:xfrm>
            <a:prstGeom prst="parallelogram">
              <a:avLst>
                <a:gd name="adj" fmla="val 25001"/>
              </a:avLst>
            </a:prstGeom>
            <a:solidFill>
              <a:srgbClr val="D9D9D9">
                <a:alpha val="16862"/>
              </a:srgbClr>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grpSp>
      <p:grpSp>
        <p:nvGrpSpPr>
          <p:cNvPr id="18441" name="Group 104"/>
          <p:cNvGrpSpPr>
            <a:grpSpLocks/>
          </p:cNvGrpSpPr>
          <p:nvPr/>
        </p:nvGrpSpPr>
        <p:grpSpPr bwMode="auto">
          <a:xfrm>
            <a:off x="1420178" y="3443763"/>
            <a:ext cx="5966460" cy="2743200"/>
            <a:chOff x="7594600" y="-609600"/>
            <a:chExt cx="6629400" cy="3048000"/>
          </a:xfrm>
        </p:grpSpPr>
        <p:sp>
          <p:nvSpPr>
            <p:cNvPr id="18451" name="TextBox 37"/>
            <p:cNvSpPr txBox="1">
              <a:spLocks noChangeArrowheads="1"/>
            </p:cNvSpPr>
            <p:nvPr/>
          </p:nvSpPr>
          <p:spPr bwMode="auto">
            <a:xfrm>
              <a:off x="8356600" y="-609600"/>
              <a:ext cx="2667000"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620" b="1">
                  <a:solidFill>
                    <a:srgbClr val="FF0000"/>
                  </a:solidFill>
                </a:rPr>
                <a:t>CDN</a:t>
              </a:r>
              <a:r>
                <a:rPr lang="en-US" altLang="x-none" sz="1620" b="1" baseline="-25000">
                  <a:solidFill>
                    <a:srgbClr val="FF0000"/>
                  </a:solidFill>
                </a:rPr>
                <a:t>1</a:t>
              </a:r>
              <a:r>
                <a:rPr lang="en-US" altLang="x-none" sz="1620" b="1">
                  <a:solidFill>
                    <a:srgbClr val="FF0000"/>
                  </a:solidFill>
                </a:rPr>
                <a:t> &amp; its servers</a:t>
              </a:r>
            </a:p>
          </p:txBody>
        </p:sp>
        <p:grpSp>
          <p:nvGrpSpPr>
            <p:cNvPr id="18452" name="Group 94"/>
            <p:cNvGrpSpPr>
              <a:grpSpLocks/>
            </p:cNvGrpSpPr>
            <p:nvPr/>
          </p:nvGrpSpPr>
          <p:grpSpPr bwMode="auto">
            <a:xfrm>
              <a:off x="8709378" y="-389467"/>
              <a:ext cx="5145942" cy="2438400"/>
              <a:chOff x="2870200" y="4038600"/>
              <a:chExt cx="5145942" cy="2438400"/>
            </a:xfrm>
          </p:grpSpPr>
          <p:sp>
            <p:nvSpPr>
              <p:cNvPr id="121" name="Can 120"/>
              <p:cNvSpPr>
                <a:spLocks noChangeArrowheads="1"/>
              </p:cNvSpPr>
              <p:nvPr/>
            </p:nvSpPr>
            <p:spPr bwMode="auto">
              <a:xfrm>
                <a:off x="2869847" y="52583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22" name="Can 121"/>
              <p:cNvSpPr>
                <a:spLocks noChangeArrowheads="1"/>
              </p:cNvSpPr>
              <p:nvPr/>
            </p:nvSpPr>
            <p:spPr bwMode="auto">
              <a:xfrm>
                <a:off x="7822847" y="44963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23" name="Can 122"/>
              <p:cNvSpPr>
                <a:spLocks noChangeArrowheads="1"/>
              </p:cNvSpPr>
              <p:nvPr/>
            </p:nvSpPr>
            <p:spPr bwMode="auto">
              <a:xfrm>
                <a:off x="6451247" y="62489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24" name="Can 123"/>
              <p:cNvSpPr>
                <a:spLocks noChangeArrowheads="1"/>
              </p:cNvSpPr>
              <p:nvPr/>
            </p:nvSpPr>
            <p:spPr bwMode="auto">
              <a:xfrm>
                <a:off x="7594247" y="57917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25" name="Can 124"/>
              <p:cNvSpPr>
                <a:spLocks noChangeArrowheads="1"/>
              </p:cNvSpPr>
              <p:nvPr/>
            </p:nvSpPr>
            <p:spPr bwMode="auto">
              <a:xfrm>
                <a:off x="4165247" y="58679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28" name="Can 127"/>
              <p:cNvSpPr>
                <a:spLocks noChangeArrowheads="1"/>
              </p:cNvSpPr>
              <p:nvPr/>
            </p:nvSpPr>
            <p:spPr bwMode="auto">
              <a:xfrm>
                <a:off x="6756047" y="40391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cxnSp>
            <p:nvCxnSpPr>
              <p:cNvPr id="131" name="Straight Arrow Connector 130"/>
              <p:cNvCxnSpPr>
                <a:cxnSpLocks noChangeShapeType="1"/>
                <a:endCxn id="135" idx="2"/>
              </p:cNvCxnSpPr>
              <p:nvPr/>
            </p:nvCxnSpPr>
            <p:spPr bwMode="auto">
              <a:xfrm flipV="1">
                <a:off x="4317647" y="5220230"/>
                <a:ext cx="1143000" cy="6858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32" name="Straight Arrow Connector 131"/>
              <p:cNvCxnSpPr>
                <a:cxnSpLocks noChangeShapeType="1"/>
                <a:stCxn id="123" idx="2"/>
                <a:endCxn id="125" idx="3"/>
              </p:cNvCxnSpPr>
              <p:nvPr/>
            </p:nvCxnSpPr>
            <p:spPr bwMode="auto">
              <a:xfrm flipH="1" flipV="1">
                <a:off x="4262085" y="6096530"/>
                <a:ext cx="2189162" cy="2667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33" name="Can 132"/>
              <p:cNvSpPr>
                <a:spLocks noChangeArrowheads="1"/>
              </p:cNvSpPr>
              <p:nvPr/>
            </p:nvSpPr>
            <p:spPr bwMode="auto">
              <a:xfrm>
                <a:off x="6527447" y="54869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35" name="Can 134"/>
              <p:cNvSpPr>
                <a:spLocks noChangeArrowheads="1"/>
              </p:cNvSpPr>
              <p:nvPr/>
            </p:nvSpPr>
            <p:spPr bwMode="auto">
              <a:xfrm>
                <a:off x="5460647" y="51059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36" name="Can 135"/>
              <p:cNvSpPr>
                <a:spLocks noChangeArrowheads="1"/>
              </p:cNvSpPr>
              <p:nvPr/>
            </p:nvSpPr>
            <p:spPr bwMode="auto">
              <a:xfrm>
                <a:off x="4241447" y="43439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cxnSp>
            <p:nvCxnSpPr>
              <p:cNvPr id="137" name="Straight Arrow Connector 136"/>
              <p:cNvCxnSpPr>
                <a:cxnSpLocks noChangeShapeType="1"/>
                <a:stCxn id="133" idx="2"/>
              </p:cNvCxnSpPr>
              <p:nvPr/>
            </p:nvCxnSpPr>
            <p:spPr bwMode="auto">
              <a:xfrm flipH="1" flipV="1">
                <a:off x="5689247" y="5258330"/>
                <a:ext cx="838200" cy="3429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38" name="Straight Arrow Connector 137"/>
              <p:cNvCxnSpPr>
                <a:cxnSpLocks noChangeShapeType="1"/>
              </p:cNvCxnSpPr>
              <p:nvPr/>
            </p:nvCxnSpPr>
            <p:spPr bwMode="auto">
              <a:xfrm flipH="1">
                <a:off x="6679847" y="5944130"/>
                <a:ext cx="990600" cy="4572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39" name="Straight Arrow Connector 138"/>
              <p:cNvCxnSpPr>
                <a:cxnSpLocks noChangeShapeType="1"/>
                <a:endCxn id="128" idx="3"/>
              </p:cNvCxnSpPr>
              <p:nvPr/>
            </p:nvCxnSpPr>
            <p:spPr bwMode="auto">
              <a:xfrm flipV="1">
                <a:off x="5689247" y="4267730"/>
                <a:ext cx="1163638" cy="8382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1" name="Straight Arrow Connector 140"/>
              <p:cNvCxnSpPr>
                <a:cxnSpLocks noChangeShapeType="1"/>
                <a:stCxn id="135" idx="1"/>
                <a:endCxn id="136" idx="3"/>
              </p:cNvCxnSpPr>
              <p:nvPr/>
            </p:nvCxnSpPr>
            <p:spPr bwMode="auto">
              <a:xfrm flipH="1" flipV="1">
                <a:off x="4338285" y="4572530"/>
                <a:ext cx="1219200" cy="5334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2" name="Straight Arrow Connector 141"/>
              <p:cNvCxnSpPr>
                <a:cxnSpLocks noChangeShapeType="1"/>
                <a:stCxn id="136" idx="3"/>
              </p:cNvCxnSpPr>
              <p:nvPr/>
            </p:nvCxnSpPr>
            <p:spPr bwMode="auto">
              <a:xfrm flipH="1">
                <a:off x="2946047" y="4572530"/>
                <a:ext cx="1392238" cy="7620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 name="Straight Arrow Connector 142"/>
              <p:cNvCxnSpPr>
                <a:cxnSpLocks noChangeShapeType="1"/>
                <a:endCxn id="133" idx="4"/>
              </p:cNvCxnSpPr>
              <p:nvPr/>
            </p:nvCxnSpPr>
            <p:spPr bwMode="auto">
              <a:xfrm flipH="1">
                <a:off x="6721122" y="4572530"/>
                <a:ext cx="1108075" cy="10287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4" name="Straight Arrow Connector 143"/>
              <p:cNvCxnSpPr>
                <a:cxnSpLocks noChangeShapeType="1"/>
              </p:cNvCxnSpPr>
              <p:nvPr/>
            </p:nvCxnSpPr>
            <p:spPr bwMode="auto">
              <a:xfrm flipH="1" flipV="1">
                <a:off x="6965597" y="4220105"/>
                <a:ext cx="857250" cy="428625"/>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5" name="Straight Arrow Connector 144"/>
              <p:cNvCxnSpPr>
                <a:cxnSpLocks noChangeShapeType="1"/>
                <a:stCxn id="124" idx="2"/>
              </p:cNvCxnSpPr>
              <p:nvPr/>
            </p:nvCxnSpPr>
            <p:spPr bwMode="auto">
              <a:xfrm flipH="1" flipV="1">
                <a:off x="6679847" y="5563130"/>
                <a:ext cx="914400" cy="3429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6" name="Straight Arrow Connector 145"/>
              <p:cNvCxnSpPr>
                <a:cxnSpLocks noChangeShapeType="1"/>
                <a:stCxn id="128" idx="0"/>
              </p:cNvCxnSpPr>
              <p:nvPr/>
            </p:nvCxnSpPr>
            <p:spPr bwMode="auto">
              <a:xfrm flipH="1">
                <a:off x="4546247" y="4086755"/>
                <a:ext cx="2306638" cy="409575"/>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7" name="Straight Arrow Connector 146"/>
              <p:cNvCxnSpPr>
                <a:cxnSpLocks noChangeShapeType="1"/>
                <a:stCxn id="125" idx="4"/>
              </p:cNvCxnSpPr>
              <p:nvPr/>
            </p:nvCxnSpPr>
            <p:spPr bwMode="auto">
              <a:xfrm flipH="1" flipV="1">
                <a:off x="3077810" y="5410730"/>
                <a:ext cx="1281112" cy="5715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51" name="Straight Arrow Connector 150"/>
              <p:cNvCxnSpPr>
                <a:cxnSpLocks noChangeShapeType="1"/>
                <a:stCxn id="123" idx="2"/>
              </p:cNvCxnSpPr>
              <p:nvPr/>
            </p:nvCxnSpPr>
            <p:spPr bwMode="auto">
              <a:xfrm flipH="1" flipV="1">
                <a:off x="5536847" y="5258330"/>
                <a:ext cx="914400" cy="11049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sp>
          <p:nvSpPr>
            <p:cNvPr id="152" name="Parallelogram 151"/>
            <p:cNvSpPr>
              <a:spLocks noChangeArrowheads="1"/>
            </p:cNvSpPr>
            <p:nvPr/>
          </p:nvSpPr>
          <p:spPr bwMode="auto">
            <a:xfrm>
              <a:off x="7594600" y="-533400"/>
              <a:ext cx="6629400" cy="2971800"/>
            </a:xfrm>
            <a:prstGeom prst="parallelogram">
              <a:avLst>
                <a:gd name="adj" fmla="val 25003"/>
              </a:avLst>
            </a:prstGeom>
            <a:solidFill>
              <a:srgbClr val="C2FFF0">
                <a:alpha val="21176"/>
              </a:srgbClr>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grpSp>
      <p:sp>
        <p:nvSpPr>
          <p:cNvPr id="18442" name="TextBox 36"/>
          <p:cNvSpPr txBox="1">
            <a:spLocks noChangeArrowheads="1"/>
          </p:cNvSpPr>
          <p:nvPr/>
        </p:nvSpPr>
        <p:spPr bwMode="auto">
          <a:xfrm>
            <a:off x="6697980" y="4732020"/>
            <a:ext cx="754380" cy="34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620" b="1">
                <a:solidFill>
                  <a:srgbClr val="000090"/>
                </a:solidFill>
              </a:rPr>
              <a:t>ISP</a:t>
            </a:r>
          </a:p>
        </p:txBody>
      </p:sp>
      <p:sp>
        <p:nvSpPr>
          <p:cNvPr id="18443" name="TextBox 36"/>
          <p:cNvSpPr txBox="1">
            <a:spLocks noChangeArrowheads="1"/>
          </p:cNvSpPr>
          <p:nvPr/>
        </p:nvSpPr>
        <p:spPr bwMode="auto">
          <a:xfrm>
            <a:off x="4572000" y="5829300"/>
            <a:ext cx="754380" cy="34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620" b="1" dirty="0">
                <a:solidFill>
                  <a:srgbClr val="000090"/>
                </a:solidFill>
              </a:rPr>
              <a:t>ISP</a:t>
            </a:r>
          </a:p>
        </p:txBody>
      </p:sp>
      <p:sp>
        <p:nvSpPr>
          <p:cNvPr id="18444" name="TextBox 38"/>
          <p:cNvSpPr txBox="1">
            <a:spLocks noChangeArrowheads="1"/>
          </p:cNvSpPr>
          <p:nvPr/>
        </p:nvSpPr>
        <p:spPr bwMode="auto">
          <a:xfrm>
            <a:off x="8098156" y="5955030"/>
            <a:ext cx="1303020" cy="34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620" b="1">
                <a:solidFill>
                  <a:srgbClr val="FF0000"/>
                </a:solidFill>
              </a:rPr>
              <a:t>users</a:t>
            </a:r>
          </a:p>
        </p:txBody>
      </p:sp>
      <p:cxnSp>
        <p:nvCxnSpPr>
          <p:cNvPr id="189" name="Straight Arrow Connector 188"/>
          <p:cNvCxnSpPr>
            <a:cxnSpLocks noChangeShapeType="1"/>
          </p:cNvCxnSpPr>
          <p:nvPr/>
        </p:nvCxnSpPr>
        <p:spPr bwMode="auto">
          <a:xfrm flipH="1" flipV="1">
            <a:off x="1348740" y="3909060"/>
            <a:ext cx="1783080" cy="205740"/>
          </a:xfrm>
          <a:prstGeom prst="straightConnector1">
            <a:avLst/>
          </a:prstGeom>
          <a:noFill/>
          <a:ln w="25400">
            <a:solidFill>
              <a:srgbClr val="FFFF00"/>
            </a:solidFill>
            <a:prstDash val="dash"/>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90" name="Straight Arrow Connector 189"/>
          <p:cNvCxnSpPr>
            <a:cxnSpLocks noChangeShapeType="1"/>
          </p:cNvCxnSpPr>
          <p:nvPr/>
        </p:nvCxnSpPr>
        <p:spPr bwMode="auto">
          <a:xfrm flipH="1" flipV="1">
            <a:off x="1143000" y="3771900"/>
            <a:ext cx="1303020" cy="960120"/>
          </a:xfrm>
          <a:prstGeom prst="straightConnector1">
            <a:avLst/>
          </a:prstGeom>
          <a:noFill/>
          <a:ln w="25400">
            <a:solidFill>
              <a:srgbClr val="FFFF00"/>
            </a:solidFill>
            <a:prstDash val="dash"/>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91" name="Straight Arrow Connector 190"/>
          <p:cNvCxnSpPr>
            <a:cxnSpLocks noChangeShapeType="1"/>
          </p:cNvCxnSpPr>
          <p:nvPr/>
        </p:nvCxnSpPr>
        <p:spPr bwMode="auto">
          <a:xfrm flipH="1">
            <a:off x="1760220" y="4869180"/>
            <a:ext cx="635794" cy="0"/>
          </a:xfrm>
          <a:prstGeom prst="straightConnector1">
            <a:avLst/>
          </a:prstGeom>
          <a:noFill/>
          <a:ln w="31750">
            <a:solidFill>
              <a:srgbClr val="50FF12"/>
            </a:solidFill>
            <a:prstDash val="sysDot"/>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06" name="Content Placeholder 2"/>
          <p:cNvSpPr>
            <a:spLocks noGrp="1"/>
          </p:cNvSpPr>
          <p:nvPr>
            <p:ph idx="1"/>
          </p:nvPr>
        </p:nvSpPr>
        <p:spPr>
          <a:xfrm>
            <a:off x="365760" y="864394"/>
            <a:ext cx="8001000" cy="1028700"/>
          </a:xfrm>
        </p:spPr>
        <p:txBody>
          <a:bodyPr/>
          <a:lstStyle/>
          <a:p>
            <a:pPr>
              <a:buFont typeface="Wingdings" charset="2"/>
              <a:buChar char="§"/>
              <a:defRPr/>
            </a:pPr>
            <a:r>
              <a:rPr lang="en-US" sz="2160" dirty="0"/>
              <a:t>Multiple major entities involved!</a:t>
            </a:r>
          </a:p>
          <a:p>
            <a:pPr lvl="1">
              <a:defRPr/>
            </a:pPr>
            <a:r>
              <a:rPr lang="en-US" sz="1980" dirty="0">
                <a:cs typeface="+mn-cs"/>
              </a:rPr>
              <a:t>content providers (CPs), content distribution networks (CDNs), ISPs and of course, end systems &amp; users</a:t>
            </a:r>
          </a:p>
          <a:p>
            <a:pPr lvl="1">
              <a:defRPr/>
            </a:pPr>
            <a:r>
              <a:rPr lang="en-US" sz="1980" dirty="0">
                <a:cs typeface="+mn-cs"/>
              </a:rPr>
              <a:t>some entities may assume multiple roles </a:t>
            </a:r>
          </a:p>
          <a:p>
            <a:pPr>
              <a:defRPr/>
            </a:pPr>
            <a:r>
              <a:rPr lang="en-US" sz="2160" dirty="0"/>
              <a:t>Complex business relationships: sometimes cooperative, but often competitive </a:t>
            </a:r>
          </a:p>
        </p:txBody>
      </p:sp>
      <p:pic>
        <p:nvPicPr>
          <p:cNvPr id="18449" name="Picture 2" descr="Samsung-Smart-Tv.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46620" y="6035040"/>
            <a:ext cx="754380" cy="50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50" name="Picture 3" descr="iphone-6-plus-front-han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55080" y="6240780"/>
            <a:ext cx="941547" cy="535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66988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86600" cy="741363"/>
          </a:xfrm>
        </p:spPr>
        <p:txBody>
          <a:bodyPr/>
          <a:lstStyle/>
          <a:p>
            <a:r>
              <a:rPr lang="en-US" dirty="0" smtClean="0"/>
              <a:t>Static Content </a:t>
            </a:r>
            <a:r>
              <a:rPr lang="en-US" smtClean="0"/>
              <a:t>Distribution:</a:t>
            </a:r>
            <a:endParaRPr lang="en-US" sz="3200" dirty="0"/>
          </a:p>
        </p:txBody>
      </p:sp>
      <p:sp>
        <p:nvSpPr>
          <p:cNvPr id="4" name="Slide Number Placeholder 3"/>
          <p:cNvSpPr>
            <a:spLocks noGrp="1"/>
          </p:cNvSpPr>
          <p:nvPr>
            <p:ph type="sldNum" sz="quarter" idx="10"/>
          </p:nvPr>
        </p:nvSpPr>
        <p:spPr/>
        <p:txBody>
          <a:bodyPr/>
          <a:lstStyle/>
          <a:p>
            <a:pPr>
              <a:defRPr/>
            </a:pPr>
            <a:fld id="{B49C8632-43E1-164E-8DF9-C80A53047D8E}" type="slidenum">
              <a:rPr lang="en-US" smtClean="0"/>
              <a:pPr>
                <a:defRPr/>
              </a:pPr>
              <a:t>111</a:t>
            </a:fld>
            <a:endParaRPr lang="en-US"/>
          </a:p>
        </p:txBody>
      </p:sp>
      <p:sp>
        <p:nvSpPr>
          <p:cNvPr id="5" name="Content Placeholder 2"/>
          <p:cNvSpPr>
            <a:spLocks noGrp="1"/>
          </p:cNvSpPr>
          <p:nvPr>
            <p:ph idx="1"/>
          </p:nvPr>
        </p:nvSpPr>
        <p:spPr>
          <a:xfrm>
            <a:off x="457200" y="969963"/>
            <a:ext cx="8382000" cy="1526708"/>
          </a:xfrm>
        </p:spPr>
        <p:txBody>
          <a:bodyPr/>
          <a:lstStyle/>
          <a:p>
            <a:pPr marL="0" indent="0">
              <a:buNone/>
              <a:defRPr/>
            </a:pPr>
            <a:r>
              <a:rPr lang="en-US" sz="2400" i="1" dirty="0" smtClean="0">
                <a:solidFill>
                  <a:srgbClr val="FF0000"/>
                </a:solidFill>
              </a:rPr>
              <a:t>YouTube as a Case Study:</a:t>
            </a:r>
            <a:r>
              <a:rPr lang="en-US" sz="2400" i="1" dirty="0" smtClean="0"/>
              <a:t> </a:t>
            </a:r>
            <a:r>
              <a:rPr lang="en-US" sz="2400" dirty="0" smtClean="0"/>
              <a:t>world’s largest video sharing site</a:t>
            </a:r>
          </a:p>
          <a:p>
            <a:pPr>
              <a:buFont typeface="Arial" charset="0"/>
              <a:buChar char="•"/>
              <a:defRPr/>
            </a:pPr>
            <a:r>
              <a:rPr lang="en-US" sz="2000" dirty="0" smtClean="0"/>
              <a:t>User interaction with content (e.g., search for a video) is separated from video delivery</a:t>
            </a:r>
          </a:p>
          <a:p>
            <a:pPr>
              <a:buFont typeface="Arial" charset="0"/>
              <a:buChar char="•"/>
              <a:defRPr/>
            </a:pPr>
            <a:r>
              <a:rPr lang="en-US" sz="2000" dirty="0" smtClean="0"/>
              <a:t>Employs </a:t>
            </a:r>
            <a:r>
              <a:rPr lang="en-US" sz="2000" dirty="0"/>
              <a:t>a combination of various “tricks” and mechanisms </a:t>
            </a:r>
            <a:r>
              <a:rPr lang="en-US" sz="2000" dirty="0" smtClean="0"/>
              <a:t>to </a:t>
            </a:r>
            <a:r>
              <a:rPr lang="en-US" sz="2000" dirty="0"/>
              <a:t>scale with YouTube size &amp; handle video delivery dynamics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429000"/>
            <a:ext cx="6248400" cy="2923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0"/>
            <a:ext cx="3824667"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7992434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86600" cy="741363"/>
          </a:xfrm>
        </p:spPr>
        <p:txBody>
          <a:bodyPr/>
          <a:lstStyle/>
          <a:p>
            <a:r>
              <a:rPr lang="en-US" dirty="0" smtClean="0"/>
              <a:t>Static Content </a:t>
            </a:r>
            <a:r>
              <a:rPr lang="en-US" smtClean="0"/>
              <a:t>Distribution:</a:t>
            </a:r>
            <a:endParaRPr lang="en-US" sz="3200" dirty="0"/>
          </a:p>
        </p:txBody>
      </p:sp>
      <p:sp>
        <p:nvSpPr>
          <p:cNvPr id="4" name="Slide Number Placeholder 3"/>
          <p:cNvSpPr>
            <a:spLocks noGrp="1"/>
          </p:cNvSpPr>
          <p:nvPr>
            <p:ph type="sldNum" sz="quarter" idx="10"/>
          </p:nvPr>
        </p:nvSpPr>
        <p:spPr/>
        <p:txBody>
          <a:bodyPr/>
          <a:lstStyle/>
          <a:p>
            <a:pPr>
              <a:defRPr/>
            </a:pPr>
            <a:fld id="{B49C8632-43E1-164E-8DF9-C80A53047D8E}" type="slidenum">
              <a:rPr lang="en-US" smtClean="0"/>
              <a:pPr>
                <a:defRPr/>
              </a:pPr>
              <a:t>112</a:t>
            </a:fld>
            <a:endParaRPr lang="en-US"/>
          </a:p>
        </p:txBody>
      </p:sp>
      <p:sp>
        <p:nvSpPr>
          <p:cNvPr id="5" name="Content Placeholder 2"/>
          <p:cNvSpPr>
            <a:spLocks noGrp="1"/>
          </p:cNvSpPr>
          <p:nvPr>
            <p:ph idx="1"/>
          </p:nvPr>
        </p:nvSpPr>
        <p:spPr>
          <a:xfrm>
            <a:off x="457200" y="969963"/>
            <a:ext cx="8382000" cy="1526708"/>
          </a:xfrm>
        </p:spPr>
        <p:txBody>
          <a:bodyPr/>
          <a:lstStyle/>
          <a:p>
            <a:pPr marL="0" indent="0">
              <a:buNone/>
              <a:defRPr/>
            </a:pPr>
            <a:r>
              <a:rPr lang="en-US" sz="2400" i="1" dirty="0" smtClean="0">
                <a:solidFill>
                  <a:srgbClr val="FF0000"/>
                </a:solidFill>
              </a:rPr>
              <a:t>Netflix as a Case Study:</a:t>
            </a:r>
            <a:r>
              <a:rPr lang="en-US" sz="2400" i="1" dirty="0" smtClean="0"/>
              <a:t> “</a:t>
            </a:r>
            <a:r>
              <a:rPr lang="en-US" sz="2400" dirty="0" smtClean="0"/>
              <a:t>first” large-scale cloud-sourcing success</a:t>
            </a:r>
          </a:p>
        </p:txBody>
      </p:sp>
      <p:sp>
        <p:nvSpPr>
          <p:cNvPr id="7" name="Rectangle 2"/>
          <p:cNvSpPr txBox="1">
            <a:spLocks noChangeArrowheads="1"/>
          </p:cNvSpPr>
          <p:nvPr/>
        </p:nvSpPr>
        <p:spPr bwMode="auto">
          <a:xfrm>
            <a:off x="304800" y="1477972"/>
            <a:ext cx="8698230" cy="2037397"/>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Font typeface="Wingdings" charset="0"/>
              <a:buChar char="§"/>
              <a:defRPr sz="2600">
                <a:solidFill>
                  <a:srgbClr val="000090"/>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Times"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Times" charset="0"/>
              <a:buChar char="•"/>
              <a:defRPr sz="1600">
                <a:solidFill>
                  <a:schemeClr val="tx1"/>
                </a:solidFill>
                <a:latin typeface="+mn-lt"/>
                <a:ea typeface="+mn-ea"/>
              </a:defRPr>
            </a:lvl5pPr>
            <a:lvl6pPr marL="2514600" indent="-228600" algn="l" rtl="0" fontAlgn="base">
              <a:spcBef>
                <a:spcPct val="20000"/>
              </a:spcBef>
              <a:spcAft>
                <a:spcPct val="0"/>
              </a:spcAft>
              <a:buFont typeface="Times" pitchFamily="-107" charset="0"/>
              <a:buChar char="•"/>
              <a:defRPr sz="1400">
                <a:solidFill>
                  <a:schemeClr val="tx1"/>
                </a:solidFill>
                <a:latin typeface="+mn-lt"/>
                <a:ea typeface="+mn-ea"/>
              </a:defRPr>
            </a:lvl6pPr>
            <a:lvl7pPr marL="2971800" indent="-228600" algn="l" rtl="0" fontAlgn="base">
              <a:spcBef>
                <a:spcPct val="20000"/>
              </a:spcBef>
              <a:spcAft>
                <a:spcPct val="0"/>
              </a:spcAft>
              <a:buFont typeface="Times" pitchFamily="-107" charset="0"/>
              <a:buChar char="•"/>
              <a:defRPr sz="1400">
                <a:solidFill>
                  <a:schemeClr val="tx1"/>
                </a:solidFill>
                <a:latin typeface="+mn-lt"/>
                <a:ea typeface="+mn-ea"/>
              </a:defRPr>
            </a:lvl7pPr>
            <a:lvl8pPr marL="3429000" indent="-228600" algn="l" rtl="0" fontAlgn="base">
              <a:spcBef>
                <a:spcPct val="20000"/>
              </a:spcBef>
              <a:spcAft>
                <a:spcPct val="0"/>
              </a:spcAft>
              <a:buFont typeface="Times" pitchFamily="-107" charset="0"/>
              <a:buChar char="•"/>
              <a:defRPr sz="1400">
                <a:solidFill>
                  <a:schemeClr val="tx1"/>
                </a:solidFill>
                <a:latin typeface="+mn-lt"/>
                <a:ea typeface="+mn-ea"/>
              </a:defRPr>
            </a:lvl8pPr>
            <a:lvl9pPr marL="3886200" indent="-228600" algn="l" rtl="0" fontAlgn="base">
              <a:spcBef>
                <a:spcPct val="20000"/>
              </a:spcBef>
              <a:spcAft>
                <a:spcPct val="0"/>
              </a:spcAft>
              <a:buFont typeface="Times" pitchFamily="-107" charset="0"/>
              <a:buChar char="•"/>
              <a:defRPr sz="1400">
                <a:solidFill>
                  <a:schemeClr val="tx1"/>
                </a:solidFill>
                <a:latin typeface="+mn-lt"/>
                <a:ea typeface="+mn-ea"/>
              </a:defRPr>
            </a:lvl9pPr>
          </a:lstStyle>
          <a:p>
            <a:pPr marL="445770" lvl="1" indent="-342900">
              <a:lnSpc>
                <a:spcPct val="95000"/>
              </a:lnSpc>
              <a:spcBef>
                <a:spcPct val="0"/>
              </a:spcBef>
              <a:buClr>
                <a:srgbClr val="333333"/>
              </a:buClr>
              <a:buFont typeface="Wingdings" charset="2"/>
              <a:buChar char="§"/>
              <a:defRPr/>
            </a:pPr>
            <a:r>
              <a:rPr lang="en-US" sz="1800" kern="0" dirty="0" smtClean="0">
                <a:solidFill>
                  <a:srgbClr val="333333"/>
                </a:solidFill>
                <a:latin typeface="Arial"/>
                <a:cs typeface="Arial"/>
              </a:rPr>
              <a:t>Has its own “data center” for certain crucial operations (e.g., user registration, </a:t>
            </a:r>
            <a:r>
              <a:rPr lang="is-IS" sz="1800" kern="0" dirty="0" smtClean="0">
                <a:solidFill>
                  <a:srgbClr val="333333"/>
                </a:solidFill>
                <a:latin typeface="Arial"/>
                <a:cs typeface="Arial"/>
              </a:rPr>
              <a:t>…) </a:t>
            </a:r>
            <a:endParaRPr lang="en-US" sz="1800" kern="0" dirty="0" smtClean="0">
              <a:latin typeface="Arial"/>
              <a:cs typeface="Arial"/>
            </a:endParaRPr>
          </a:p>
          <a:p>
            <a:pPr marL="445770" lvl="1" indent="-342900">
              <a:lnSpc>
                <a:spcPct val="95000"/>
              </a:lnSpc>
              <a:spcBef>
                <a:spcPct val="0"/>
              </a:spcBef>
              <a:buClr>
                <a:srgbClr val="333333"/>
              </a:buClr>
              <a:buFont typeface="Wingdings" charset="2"/>
              <a:buChar char="§"/>
              <a:defRPr/>
            </a:pPr>
            <a:r>
              <a:rPr lang="en-US" sz="1800" kern="0" dirty="0" smtClean="0">
                <a:solidFill>
                  <a:srgbClr val="333333"/>
                </a:solidFill>
                <a:latin typeface="Arial"/>
                <a:cs typeface="Arial"/>
              </a:rPr>
              <a:t>Most web-based user-video interaction, computation/storage operations are cloud-sourced to Amazon AWS</a:t>
            </a:r>
            <a:endParaRPr lang="en-US" sz="1800" kern="0" dirty="0" smtClean="0">
              <a:latin typeface="Arial"/>
              <a:cs typeface="Arial"/>
            </a:endParaRPr>
          </a:p>
          <a:p>
            <a:pPr marL="445770" lvl="1" indent="-342900">
              <a:lnSpc>
                <a:spcPct val="95000"/>
              </a:lnSpc>
              <a:spcBef>
                <a:spcPct val="0"/>
              </a:spcBef>
              <a:buClr>
                <a:srgbClr val="333333"/>
              </a:buClr>
              <a:buFont typeface="Wingdings" charset="2"/>
              <a:buChar char="§"/>
              <a:defRPr/>
            </a:pPr>
            <a:r>
              <a:rPr lang="en-US" sz="1800" kern="0" dirty="0" smtClean="0">
                <a:latin typeface="Arial"/>
                <a:cs typeface="Arial"/>
              </a:rPr>
              <a:t>Users need to use MS Silverlight or other players for video streaming</a:t>
            </a:r>
          </a:p>
          <a:p>
            <a:pPr marL="445770" lvl="1" indent="-342900">
              <a:lnSpc>
                <a:spcPct val="95000"/>
              </a:lnSpc>
              <a:spcBef>
                <a:spcPct val="0"/>
              </a:spcBef>
              <a:buClr>
                <a:srgbClr val="333333"/>
              </a:buClr>
              <a:buFont typeface="Wingdings" charset="2"/>
              <a:buChar char="§"/>
              <a:defRPr/>
            </a:pPr>
            <a:r>
              <a:rPr lang="en-US" sz="1800" kern="0" dirty="0" smtClean="0">
                <a:latin typeface="Arial"/>
                <a:cs typeface="Arial"/>
              </a:rPr>
              <a:t>Video delivery was/is partly out/cloud-sourced to 3 CDNs; </a:t>
            </a:r>
          </a:p>
          <a:p>
            <a:pPr marL="445770" lvl="1" indent="-342900">
              <a:lnSpc>
                <a:spcPct val="95000"/>
              </a:lnSpc>
              <a:spcBef>
                <a:spcPct val="0"/>
              </a:spcBef>
              <a:buClr>
                <a:srgbClr val="333333"/>
              </a:buClr>
              <a:buFont typeface="Wingdings" charset="2"/>
              <a:buChar char="§"/>
              <a:defRPr/>
            </a:pPr>
            <a:r>
              <a:rPr lang="en-US" sz="1800" kern="0" dirty="0" smtClean="0">
                <a:latin typeface="Arial"/>
                <a:cs typeface="Arial"/>
              </a:rPr>
              <a:t>but now most utilizes its “own” </a:t>
            </a:r>
            <a:r>
              <a:rPr lang="en-US" sz="1800" kern="0" dirty="0" err="1" smtClean="0">
                <a:latin typeface="Arial"/>
                <a:cs typeface="Arial"/>
              </a:rPr>
              <a:t>OpenConnect</a:t>
            </a:r>
            <a:r>
              <a:rPr lang="en-US" sz="1800" kern="0" dirty="0" smtClean="0">
                <a:latin typeface="Arial"/>
                <a:cs typeface="Arial"/>
              </a:rPr>
              <a:t> boxes placed at participating ISPs, forming its own CDN</a:t>
            </a:r>
          </a:p>
          <a:p>
            <a:pPr marL="411480" lvl="1" indent="-308610">
              <a:lnSpc>
                <a:spcPct val="95000"/>
              </a:lnSpc>
              <a:spcBef>
                <a:spcPct val="0"/>
              </a:spcBef>
              <a:buClr>
                <a:srgbClr val="333333"/>
              </a:buClr>
              <a:buFontTx/>
              <a:buChar char="•"/>
              <a:defRPr/>
            </a:pPr>
            <a:endParaRPr lang="en-US" kern="0" dirty="0">
              <a:solidFill>
                <a:srgbClr val="333333"/>
              </a:solidFill>
              <a:latin typeface="Arial"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352800"/>
            <a:ext cx="6801886" cy="3355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8" name="Group 37"/>
          <p:cNvGrpSpPr/>
          <p:nvPr/>
        </p:nvGrpSpPr>
        <p:grpSpPr>
          <a:xfrm>
            <a:off x="5560928" y="4419600"/>
            <a:ext cx="2736304" cy="1637080"/>
            <a:chOff x="6407696" y="3513270"/>
            <a:chExt cx="2736304" cy="1637080"/>
          </a:xfrm>
        </p:grpSpPr>
        <p:sp>
          <p:nvSpPr>
            <p:cNvPr id="39" name="Cloud 38"/>
            <p:cNvSpPr/>
            <p:nvPr/>
          </p:nvSpPr>
          <p:spPr>
            <a:xfrm>
              <a:off x="6407696" y="3513270"/>
              <a:ext cx="2736304" cy="1637080"/>
            </a:xfrm>
            <a:prstGeom prst="cloud">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OpenConnect</a:t>
              </a:r>
              <a:endParaRPr lang="en-US" dirty="0" smtClean="0">
                <a:solidFill>
                  <a:srgbClr val="FF0000"/>
                </a:solidFill>
              </a:endParaRPr>
            </a:p>
            <a:p>
              <a:pPr algn="ctr"/>
              <a:r>
                <a:rPr lang="en-US" dirty="0" smtClean="0">
                  <a:solidFill>
                    <a:srgbClr val="FF0000"/>
                  </a:solidFill>
                </a:rPr>
                <a:t>CDN</a:t>
              </a:r>
            </a:p>
            <a:p>
              <a:pPr algn="ctr"/>
              <a:endParaRPr lang="en-US" dirty="0">
                <a:solidFill>
                  <a:srgbClr val="FF0000"/>
                </a:solidFill>
              </a:endParaRPr>
            </a:p>
            <a:p>
              <a:pPr algn="ctr"/>
              <a:endParaRPr lang="en-US" dirty="0">
                <a:solidFill>
                  <a:srgbClr val="FF0000"/>
                </a:solidFill>
              </a:endParaRPr>
            </a:p>
          </p:txBody>
        </p:sp>
        <p:sp>
          <p:nvSpPr>
            <p:cNvPr id="40" name="Rounded Rectangle 39"/>
            <p:cNvSpPr/>
            <p:nvPr/>
          </p:nvSpPr>
          <p:spPr>
            <a:xfrm>
              <a:off x="6776510" y="4261757"/>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7051996" y="4692538"/>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7678851" y="4492725"/>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8589115" y="3861048"/>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p:cNvSpPr/>
            <p:nvPr/>
          </p:nvSpPr>
          <p:spPr>
            <a:xfrm>
              <a:off x="7202577" y="4272578"/>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8417356" y="4448895"/>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p:cNvSpPr/>
            <p:nvPr/>
          </p:nvSpPr>
          <p:spPr>
            <a:xfrm>
              <a:off x="8077200" y="4604105"/>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Cloud 46"/>
            <p:cNvSpPr/>
            <p:nvPr/>
          </p:nvSpPr>
          <p:spPr>
            <a:xfrm>
              <a:off x="6613319" y="4107909"/>
              <a:ext cx="792644" cy="481091"/>
            </a:xfrm>
            <a:prstGeom prst="cloud">
              <a:avLst/>
            </a:prstGeom>
            <a:solidFill>
              <a:schemeClr val="accent4">
                <a:lumMod val="40000"/>
                <a:lumOff val="60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a:off x="6909095" y="4601295"/>
              <a:ext cx="653331" cy="481091"/>
            </a:xfrm>
            <a:prstGeom prst="cloud">
              <a:avLst/>
            </a:prstGeom>
            <a:solidFill>
              <a:schemeClr val="accent4">
                <a:lumMod val="40000"/>
                <a:lumOff val="60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a:off x="8044178" y="4392285"/>
              <a:ext cx="653331" cy="481091"/>
            </a:xfrm>
            <a:prstGeom prst="cloud">
              <a:avLst/>
            </a:prstGeom>
            <a:solidFill>
              <a:schemeClr val="accent4">
                <a:lumMod val="40000"/>
                <a:lumOff val="60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a:off x="8241455" y="3760607"/>
              <a:ext cx="653331" cy="481091"/>
            </a:xfrm>
            <a:prstGeom prst="cloud">
              <a:avLst/>
            </a:prstGeom>
            <a:solidFill>
              <a:schemeClr val="accent4">
                <a:lumMod val="40000"/>
                <a:lumOff val="60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a:off x="7472169" y="4208349"/>
              <a:ext cx="653331" cy="481091"/>
            </a:xfrm>
            <a:prstGeom prst="cloud">
              <a:avLst/>
            </a:prstGeom>
            <a:solidFill>
              <a:schemeClr val="accent4">
                <a:lumMod val="40000"/>
                <a:lumOff val="60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123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4"/>
          <p:cNvGrpSpPr>
            <a:grpSpLocks/>
          </p:cNvGrpSpPr>
          <p:nvPr/>
        </p:nvGrpSpPr>
        <p:grpSpPr bwMode="auto">
          <a:xfrm>
            <a:off x="2788920" y="1991678"/>
            <a:ext cx="7406640" cy="5826443"/>
            <a:chOff x="1474788" y="271463"/>
            <a:chExt cx="9672637" cy="7997825"/>
          </a:xfrm>
        </p:grpSpPr>
        <p:sp>
          <p:nvSpPr>
            <p:cNvPr id="6" name="Rectangle 5"/>
            <p:cNvSpPr>
              <a:spLocks noChangeArrowheads="1"/>
            </p:cNvSpPr>
            <p:nvPr/>
          </p:nvSpPr>
          <p:spPr bwMode="auto">
            <a:xfrm>
              <a:off x="3805252" y="1777674"/>
              <a:ext cx="6037935" cy="5171718"/>
            </a:xfrm>
            <a:prstGeom prst="rect">
              <a:avLst/>
            </a:prstGeom>
            <a:solidFill>
              <a:srgbClr val="FFFFFF"/>
            </a:solidFill>
            <a:ln w="9525">
              <a:solidFill>
                <a:srgbClr val="FFFFFF"/>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23558" name="Shape 63"/>
            <p:cNvSpPr>
              <a:spLocks noChangeArrowheads="1"/>
            </p:cNvSpPr>
            <p:nvPr/>
          </p:nvSpPr>
          <p:spPr bwMode="auto">
            <a:xfrm>
              <a:off x="1474788" y="271463"/>
              <a:ext cx="9672637" cy="7997825"/>
            </a:xfrm>
            <a:prstGeom prst="rect">
              <a:avLst/>
            </a:pr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x-none" altLang="x-none" sz="2160"/>
            </a:p>
          </p:txBody>
        </p:sp>
        <p:sp>
          <p:nvSpPr>
            <p:cNvPr id="8" name="TextBox 7"/>
            <p:cNvSpPr txBox="1"/>
            <p:nvPr/>
          </p:nvSpPr>
          <p:spPr>
            <a:xfrm>
              <a:off x="3694363" y="5333353"/>
              <a:ext cx="3317246" cy="887204"/>
            </a:xfrm>
            <a:prstGeom prst="rect">
              <a:avLst/>
            </a:prstGeom>
            <a:solidFill>
              <a:schemeClr val="accent3">
                <a:lumMod val="20000"/>
                <a:lumOff val="80000"/>
              </a:schemeClr>
            </a:solidFill>
          </p:spPr>
          <p:txBody>
            <a:bodyPr wrap="none">
              <a:spAutoFit/>
            </a:bodyPr>
            <a:lstStyle/>
            <a:p>
              <a:pPr algn="ctr">
                <a:defRPr/>
              </a:pPr>
              <a:r>
                <a:rPr lang="en-US" sz="1800" b="1" dirty="0">
                  <a:solidFill>
                    <a:srgbClr val="0000FF"/>
                  </a:solidFill>
                </a:rPr>
                <a:t>Front-End (FE) Servers</a:t>
              </a:r>
            </a:p>
            <a:p>
              <a:pPr algn="ctr">
                <a:defRPr/>
              </a:pPr>
              <a:r>
                <a:rPr lang="en-US" sz="1800" b="1" dirty="0">
                  <a:solidFill>
                    <a:srgbClr val="0000FF"/>
                  </a:solidFill>
                </a:rPr>
                <a:t>(Edge Cloud/CDN)</a:t>
              </a:r>
            </a:p>
          </p:txBody>
        </p:sp>
        <p:sp>
          <p:nvSpPr>
            <p:cNvPr id="9" name="Cloud 8"/>
            <p:cNvSpPr>
              <a:spLocks/>
            </p:cNvSpPr>
            <p:nvPr/>
          </p:nvSpPr>
          <p:spPr bwMode="auto">
            <a:xfrm>
              <a:off x="5449078" y="3150523"/>
              <a:ext cx="2543173" cy="1765091"/>
            </a:xfrm>
            <a:custGeom>
              <a:avLst/>
              <a:gdLst>
                <a:gd name="T0" fmla="*/ 276276 w 43200"/>
                <a:gd name="T1" fmla="*/ 1069555 h 43200"/>
                <a:gd name="T2" fmla="*/ 127159 w 43200"/>
                <a:gd name="T3" fmla="*/ 1036991 h 43200"/>
                <a:gd name="T4" fmla="*/ 407850 w 43200"/>
                <a:gd name="T5" fmla="*/ 1425924 h 43200"/>
                <a:gd name="T6" fmla="*/ 342622 w 43200"/>
                <a:gd name="T7" fmla="*/ 1441491 h 43200"/>
                <a:gd name="T8" fmla="*/ 970056 w 43200"/>
                <a:gd name="T9" fmla="*/ 1597162 h 43200"/>
                <a:gd name="T10" fmla="*/ 930731 w 43200"/>
                <a:gd name="T11" fmla="*/ 1526068 h 43200"/>
                <a:gd name="T12" fmla="*/ 1697038 w 43200"/>
                <a:gd name="T13" fmla="*/ 1419877 h 43200"/>
                <a:gd name="T14" fmla="*/ 1681320 w 43200"/>
                <a:gd name="T15" fmla="*/ 1497876 h 43200"/>
                <a:gd name="T16" fmla="*/ 2009166 w 43200"/>
                <a:gd name="T17" fmla="*/ 937868 h 43200"/>
                <a:gd name="T18" fmla="*/ 2200551 w 43200"/>
                <a:gd name="T19" fmla="*/ 1229435 h 43200"/>
                <a:gd name="T20" fmla="*/ 2460638 w 43200"/>
                <a:gd name="T21" fmla="*/ 627343 h 43200"/>
                <a:gd name="T22" fmla="*/ 2375394 w 43200"/>
                <a:gd name="T23" fmla="*/ 736680 h 43200"/>
                <a:gd name="T24" fmla="*/ 2256124 w 43200"/>
                <a:gd name="T25" fmla="*/ 221699 h 43200"/>
                <a:gd name="T26" fmla="*/ 2260598 w 43200"/>
                <a:gd name="T27" fmla="*/ 273344 h 43200"/>
                <a:gd name="T28" fmla="*/ 1711814 w 43200"/>
                <a:gd name="T29" fmla="*/ 161473 h 43200"/>
                <a:gd name="T30" fmla="*/ 1755496 w 43200"/>
                <a:gd name="T31" fmla="*/ 95609 h 43200"/>
                <a:gd name="T32" fmla="*/ 1303435 w 43200"/>
                <a:gd name="T33" fmla="*/ 192853 h 43200"/>
                <a:gd name="T34" fmla="*/ 1324569 w 43200"/>
                <a:gd name="T35" fmla="*/ 136059 h 43200"/>
                <a:gd name="T36" fmla="*/ 824176 w 43200"/>
                <a:gd name="T37" fmla="*/ 212138 h 43200"/>
                <a:gd name="T38" fmla="*/ 900707 w 43200"/>
                <a:gd name="T39" fmla="*/ 267215 h 43200"/>
                <a:gd name="T40" fmla="*/ 242955 w 43200"/>
                <a:gd name="T41" fmla="*/ 645116 h 43200"/>
                <a:gd name="T42" fmla="*/ 229592 w 43200"/>
                <a:gd name="T43" fmla="*/ 587138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C2FFF0">
                <a:alpha val="36862"/>
              </a:srgbClr>
            </a:solidFill>
            <a:ln w="9525" cap="flat" cmpd="sng">
              <a:solidFill>
                <a:srgbClr val="00CC98"/>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10" name="TextBox 9"/>
            <p:cNvSpPr txBox="1"/>
            <p:nvPr/>
          </p:nvSpPr>
          <p:spPr>
            <a:xfrm>
              <a:off x="7039370" y="3813413"/>
              <a:ext cx="2217359" cy="887204"/>
            </a:xfrm>
            <a:prstGeom prst="rect">
              <a:avLst/>
            </a:prstGeom>
            <a:solidFill>
              <a:schemeClr val="accent3">
                <a:lumMod val="20000"/>
                <a:lumOff val="80000"/>
              </a:schemeClr>
            </a:solidFill>
          </p:spPr>
          <p:txBody>
            <a:bodyPr wrap="none">
              <a:spAutoFit/>
            </a:bodyPr>
            <a:lstStyle/>
            <a:p>
              <a:pPr>
                <a:defRPr/>
              </a:pPr>
              <a:r>
                <a:rPr lang="en-US" sz="1800" b="1" dirty="0">
                  <a:solidFill>
                    <a:srgbClr val="0000FF"/>
                  </a:solidFill>
                </a:rPr>
                <a:t>Back-end (BE) </a:t>
              </a:r>
            </a:p>
            <a:p>
              <a:pPr>
                <a:defRPr/>
              </a:pPr>
              <a:r>
                <a:rPr lang="en-US" sz="1800" b="1" dirty="0">
                  <a:solidFill>
                    <a:srgbClr val="0000FF"/>
                  </a:solidFill>
                </a:rPr>
                <a:t>Data Centers</a:t>
              </a:r>
            </a:p>
          </p:txBody>
        </p:sp>
        <p:sp>
          <p:nvSpPr>
            <p:cNvPr id="11" name="Cloud 10"/>
            <p:cNvSpPr>
              <a:spLocks/>
            </p:cNvSpPr>
            <p:nvPr/>
          </p:nvSpPr>
          <p:spPr bwMode="auto">
            <a:xfrm>
              <a:off x="4818416" y="4525334"/>
              <a:ext cx="714626" cy="798213"/>
            </a:xfrm>
            <a:custGeom>
              <a:avLst/>
              <a:gdLst>
                <a:gd name="T0" fmla="*/ 77633 w 43200"/>
                <a:gd name="T1" fmla="*/ 483676 h 43200"/>
                <a:gd name="T2" fmla="*/ 35731 w 43200"/>
                <a:gd name="T3" fmla="*/ 468950 h 43200"/>
                <a:gd name="T4" fmla="*/ 114605 w 43200"/>
                <a:gd name="T5" fmla="*/ 644834 h 43200"/>
                <a:gd name="T6" fmla="*/ 96276 w 43200"/>
                <a:gd name="T7" fmla="*/ 651874 h 43200"/>
                <a:gd name="T8" fmla="*/ 272584 w 43200"/>
                <a:gd name="T9" fmla="*/ 722272 h 43200"/>
                <a:gd name="T10" fmla="*/ 261533 w 43200"/>
                <a:gd name="T11" fmla="*/ 690122 h 43200"/>
                <a:gd name="T12" fmla="*/ 476864 w 43200"/>
                <a:gd name="T13" fmla="*/ 642100 h 43200"/>
                <a:gd name="T14" fmla="*/ 472447 w 43200"/>
                <a:gd name="T15" fmla="*/ 677372 h 43200"/>
                <a:gd name="T16" fmla="*/ 564571 w 43200"/>
                <a:gd name="T17" fmla="*/ 424125 h 43200"/>
                <a:gd name="T18" fmla="*/ 618350 w 43200"/>
                <a:gd name="T19" fmla="*/ 555978 h 43200"/>
                <a:gd name="T20" fmla="*/ 691434 w 43200"/>
                <a:gd name="T21" fmla="*/ 283698 h 43200"/>
                <a:gd name="T22" fmla="*/ 667481 w 43200"/>
                <a:gd name="T23" fmla="*/ 333143 h 43200"/>
                <a:gd name="T24" fmla="*/ 633966 w 43200"/>
                <a:gd name="T25" fmla="*/ 100257 h 43200"/>
                <a:gd name="T26" fmla="*/ 635223 w 43200"/>
                <a:gd name="T27" fmla="*/ 123612 h 43200"/>
                <a:gd name="T28" fmla="*/ 481016 w 43200"/>
                <a:gd name="T29" fmla="*/ 73022 h 43200"/>
                <a:gd name="T30" fmla="*/ 493290 w 43200"/>
                <a:gd name="T31" fmla="*/ 43237 h 43200"/>
                <a:gd name="T32" fmla="*/ 366262 w 43200"/>
                <a:gd name="T33" fmla="*/ 87212 h 43200"/>
                <a:gd name="T34" fmla="*/ 372201 w 43200"/>
                <a:gd name="T35" fmla="*/ 61529 h 43200"/>
                <a:gd name="T36" fmla="*/ 231592 w 43200"/>
                <a:gd name="T37" fmla="*/ 95933 h 43200"/>
                <a:gd name="T38" fmla="*/ 253097 w 43200"/>
                <a:gd name="T39" fmla="*/ 120841 h 43200"/>
                <a:gd name="T40" fmla="*/ 68270 w 43200"/>
                <a:gd name="T41" fmla="*/ 291736 h 43200"/>
                <a:gd name="T42" fmla="*/ 64515 w 43200"/>
                <a:gd name="T43" fmla="*/ 26551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C2FFF0">
                <a:alpha val="36862"/>
              </a:srgbClr>
            </a:solidFill>
            <a:ln w="9525" cap="flat" cmpd="sng">
              <a:solidFill>
                <a:srgbClr val="000000"/>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12" name="Cloud 11"/>
            <p:cNvSpPr>
              <a:spLocks/>
            </p:cNvSpPr>
            <p:nvPr/>
          </p:nvSpPr>
          <p:spPr bwMode="auto">
            <a:xfrm>
              <a:off x="7300014" y="4748912"/>
              <a:ext cx="714626" cy="798213"/>
            </a:xfrm>
            <a:custGeom>
              <a:avLst/>
              <a:gdLst>
                <a:gd name="T0" fmla="*/ 77633 w 43200"/>
                <a:gd name="T1" fmla="*/ 483676 h 43200"/>
                <a:gd name="T2" fmla="*/ 35731 w 43200"/>
                <a:gd name="T3" fmla="*/ 468950 h 43200"/>
                <a:gd name="T4" fmla="*/ 114605 w 43200"/>
                <a:gd name="T5" fmla="*/ 644834 h 43200"/>
                <a:gd name="T6" fmla="*/ 96276 w 43200"/>
                <a:gd name="T7" fmla="*/ 651874 h 43200"/>
                <a:gd name="T8" fmla="*/ 272584 w 43200"/>
                <a:gd name="T9" fmla="*/ 722272 h 43200"/>
                <a:gd name="T10" fmla="*/ 261533 w 43200"/>
                <a:gd name="T11" fmla="*/ 690122 h 43200"/>
                <a:gd name="T12" fmla="*/ 476864 w 43200"/>
                <a:gd name="T13" fmla="*/ 642100 h 43200"/>
                <a:gd name="T14" fmla="*/ 472447 w 43200"/>
                <a:gd name="T15" fmla="*/ 677372 h 43200"/>
                <a:gd name="T16" fmla="*/ 564571 w 43200"/>
                <a:gd name="T17" fmla="*/ 424125 h 43200"/>
                <a:gd name="T18" fmla="*/ 618350 w 43200"/>
                <a:gd name="T19" fmla="*/ 555978 h 43200"/>
                <a:gd name="T20" fmla="*/ 691434 w 43200"/>
                <a:gd name="T21" fmla="*/ 283698 h 43200"/>
                <a:gd name="T22" fmla="*/ 667481 w 43200"/>
                <a:gd name="T23" fmla="*/ 333143 h 43200"/>
                <a:gd name="T24" fmla="*/ 633966 w 43200"/>
                <a:gd name="T25" fmla="*/ 100257 h 43200"/>
                <a:gd name="T26" fmla="*/ 635223 w 43200"/>
                <a:gd name="T27" fmla="*/ 123612 h 43200"/>
                <a:gd name="T28" fmla="*/ 481016 w 43200"/>
                <a:gd name="T29" fmla="*/ 73022 h 43200"/>
                <a:gd name="T30" fmla="*/ 493290 w 43200"/>
                <a:gd name="T31" fmla="*/ 43237 h 43200"/>
                <a:gd name="T32" fmla="*/ 366262 w 43200"/>
                <a:gd name="T33" fmla="*/ 87212 h 43200"/>
                <a:gd name="T34" fmla="*/ 372201 w 43200"/>
                <a:gd name="T35" fmla="*/ 61529 h 43200"/>
                <a:gd name="T36" fmla="*/ 231592 w 43200"/>
                <a:gd name="T37" fmla="*/ 95933 h 43200"/>
                <a:gd name="T38" fmla="*/ 253097 w 43200"/>
                <a:gd name="T39" fmla="*/ 120841 h 43200"/>
                <a:gd name="T40" fmla="*/ 68270 w 43200"/>
                <a:gd name="T41" fmla="*/ 291736 h 43200"/>
                <a:gd name="T42" fmla="*/ 64515 w 43200"/>
                <a:gd name="T43" fmla="*/ 26551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C2FFF0">
                <a:alpha val="36862"/>
              </a:srgbClr>
            </a:solidFill>
            <a:ln w="9525" cap="flat" cmpd="sng">
              <a:solidFill>
                <a:srgbClr val="000000"/>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13" name="Cloud 12"/>
            <p:cNvSpPr>
              <a:spLocks/>
            </p:cNvSpPr>
            <p:nvPr/>
          </p:nvSpPr>
          <p:spPr bwMode="auto">
            <a:xfrm>
              <a:off x="5863299" y="2377805"/>
              <a:ext cx="714626" cy="800175"/>
            </a:xfrm>
            <a:custGeom>
              <a:avLst/>
              <a:gdLst>
                <a:gd name="T0" fmla="*/ 77633 w 43200"/>
                <a:gd name="T1" fmla="*/ 484865 h 43200"/>
                <a:gd name="T2" fmla="*/ 35731 w 43200"/>
                <a:gd name="T3" fmla="*/ 470103 h 43200"/>
                <a:gd name="T4" fmla="*/ 114605 w 43200"/>
                <a:gd name="T5" fmla="*/ 646419 h 43200"/>
                <a:gd name="T6" fmla="*/ 96276 w 43200"/>
                <a:gd name="T7" fmla="*/ 653476 h 43200"/>
                <a:gd name="T8" fmla="*/ 272584 w 43200"/>
                <a:gd name="T9" fmla="*/ 724047 h 43200"/>
                <a:gd name="T10" fmla="*/ 261533 w 43200"/>
                <a:gd name="T11" fmla="*/ 691818 h 43200"/>
                <a:gd name="T12" fmla="*/ 476864 w 43200"/>
                <a:gd name="T13" fmla="*/ 643678 h 43200"/>
                <a:gd name="T14" fmla="*/ 472447 w 43200"/>
                <a:gd name="T15" fmla="*/ 679037 h 43200"/>
                <a:gd name="T16" fmla="*/ 564571 w 43200"/>
                <a:gd name="T17" fmla="*/ 425167 h 43200"/>
                <a:gd name="T18" fmla="*/ 618350 w 43200"/>
                <a:gd name="T19" fmla="*/ 557344 h 43200"/>
                <a:gd name="T20" fmla="*/ 691434 w 43200"/>
                <a:gd name="T21" fmla="*/ 284396 h 43200"/>
                <a:gd name="T22" fmla="*/ 667481 w 43200"/>
                <a:gd name="T23" fmla="*/ 333962 h 43200"/>
                <a:gd name="T24" fmla="*/ 633966 w 43200"/>
                <a:gd name="T25" fmla="*/ 100503 h 43200"/>
                <a:gd name="T26" fmla="*/ 635223 w 43200"/>
                <a:gd name="T27" fmla="*/ 123916 h 43200"/>
                <a:gd name="T28" fmla="*/ 481016 w 43200"/>
                <a:gd name="T29" fmla="*/ 73201 h 43200"/>
                <a:gd name="T30" fmla="*/ 493290 w 43200"/>
                <a:gd name="T31" fmla="*/ 43343 h 43200"/>
                <a:gd name="T32" fmla="*/ 366262 w 43200"/>
                <a:gd name="T33" fmla="*/ 87427 h 43200"/>
                <a:gd name="T34" fmla="*/ 372201 w 43200"/>
                <a:gd name="T35" fmla="*/ 61680 h 43200"/>
                <a:gd name="T36" fmla="*/ 231592 w 43200"/>
                <a:gd name="T37" fmla="*/ 96169 h 43200"/>
                <a:gd name="T38" fmla="*/ 253097 w 43200"/>
                <a:gd name="T39" fmla="*/ 121138 h 43200"/>
                <a:gd name="T40" fmla="*/ 68270 w 43200"/>
                <a:gd name="T41" fmla="*/ 292453 h 43200"/>
                <a:gd name="T42" fmla="*/ 64515 w 43200"/>
                <a:gd name="T43" fmla="*/ 266169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C2FFF0">
                <a:alpha val="36862"/>
              </a:srgbClr>
            </a:solidFill>
            <a:ln w="9525" cap="flat" cmpd="sng">
              <a:solidFill>
                <a:srgbClr val="000000"/>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14" name="Cloud 13"/>
            <p:cNvSpPr>
              <a:spLocks/>
            </p:cNvSpPr>
            <p:nvPr/>
          </p:nvSpPr>
          <p:spPr bwMode="auto">
            <a:xfrm>
              <a:off x="8718071" y="3097571"/>
              <a:ext cx="714626" cy="800175"/>
            </a:xfrm>
            <a:custGeom>
              <a:avLst/>
              <a:gdLst>
                <a:gd name="T0" fmla="*/ 77633 w 43200"/>
                <a:gd name="T1" fmla="*/ 484865 h 43200"/>
                <a:gd name="T2" fmla="*/ 35731 w 43200"/>
                <a:gd name="T3" fmla="*/ 470103 h 43200"/>
                <a:gd name="T4" fmla="*/ 114605 w 43200"/>
                <a:gd name="T5" fmla="*/ 646419 h 43200"/>
                <a:gd name="T6" fmla="*/ 96276 w 43200"/>
                <a:gd name="T7" fmla="*/ 653476 h 43200"/>
                <a:gd name="T8" fmla="*/ 272584 w 43200"/>
                <a:gd name="T9" fmla="*/ 724047 h 43200"/>
                <a:gd name="T10" fmla="*/ 261533 w 43200"/>
                <a:gd name="T11" fmla="*/ 691818 h 43200"/>
                <a:gd name="T12" fmla="*/ 476864 w 43200"/>
                <a:gd name="T13" fmla="*/ 643678 h 43200"/>
                <a:gd name="T14" fmla="*/ 472447 w 43200"/>
                <a:gd name="T15" fmla="*/ 679037 h 43200"/>
                <a:gd name="T16" fmla="*/ 564571 w 43200"/>
                <a:gd name="T17" fmla="*/ 425167 h 43200"/>
                <a:gd name="T18" fmla="*/ 618350 w 43200"/>
                <a:gd name="T19" fmla="*/ 557344 h 43200"/>
                <a:gd name="T20" fmla="*/ 691434 w 43200"/>
                <a:gd name="T21" fmla="*/ 284396 h 43200"/>
                <a:gd name="T22" fmla="*/ 667481 w 43200"/>
                <a:gd name="T23" fmla="*/ 333962 h 43200"/>
                <a:gd name="T24" fmla="*/ 633966 w 43200"/>
                <a:gd name="T25" fmla="*/ 100503 h 43200"/>
                <a:gd name="T26" fmla="*/ 635223 w 43200"/>
                <a:gd name="T27" fmla="*/ 123916 h 43200"/>
                <a:gd name="T28" fmla="*/ 481016 w 43200"/>
                <a:gd name="T29" fmla="*/ 73201 h 43200"/>
                <a:gd name="T30" fmla="*/ 493290 w 43200"/>
                <a:gd name="T31" fmla="*/ 43343 h 43200"/>
                <a:gd name="T32" fmla="*/ 366262 w 43200"/>
                <a:gd name="T33" fmla="*/ 87427 h 43200"/>
                <a:gd name="T34" fmla="*/ 372201 w 43200"/>
                <a:gd name="T35" fmla="*/ 61680 h 43200"/>
                <a:gd name="T36" fmla="*/ 231592 w 43200"/>
                <a:gd name="T37" fmla="*/ 96169 h 43200"/>
                <a:gd name="T38" fmla="*/ 253097 w 43200"/>
                <a:gd name="T39" fmla="*/ 121138 h 43200"/>
                <a:gd name="T40" fmla="*/ 68270 w 43200"/>
                <a:gd name="T41" fmla="*/ 292453 h 43200"/>
                <a:gd name="T42" fmla="*/ 64515 w 43200"/>
                <a:gd name="T43" fmla="*/ 266169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C2FFF0">
                <a:alpha val="36862"/>
              </a:srgbClr>
            </a:solidFill>
            <a:ln w="9525" cap="flat" cmpd="sng">
              <a:solidFill>
                <a:srgbClr val="000000"/>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grpSp>
      <p:sp>
        <p:nvSpPr>
          <p:cNvPr id="2" name="Title 1"/>
          <p:cNvSpPr>
            <a:spLocks noGrp="1"/>
          </p:cNvSpPr>
          <p:nvPr>
            <p:ph type="title"/>
          </p:nvPr>
        </p:nvSpPr>
        <p:spPr>
          <a:xfrm>
            <a:off x="525780" y="0"/>
            <a:ext cx="7772400" cy="1143000"/>
          </a:xfrm>
        </p:spPr>
        <p:txBody>
          <a:bodyPr/>
          <a:lstStyle/>
          <a:p>
            <a:pPr>
              <a:defRPr/>
            </a:pPr>
            <a:r>
              <a:rPr lang="en-US" dirty="0" smtClean="0">
                <a:cs typeface="+mj-cs"/>
              </a:rPr>
              <a:t>Dynamic Content Distribution</a:t>
            </a:r>
            <a:endParaRPr lang="en-US" dirty="0">
              <a:cs typeface="+mj-cs"/>
            </a:endParaRPr>
          </a:p>
        </p:txBody>
      </p:sp>
      <p:sp>
        <p:nvSpPr>
          <p:cNvPr id="3" name="Content Placeholder 2"/>
          <p:cNvSpPr>
            <a:spLocks noGrp="1"/>
          </p:cNvSpPr>
          <p:nvPr>
            <p:ph idx="1"/>
          </p:nvPr>
        </p:nvSpPr>
        <p:spPr>
          <a:xfrm>
            <a:off x="543261" y="866107"/>
            <a:ext cx="8001000" cy="5486400"/>
          </a:xfrm>
        </p:spPr>
        <p:txBody>
          <a:bodyPr/>
          <a:lstStyle/>
          <a:p>
            <a:pPr>
              <a:buFont typeface="Wingdings" charset="2"/>
              <a:buChar char="§"/>
              <a:defRPr/>
            </a:pPr>
            <a:r>
              <a:rPr lang="en-US" sz="2160" dirty="0"/>
              <a:t>Web search as (dynamic) content delivery </a:t>
            </a:r>
            <a:r>
              <a:rPr lang="en-US" sz="2160" dirty="0" smtClean="0"/>
              <a:t>– e-commerce, social networking services have similar architectures</a:t>
            </a:r>
            <a:endParaRPr lang="en-US" sz="2160" dirty="0"/>
          </a:p>
          <a:p>
            <a:pPr lvl="1">
              <a:defRPr/>
            </a:pPr>
            <a:r>
              <a:rPr lang="en-US" sz="1980" dirty="0" smtClean="0">
                <a:cs typeface="+mn-cs"/>
              </a:rPr>
              <a:t>response </a:t>
            </a:r>
            <a:r>
              <a:rPr lang="en-US" sz="1980" dirty="0">
                <a:cs typeface="+mn-cs"/>
              </a:rPr>
              <a:t>contains both static content (e.g., banner, </a:t>
            </a:r>
            <a:r>
              <a:rPr lang="en-US" sz="1980" dirty="0" err="1">
                <a:cs typeface="+mn-cs"/>
              </a:rPr>
              <a:t>css</a:t>
            </a:r>
            <a:r>
              <a:rPr lang="en-US" sz="1980" dirty="0">
                <a:cs typeface="+mn-cs"/>
              </a:rPr>
              <a:t> files) and dynamically generated search response (dynamic content)</a:t>
            </a:r>
          </a:p>
          <a:p>
            <a:pPr>
              <a:buFont typeface="Wingdings" charset="2"/>
              <a:buChar char="§"/>
              <a:defRPr/>
            </a:pPr>
            <a:r>
              <a:rPr lang="en-US" sz="2340" dirty="0"/>
              <a:t>User </a:t>
            </a:r>
            <a:r>
              <a:rPr lang="en-US" sz="2340" dirty="0" err="1"/>
              <a:t>QoE</a:t>
            </a:r>
            <a:r>
              <a:rPr lang="en-US" sz="2340" dirty="0"/>
              <a:t> metric: end-to-end </a:t>
            </a:r>
            <a:r>
              <a:rPr lang="en-US" sz="2340" i="1" dirty="0"/>
              <a:t>search response time </a:t>
            </a:r>
            <a:r>
              <a:rPr lang="en-US" sz="2340" dirty="0"/>
              <a:t>(SRT)</a:t>
            </a:r>
          </a:p>
          <a:p>
            <a:pPr>
              <a:buFont typeface="Wingdings" charset="2"/>
              <a:buChar char="§"/>
              <a:defRPr/>
            </a:pPr>
            <a:r>
              <a:rPr lang="en-US" sz="2340" dirty="0"/>
              <a:t>Generic Web Search System Architecture</a:t>
            </a:r>
          </a:p>
          <a:p>
            <a:pPr marL="411478" lvl="1" indent="-308610">
              <a:lnSpc>
                <a:spcPct val="95000"/>
              </a:lnSpc>
              <a:spcBef>
                <a:spcPct val="0"/>
              </a:spcBef>
              <a:buClr>
                <a:schemeClr val="tx1"/>
              </a:buClr>
              <a:buFont typeface="Arial"/>
              <a:buChar char="•"/>
              <a:defRPr/>
            </a:pPr>
            <a:r>
              <a:rPr lang="en-US" sz="1980" dirty="0"/>
              <a:t>backend data centers processing search</a:t>
            </a:r>
          </a:p>
          <a:p>
            <a:pPr marL="102868" lvl="1" indent="0">
              <a:lnSpc>
                <a:spcPct val="95000"/>
              </a:lnSpc>
              <a:spcBef>
                <a:spcPct val="0"/>
              </a:spcBef>
              <a:buClr>
                <a:schemeClr val="tx1"/>
              </a:buClr>
              <a:buNone/>
              <a:defRPr/>
            </a:pPr>
            <a:r>
              <a:rPr lang="en-US" sz="1980" dirty="0"/>
              <a:t>        queries &amp; generating responses</a:t>
            </a:r>
          </a:p>
          <a:p>
            <a:pPr marL="411478" lvl="1" indent="-308610">
              <a:lnSpc>
                <a:spcPct val="95000"/>
              </a:lnSpc>
              <a:spcBef>
                <a:spcPct val="0"/>
              </a:spcBef>
              <a:buClr>
                <a:schemeClr val="tx1"/>
              </a:buClr>
              <a:buFont typeface="Arial"/>
              <a:buChar char="•"/>
              <a:defRPr/>
            </a:pPr>
            <a:r>
              <a:rPr lang="en-US" sz="1980" dirty="0"/>
              <a:t>front-end edge servers (CDN) </a:t>
            </a:r>
          </a:p>
          <a:p>
            <a:pPr marL="102868" lvl="1" indent="0">
              <a:lnSpc>
                <a:spcPct val="95000"/>
              </a:lnSpc>
              <a:spcBef>
                <a:spcPct val="0"/>
              </a:spcBef>
              <a:buClr>
                <a:schemeClr val="tx1"/>
              </a:buClr>
              <a:buNone/>
              <a:defRPr/>
            </a:pPr>
            <a:r>
              <a:rPr lang="en-US" sz="1980" dirty="0"/>
              <a:t>handling search query delivery</a:t>
            </a:r>
          </a:p>
        </p:txBody>
      </p:sp>
      <p:sp>
        <p:nvSpPr>
          <p:cNvPr id="15" name="Content Placeholder 2"/>
          <p:cNvSpPr txBox="1">
            <a:spLocks/>
          </p:cNvSpPr>
          <p:nvPr/>
        </p:nvSpPr>
        <p:spPr bwMode="auto">
          <a:xfrm>
            <a:off x="467378" y="4463952"/>
            <a:ext cx="4026756" cy="150876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ormAutofit fontScale="62500" lnSpcReduction="20000"/>
          </a:bodyPr>
          <a:lstStyle>
            <a:lvl1pPr marL="342900" indent="-342900" algn="l" rtl="0" eaLnBrk="0" fontAlgn="base" hangingPunct="0">
              <a:spcBef>
                <a:spcPct val="20000"/>
              </a:spcBef>
              <a:spcAft>
                <a:spcPct val="0"/>
              </a:spcAft>
              <a:buChar char="•"/>
              <a:defRPr sz="3200">
                <a:solidFill>
                  <a:srgbClr val="00009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Wingdings" charset="2"/>
              <a:buChar char="Ø"/>
              <a:defRPr/>
            </a:pPr>
            <a:r>
              <a:rPr lang="en-US" sz="2900" dirty="0"/>
              <a:t>Google: deploy its own CDN </a:t>
            </a:r>
            <a:endParaRPr lang="en-US" sz="2900" b="1" i="1" dirty="0"/>
          </a:p>
          <a:p>
            <a:pPr algn="just">
              <a:buFont typeface="Wingdings" charset="2"/>
              <a:buChar char="Ø"/>
              <a:defRPr/>
            </a:pPr>
            <a:r>
              <a:rPr lang="en-US" sz="2900" dirty="0"/>
              <a:t>Bing: </a:t>
            </a:r>
            <a:r>
              <a:rPr lang="en-US" sz="2900" dirty="0" smtClean="0"/>
              <a:t>utilized </a:t>
            </a:r>
            <a:r>
              <a:rPr lang="en-US" sz="2900" dirty="0"/>
              <a:t>Akamai CDN</a:t>
            </a:r>
          </a:p>
          <a:p>
            <a:pPr marL="0" indent="0" algn="just">
              <a:buNone/>
              <a:defRPr/>
            </a:pPr>
            <a:r>
              <a:rPr lang="en-US" sz="2900" dirty="0"/>
              <a:t>   (it now also builds its own CDN</a:t>
            </a:r>
            <a:r>
              <a:rPr lang="en-US" sz="2900" dirty="0" smtClean="0"/>
              <a:t>)</a:t>
            </a:r>
          </a:p>
          <a:p>
            <a:pPr algn="just">
              <a:buFont typeface="Wingdings" charset="2"/>
              <a:buChar char="Ø"/>
              <a:defRPr/>
            </a:pPr>
            <a:r>
              <a:rPr lang="en-US" sz="2900" dirty="0" smtClean="0"/>
              <a:t>Amazon and Facebook have also built its own CDNs</a:t>
            </a:r>
          </a:p>
          <a:p>
            <a:pPr marL="0" indent="0" algn="just">
              <a:buNone/>
              <a:defRPr/>
            </a:pPr>
            <a:endParaRPr lang="en-US" sz="2160" dirty="0" smtClean="0"/>
          </a:p>
          <a:p>
            <a:pPr marL="0" indent="0" algn="just">
              <a:buNone/>
              <a:defRPr/>
            </a:pPr>
            <a:endParaRPr lang="en-US" sz="2160" dirty="0" smtClean="0"/>
          </a:p>
        </p:txBody>
      </p:sp>
    </p:spTree>
    <p:extLst>
      <p:ext uri="{BB962C8B-B14F-4D97-AF65-F5344CB8AC3E}">
        <p14:creationId xmlns:p14="http://schemas.microsoft.com/office/powerpoint/2010/main" val="301503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mage result for data cen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258002" y="4773490"/>
            <a:ext cx="1942398" cy="129414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6"/>
          <p:cNvSpPr>
            <a:spLocks noGrp="1"/>
          </p:cNvSpPr>
          <p:nvPr>
            <p:ph type="title"/>
          </p:nvPr>
        </p:nvSpPr>
        <p:spPr>
          <a:xfrm>
            <a:off x="1143000" y="304800"/>
            <a:ext cx="7086600" cy="741363"/>
          </a:xfrm>
        </p:spPr>
        <p:txBody>
          <a:bodyPr/>
          <a:lstStyle/>
          <a:p>
            <a:r>
              <a:rPr lang="en-US" dirty="0" smtClean="0"/>
              <a:t>Cloud Content Distribution</a:t>
            </a:r>
            <a:endParaRPr lang="en-US" dirty="0"/>
          </a:p>
        </p:txBody>
      </p:sp>
      <p:grpSp>
        <p:nvGrpSpPr>
          <p:cNvPr id="8" name="Group 7"/>
          <p:cNvGrpSpPr/>
          <p:nvPr/>
        </p:nvGrpSpPr>
        <p:grpSpPr>
          <a:xfrm>
            <a:off x="457200" y="1128928"/>
            <a:ext cx="2514599" cy="1538072"/>
            <a:chOff x="-4572000" y="-777713"/>
            <a:chExt cx="2743200" cy="1529394"/>
          </a:xfrm>
        </p:grpSpPr>
        <p:pic>
          <p:nvPicPr>
            <p:cNvPr id="2052" name="Picture 4" descr="ttp://www.myjetking.com/wp-content/uploads/2015/11/client-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777713"/>
              <a:ext cx="2743200" cy="14220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24051" y="-757069"/>
              <a:ext cx="923651" cy="400110"/>
            </a:xfrm>
            <a:prstGeom prst="rect">
              <a:avLst/>
            </a:prstGeom>
            <a:noFill/>
          </p:spPr>
          <p:txBody>
            <a:bodyPr wrap="none" rtlCol="0">
              <a:spAutoFit/>
            </a:bodyPr>
            <a:lstStyle/>
            <a:p>
              <a:r>
                <a:rPr lang="en-US" dirty="0" smtClean="0"/>
                <a:t>request</a:t>
              </a:r>
              <a:endParaRPr lang="en-US" dirty="0"/>
            </a:p>
          </p:txBody>
        </p:sp>
        <p:sp>
          <p:nvSpPr>
            <p:cNvPr id="11" name="TextBox 10"/>
            <p:cNvSpPr txBox="1"/>
            <p:nvPr/>
          </p:nvSpPr>
          <p:spPr>
            <a:xfrm>
              <a:off x="-2895600" y="351571"/>
              <a:ext cx="710451" cy="400110"/>
            </a:xfrm>
            <a:prstGeom prst="rect">
              <a:avLst/>
            </a:prstGeom>
            <a:noFill/>
          </p:spPr>
          <p:txBody>
            <a:bodyPr wrap="none" rtlCol="0">
              <a:spAutoFit/>
            </a:bodyPr>
            <a:lstStyle/>
            <a:p>
              <a:r>
                <a:rPr lang="en-US" dirty="0" smtClean="0"/>
                <a:t>reply</a:t>
              </a:r>
              <a:endParaRPr lang="en-US" dirty="0"/>
            </a:p>
          </p:txBody>
        </p:sp>
      </p:grpSp>
      <p:grpSp>
        <p:nvGrpSpPr>
          <p:cNvPr id="9" name="Group 8"/>
          <p:cNvGrpSpPr/>
          <p:nvPr/>
        </p:nvGrpSpPr>
        <p:grpSpPr>
          <a:xfrm>
            <a:off x="2798686" y="3884578"/>
            <a:ext cx="6412852" cy="2971802"/>
            <a:chOff x="-263677" y="2628901"/>
            <a:chExt cx="9767723" cy="4147661"/>
          </a:xfrm>
        </p:grpSpPr>
        <p:sp>
          <p:nvSpPr>
            <p:cNvPr id="12" name="TextBox 35"/>
            <p:cNvSpPr txBox="1">
              <a:spLocks noChangeArrowheads="1"/>
            </p:cNvSpPr>
            <p:nvPr/>
          </p:nvSpPr>
          <p:spPr bwMode="auto">
            <a:xfrm>
              <a:off x="808673" y="3566160"/>
              <a:ext cx="1997393" cy="34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x-none" altLang="x-none" sz="1620" b="1">
                <a:solidFill>
                  <a:srgbClr val="FF0000"/>
                </a:solidFill>
              </a:endParaRPr>
            </a:p>
          </p:txBody>
        </p:sp>
        <p:sp>
          <p:nvSpPr>
            <p:cNvPr id="13" name="TextBox 36"/>
            <p:cNvSpPr txBox="1">
              <a:spLocks noChangeArrowheads="1"/>
            </p:cNvSpPr>
            <p:nvPr/>
          </p:nvSpPr>
          <p:spPr bwMode="auto">
            <a:xfrm>
              <a:off x="1965959" y="5692140"/>
              <a:ext cx="1074420" cy="476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620" b="1">
                  <a:solidFill>
                    <a:srgbClr val="000090"/>
                  </a:solidFill>
                </a:rPr>
                <a:t>ISP</a:t>
              </a:r>
            </a:p>
          </p:txBody>
        </p:sp>
        <p:grpSp>
          <p:nvGrpSpPr>
            <p:cNvPr id="14" name="Group 115"/>
            <p:cNvGrpSpPr>
              <a:grpSpLocks/>
            </p:cNvGrpSpPr>
            <p:nvPr/>
          </p:nvGrpSpPr>
          <p:grpSpPr bwMode="auto">
            <a:xfrm>
              <a:off x="-263677" y="3154680"/>
              <a:ext cx="1861518" cy="1028700"/>
              <a:chOff x="-4814191" y="-304800"/>
              <a:chExt cx="2068477" cy="1143000"/>
            </a:xfrm>
          </p:grpSpPr>
          <p:sp>
            <p:nvSpPr>
              <p:cNvPr id="15" name="Cloud 8"/>
              <p:cNvSpPr>
                <a:spLocks/>
              </p:cNvSpPr>
              <p:nvPr/>
            </p:nvSpPr>
            <p:spPr bwMode="auto">
              <a:xfrm>
                <a:off x="-4521200" y="-304800"/>
                <a:ext cx="1639986" cy="1143000"/>
              </a:xfrm>
              <a:custGeom>
                <a:avLst/>
                <a:gdLst>
                  <a:gd name="T0" fmla="*/ 178159 w 43200"/>
                  <a:gd name="T1" fmla="*/ 692600 h 43200"/>
                  <a:gd name="T2" fmla="*/ 81999 w 43200"/>
                  <a:gd name="T3" fmla="*/ 671513 h 43200"/>
                  <a:gd name="T4" fmla="*/ 263005 w 43200"/>
                  <a:gd name="T5" fmla="*/ 923369 h 43200"/>
                  <a:gd name="T6" fmla="*/ 220943 w 43200"/>
                  <a:gd name="T7" fmla="*/ 933450 h 43200"/>
                  <a:gd name="T8" fmla="*/ 625548 w 43200"/>
                  <a:gd name="T9" fmla="*/ 1034256 h 43200"/>
                  <a:gd name="T10" fmla="*/ 600189 w 43200"/>
                  <a:gd name="T11" fmla="*/ 988219 h 43200"/>
                  <a:gd name="T12" fmla="*/ 1094349 w 43200"/>
                  <a:gd name="T13" fmla="*/ 919454 h 43200"/>
                  <a:gd name="T14" fmla="*/ 1084213 w 43200"/>
                  <a:gd name="T15" fmla="*/ 969963 h 43200"/>
                  <a:gd name="T16" fmla="*/ 1295627 w 43200"/>
                  <a:gd name="T17" fmla="*/ 607325 h 43200"/>
                  <a:gd name="T18" fmla="*/ 1419043 w 43200"/>
                  <a:gd name="T19" fmla="*/ 796131 h 43200"/>
                  <a:gd name="T20" fmla="*/ 1586762 w 43200"/>
                  <a:gd name="T21" fmla="*/ 406241 h 43200"/>
                  <a:gd name="T22" fmla="*/ 1531792 w 43200"/>
                  <a:gd name="T23" fmla="*/ 477044 h 43200"/>
                  <a:gd name="T24" fmla="*/ 1454880 w 43200"/>
                  <a:gd name="T25" fmla="*/ 143563 h 43200"/>
                  <a:gd name="T26" fmla="*/ 1457765 w 43200"/>
                  <a:gd name="T27" fmla="*/ 177006 h 43200"/>
                  <a:gd name="T28" fmla="*/ 1103878 w 43200"/>
                  <a:gd name="T29" fmla="*/ 104563 h 43200"/>
                  <a:gd name="T30" fmla="*/ 1132046 w 43200"/>
                  <a:gd name="T31" fmla="*/ 61913 h 43200"/>
                  <a:gd name="T32" fmla="*/ 840531 w 43200"/>
                  <a:gd name="T33" fmla="*/ 124883 h 43200"/>
                  <a:gd name="T34" fmla="*/ 854159 w 43200"/>
                  <a:gd name="T35" fmla="*/ 88106 h 43200"/>
                  <a:gd name="T36" fmla="*/ 531477 w 43200"/>
                  <a:gd name="T37" fmla="*/ 137372 h 43200"/>
                  <a:gd name="T38" fmla="*/ 580828 w 43200"/>
                  <a:gd name="T39" fmla="*/ 173038 h 43200"/>
                  <a:gd name="T40" fmla="*/ 156672 w 43200"/>
                  <a:gd name="T41" fmla="*/ 417751 h 43200"/>
                  <a:gd name="T42" fmla="*/ 148054 w 43200"/>
                  <a:gd name="T43" fmla="*/ 38020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00">
                  <a:alpha val="12157"/>
                </a:srgbClr>
              </a:solidFill>
              <a:ln w="9525" cap="flat" cmpd="sng">
                <a:solidFill>
                  <a:srgbClr val="00CC98"/>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16" name="Cube 15"/>
              <p:cNvSpPr>
                <a:spLocks noChangeArrowheads="1"/>
              </p:cNvSpPr>
              <p:nvPr/>
            </p:nvSpPr>
            <p:spPr bwMode="auto">
              <a:xfrm>
                <a:off x="-4125888" y="381000"/>
                <a:ext cx="385785" cy="228600"/>
              </a:xfrm>
              <a:prstGeom prst="cube">
                <a:avLst>
                  <a:gd name="adj" fmla="val 25000"/>
                </a:avLst>
              </a:prstGeom>
              <a:solidFill>
                <a:srgbClr val="FFFF00"/>
              </a:solidFill>
              <a:ln w="9525">
                <a:solidFill>
                  <a:srgbClr val="00CC98"/>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7" name="Cube 16"/>
              <p:cNvSpPr>
                <a:spLocks noChangeArrowheads="1"/>
              </p:cNvSpPr>
              <p:nvPr/>
            </p:nvSpPr>
            <p:spPr bwMode="auto">
              <a:xfrm>
                <a:off x="-3592456" y="304800"/>
                <a:ext cx="385785" cy="228600"/>
              </a:xfrm>
              <a:prstGeom prst="cube">
                <a:avLst>
                  <a:gd name="adj" fmla="val 25000"/>
                </a:avLst>
              </a:prstGeom>
              <a:solidFill>
                <a:srgbClr val="FFFF00"/>
              </a:solidFill>
              <a:ln w="9525">
                <a:solidFill>
                  <a:srgbClr val="00CC98"/>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18" name="TextBox 36"/>
              <p:cNvSpPr txBox="1">
                <a:spLocks noChangeArrowheads="1"/>
              </p:cNvSpPr>
              <p:nvPr/>
            </p:nvSpPr>
            <p:spPr bwMode="auto">
              <a:xfrm>
                <a:off x="-4814191" y="-180318"/>
                <a:ext cx="1066799" cy="34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440" b="1">
                    <a:solidFill>
                      <a:srgbClr val="FF0000"/>
                    </a:solidFill>
                  </a:rPr>
                  <a:t>CP2</a:t>
                </a:r>
              </a:p>
            </p:txBody>
          </p:sp>
          <p:sp>
            <p:nvSpPr>
              <p:cNvPr id="19" name="TextBox 36"/>
              <p:cNvSpPr txBox="1">
                <a:spLocks noChangeArrowheads="1"/>
              </p:cNvSpPr>
              <p:nvPr/>
            </p:nvSpPr>
            <p:spPr bwMode="auto">
              <a:xfrm>
                <a:off x="-4409523" y="-294619"/>
                <a:ext cx="1663809" cy="34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440" b="1">
                    <a:solidFill>
                      <a:srgbClr val="FF0000"/>
                    </a:solidFill>
                  </a:rPr>
                  <a:t>data centers</a:t>
                </a:r>
              </a:p>
            </p:txBody>
          </p:sp>
        </p:grpSp>
        <p:grpSp>
          <p:nvGrpSpPr>
            <p:cNvPr id="20" name="Group 110"/>
            <p:cNvGrpSpPr>
              <a:grpSpLocks/>
            </p:cNvGrpSpPr>
            <p:nvPr/>
          </p:nvGrpSpPr>
          <p:grpSpPr bwMode="auto">
            <a:xfrm>
              <a:off x="214313" y="4457700"/>
              <a:ext cx="1820228" cy="1028700"/>
              <a:chOff x="238369" y="4953000"/>
              <a:chExt cx="2022231" cy="1143000"/>
            </a:xfrm>
          </p:grpSpPr>
          <p:sp>
            <p:nvSpPr>
              <p:cNvPr id="21" name="Cloud 5"/>
              <p:cNvSpPr>
                <a:spLocks/>
              </p:cNvSpPr>
              <p:nvPr/>
            </p:nvSpPr>
            <p:spPr bwMode="auto">
              <a:xfrm>
                <a:off x="300275" y="4953000"/>
                <a:ext cx="1807944" cy="1143000"/>
              </a:xfrm>
              <a:custGeom>
                <a:avLst/>
                <a:gdLst>
                  <a:gd name="T0" fmla="*/ 196405 w 43200"/>
                  <a:gd name="T1" fmla="*/ 692600 h 43200"/>
                  <a:gd name="T2" fmla="*/ 90397 w 43200"/>
                  <a:gd name="T3" fmla="*/ 671513 h 43200"/>
                  <a:gd name="T4" fmla="*/ 289941 w 43200"/>
                  <a:gd name="T5" fmla="*/ 923369 h 43200"/>
                  <a:gd name="T6" fmla="*/ 243570 w 43200"/>
                  <a:gd name="T7" fmla="*/ 933450 h 43200"/>
                  <a:gd name="T8" fmla="*/ 689613 w 43200"/>
                  <a:gd name="T9" fmla="*/ 1034256 h 43200"/>
                  <a:gd name="T10" fmla="*/ 661657 w 43200"/>
                  <a:gd name="T11" fmla="*/ 988219 h 43200"/>
                  <a:gd name="T12" fmla="*/ 1206426 w 43200"/>
                  <a:gd name="T13" fmla="*/ 919454 h 43200"/>
                  <a:gd name="T14" fmla="*/ 1195252 w 43200"/>
                  <a:gd name="T15" fmla="*/ 969963 h 43200"/>
                  <a:gd name="T16" fmla="*/ 1428318 w 43200"/>
                  <a:gd name="T17" fmla="*/ 607325 h 43200"/>
                  <a:gd name="T18" fmla="*/ 1564374 w 43200"/>
                  <a:gd name="T19" fmla="*/ 796131 h 43200"/>
                  <a:gd name="T20" fmla="*/ 1749270 w 43200"/>
                  <a:gd name="T21" fmla="*/ 406241 h 43200"/>
                  <a:gd name="T22" fmla="*/ 1688670 w 43200"/>
                  <a:gd name="T23" fmla="*/ 477044 h 43200"/>
                  <a:gd name="T24" fmla="*/ 1603881 w 43200"/>
                  <a:gd name="T25" fmla="*/ 143563 h 43200"/>
                  <a:gd name="T26" fmla="*/ 1607061 w 43200"/>
                  <a:gd name="T27" fmla="*/ 177006 h 43200"/>
                  <a:gd name="T28" fmla="*/ 1216930 w 43200"/>
                  <a:gd name="T29" fmla="*/ 104563 h 43200"/>
                  <a:gd name="T30" fmla="*/ 1247984 w 43200"/>
                  <a:gd name="T31" fmla="*/ 61913 h 43200"/>
                  <a:gd name="T32" fmla="*/ 926613 w 43200"/>
                  <a:gd name="T33" fmla="*/ 124883 h 43200"/>
                  <a:gd name="T34" fmla="*/ 941638 w 43200"/>
                  <a:gd name="T35" fmla="*/ 88106 h 43200"/>
                  <a:gd name="T36" fmla="*/ 585908 w 43200"/>
                  <a:gd name="T37" fmla="*/ 137372 h 43200"/>
                  <a:gd name="T38" fmla="*/ 640314 w 43200"/>
                  <a:gd name="T39" fmla="*/ 173038 h 43200"/>
                  <a:gd name="T40" fmla="*/ 172717 w 43200"/>
                  <a:gd name="T41" fmla="*/ 417751 h 43200"/>
                  <a:gd name="T42" fmla="*/ 163217 w 43200"/>
                  <a:gd name="T43" fmla="*/ 38020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accent1">
                  <a:alpha val="12157"/>
                </a:schemeClr>
              </a:solidFill>
              <a:ln w="9525" cap="flat" cmpd="sng">
                <a:solidFill>
                  <a:srgbClr val="00CC98"/>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22" name="Cube 21"/>
              <p:cNvSpPr>
                <a:spLocks noChangeArrowheads="1"/>
              </p:cNvSpPr>
              <p:nvPr/>
            </p:nvSpPr>
            <p:spPr bwMode="auto">
              <a:xfrm>
                <a:off x="559005" y="5715000"/>
                <a:ext cx="385716" cy="228600"/>
              </a:xfrm>
              <a:prstGeom prst="cube">
                <a:avLst>
                  <a:gd name="adj" fmla="val 25000"/>
                </a:avLst>
              </a:prstGeom>
              <a:solidFill>
                <a:srgbClr val="C1FF13"/>
              </a:solidFill>
              <a:ln w="9525">
                <a:solidFill>
                  <a:srgbClr val="00CC98"/>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23" name="Cube 22"/>
              <p:cNvSpPr>
                <a:spLocks noChangeArrowheads="1"/>
              </p:cNvSpPr>
              <p:nvPr/>
            </p:nvSpPr>
            <p:spPr bwMode="auto">
              <a:xfrm>
                <a:off x="1244723" y="5638800"/>
                <a:ext cx="385716" cy="228600"/>
              </a:xfrm>
              <a:prstGeom prst="cube">
                <a:avLst>
                  <a:gd name="adj" fmla="val 25000"/>
                </a:avLst>
              </a:prstGeom>
              <a:solidFill>
                <a:srgbClr val="C1FF13"/>
              </a:solidFill>
              <a:ln w="9525">
                <a:solidFill>
                  <a:srgbClr val="00CC98"/>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24" name="TextBox 34"/>
              <p:cNvSpPr txBox="1">
                <a:spLocks noChangeArrowheads="1"/>
              </p:cNvSpPr>
              <p:nvPr/>
            </p:nvSpPr>
            <p:spPr bwMode="auto">
              <a:xfrm>
                <a:off x="584688" y="5105400"/>
                <a:ext cx="964712"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620" b="1">
                    <a:solidFill>
                      <a:srgbClr val="FF0000"/>
                    </a:solidFill>
                  </a:rPr>
                  <a:t>CP1</a:t>
                </a:r>
              </a:p>
            </p:txBody>
          </p:sp>
          <p:sp>
            <p:nvSpPr>
              <p:cNvPr id="25" name="TextBox 36"/>
              <p:cNvSpPr txBox="1">
                <a:spLocks noChangeArrowheads="1"/>
              </p:cNvSpPr>
              <p:nvPr/>
            </p:nvSpPr>
            <p:spPr bwMode="auto">
              <a:xfrm>
                <a:off x="238369" y="5334000"/>
                <a:ext cx="2022231" cy="34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440" b="1">
                    <a:solidFill>
                      <a:srgbClr val="FF0000"/>
                    </a:solidFill>
                  </a:rPr>
                  <a:t>data centers</a:t>
                </a:r>
              </a:p>
            </p:txBody>
          </p:sp>
        </p:grpSp>
        <p:grpSp>
          <p:nvGrpSpPr>
            <p:cNvPr id="26" name="Group 148539"/>
            <p:cNvGrpSpPr>
              <a:grpSpLocks/>
            </p:cNvGrpSpPr>
            <p:nvPr/>
          </p:nvGrpSpPr>
          <p:grpSpPr bwMode="auto">
            <a:xfrm>
              <a:off x="1257300" y="2880360"/>
              <a:ext cx="6952298" cy="3771900"/>
              <a:chOff x="1396999" y="3200400"/>
              <a:chExt cx="7724251" cy="4191000"/>
            </a:xfrm>
          </p:grpSpPr>
          <p:sp>
            <p:nvSpPr>
              <p:cNvPr id="27" name="Cloud 63"/>
              <p:cNvSpPr>
                <a:spLocks/>
              </p:cNvSpPr>
              <p:nvPr/>
            </p:nvSpPr>
            <p:spPr bwMode="auto">
              <a:xfrm>
                <a:off x="1803371" y="5405021"/>
                <a:ext cx="2590623" cy="1600201"/>
              </a:xfrm>
              <a:custGeom>
                <a:avLst/>
                <a:gdLst>
                  <a:gd name="T0" fmla="*/ 281431 w 43200"/>
                  <a:gd name="T1" fmla="*/ 969640 h 43200"/>
                  <a:gd name="T2" fmla="*/ 129531 w 43200"/>
                  <a:gd name="T3" fmla="*/ 940117 h 43200"/>
                  <a:gd name="T4" fmla="*/ 415459 w 43200"/>
                  <a:gd name="T5" fmla="*/ 1292717 h 43200"/>
                  <a:gd name="T6" fmla="*/ 349015 w 43200"/>
                  <a:gd name="T7" fmla="*/ 1306830 h 43200"/>
                  <a:gd name="T8" fmla="*/ 988155 w 43200"/>
                  <a:gd name="T9" fmla="*/ 1447959 h 43200"/>
                  <a:gd name="T10" fmla="*/ 948096 w 43200"/>
                  <a:gd name="T11" fmla="*/ 1383506 h 43200"/>
                  <a:gd name="T12" fmla="*/ 1728702 w 43200"/>
                  <a:gd name="T13" fmla="*/ 1287235 h 43200"/>
                  <a:gd name="T14" fmla="*/ 1712690 w 43200"/>
                  <a:gd name="T15" fmla="*/ 1357948 h 43200"/>
                  <a:gd name="T16" fmla="*/ 2046653 w 43200"/>
                  <a:gd name="T17" fmla="*/ 850254 h 43200"/>
                  <a:gd name="T18" fmla="*/ 2241609 w 43200"/>
                  <a:gd name="T19" fmla="*/ 1114584 h 43200"/>
                  <a:gd name="T20" fmla="*/ 2506549 w 43200"/>
                  <a:gd name="T21" fmla="*/ 568738 h 43200"/>
                  <a:gd name="T22" fmla="*/ 2419715 w 43200"/>
                  <a:gd name="T23" fmla="*/ 667861 h 43200"/>
                  <a:gd name="T24" fmla="*/ 2298219 w 43200"/>
                  <a:gd name="T25" fmla="*/ 200988 h 43200"/>
                  <a:gd name="T26" fmla="*/ 2302777 w 43200"/>
                  <a:gd name="T27" fmla="*/ 247809 h 43200"/>
                  <a:gd name="T28" fmla="*/ 1743754 w 43200"/>
                  <a:gd name="T29" fmla="*/ 146389 h 43200"/>
                  <a:gd name="T30" fmla="*/ 1788250 w 43200"/>
                  <a:gd name="T31" fmla="*/ 86678 h 43200"/>
                  <a:gd name="T32" fmla="*/ 1327755 w 43200"/>
                  <a:gd name="T33" fmla="*/ 174837 h 43200"/>
                  <a:gd name="T34" fmla="*/ 1349283 w 43200"/>
                  <a:gd name="T35" fmla="*/ 123349 h 43200"/>
                  <a:gd name="T36" fmla="*/ 839554 w 43200"/>
                  <a:gd name="T37" fmla="*/ 192320 h 43200"/>
                  <a:gd name="T38" fmla="*/ 917513 w 43200"/>
                  <a:gd name="T39" fmla="*/ 242252 h 43200"/>
                  <a:gd name="T40" fmla="*/ 247489 w 43200"/>
                  <a:gd name="T41" fmla="*/ 584851 h 43200"/>
                  <a:gd name="T42" fmla="*/ 233876 w 43200"/>
                  <a:gd name="T43" fmla="*/ 532289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00FF">
                  <a:alpha val="30196"/>
                </a:srgbClr>
              </a:solidFill>
              <a:ln w="9525" cap="flat" cmpd="sng">
                <a:solidFill>
                  <a:srgbClr val="0000FF"/>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28" name="Cloud 64"/>
              <p:cNvSpPr>
                <a:spLocks/>
              </p:cNvSpPr>
              <p:nvPr/>
            </p:nvSpPr>
            <p:spPr bwMode="auto">
              <a:xfrm>
                <a:off x="1803371" y="3733800"/>
                <a:ext cx="2508080" cy="1676400"/>
              </a:xfrm>
              <a:custGeom>
                <a:avLst/>
                <a:gdLst>
                  <a:gd name="T0" fmla="*/ 272463 w 43200"/>
                  <a:gd name="T1" fmla="*/ 1015813 h 43200"/>
                  <a:gd name="T2" fmla="*/ 125404 w 43200"/>
                  <a:gd name="T3" fmla="*/ 984885 h 43200"/>
                  <a:gd name="T4" fmla="*/ 402222 w 43200"/>
                  <a:gd name="T5" fmla="*/ 1354275 h 43200"/>
                  <a:gd name="T6" fmla="*/ 337894 w 43200"/>
                  <a:gd name="T7" fmla="*/ 1369060 h 43200"/>
                  <a:gd name="T8" fmla="*/ 956670 w 43200"/>
                  <a:gd name="T9" fmla="*/ 1516909 h 43200"/>
                  <a:gd name="T10" fmla="*/ 917888 w 43200"/>
                  <a:gd name="T11" fmla="*/ 1449388 h 43200"/>
                  <a:gd name="T12" fmla="*/ 1673621 w 43200"/>
                  <a:gd name="T13" fmla="*/ 1348532 h 43200"/>
                  <a:gd name="T14" fmla="*/ 1658120 w 43200"/>
                  <a:gd name="T15" fmla="*/ 1422612 h 43200"/>
                  <a:gd name="T16" fmla="*/ 1981441 w 43200"/>
                  <a:gd name="T17" fmla="*/ 890743 h 43200"/>
                  <a:gd name="T18" fmla="*/ 2170186 w 43200"/>
                  <a:gd name="T19" fmla="*/ 1167659 h 43200"/>
                  <a:gd name="T20" fmla="*/ 2426684 w 43200"/>
                  <a:gd name="T21" fmla="*/ 595821 h 43200"/>
                  <a:gd name="T22" fmla="*/ 2342616 w 43200"/>
                  <a:gd name="T23" fmla="*/ 699664 h 43200"/>
                  <a:gd name="T24" fmla="*/ 2224992 w 43200"/>
                  <a:gd name="T25" fmla="*/ 210559 h 43200"/>
                  <a:gd name="T26" fmla="*/ 2229404 w 43200"/>
                  <a:gd name="T27" fmla="*/ 259609 h 43200"/>
                  <a:gd name="T28" fmla="*/ 1688193 w 43200"/>
                  <a:gd name="T29" fmla="*/ 153360 h 43200"/>
                  <a:gd name="T30" fmla="*/ 1731272 w 43200"/>
                  <a:gd name="T31" fmla="*/ 90805 h 43200"/>
                  <a:gd name="T32" fmla="*/ 1285449 w 43200"/>
                  <a:gd name="T33" fmla="*/ 183162 h 43200"/>
                  <a:gd name="T34" fmla="*/ 1306292 w 43200"/>
                  <a:gd name="T35" fmla="*/ 129223 h 43200"/>
                  <a:gd name="T36" fmla="*/ 812804 w 43200"/>
                  <a:gd name="T37" fmla="*/ 201478 h 43200"/>
                  <a:gd name="T38" fmla="*/ 888278 w 43200"/>
                  <a:gd name="T39" fmla="*/ 253788 h 43200"/>
                  <a:gd name="T40" fmla="*/ 239603 w 43200"/>
                  <a:gd name="T41" fmla="*/ 612701 h 43200"/>
                  <a:gd name="T42" fmla="*/ 226424 w 43200"/>
                  <a:gd name="T43" fmla="*/ 55763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00FF">
                  <a:alpha val="30196"/>
                </a:srgbClr>
              </a:solidFill>
              <a:ln w="9525" cap="flat" cmpd="sng">
                <a:solidFill>
                  <a:srgbClr val="0000FF"/>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29" name="Cloud 4"/>
              <p:cNvSpPr>
                <a:spLocks/>
              </p:cNvSpPr>
              <p:nvPr/>
            </p:nvSpPr>
            <p:spPr bwMode="auto">
              <a:xfrm>
                <a:off x="6609995" y="3200400"/>
                <a:ext cx="2508080" cy="1447800"/>
              </a:xfrm>
              <a:custGeom>
                <a:avLst/>
                <a:gdLst>
                  <a:gd name="T0" fmla="*/ 272463 w 43200"/>
                  <a:gd name="T1" fmla="*/ 877293 h 43200"/>
                  <a:gd name="T2" fmla="*/ 125404 w 43200"/>
                  <a:gd name="T3" fmla="*/ 850582 h 43200"/>
                  <a:gd name="T4" fmla="*/ 402222 w 43200"/>
                  <a:gd name="T5" fmla="*/ 1169601 h 43200"/>
                  <a:gd name="T6" fmla="*/ 337894 w 43200"/>
                  <a:gd name="T7" fmla="*/ 1182370 h 43200"/>
                  <a:gd name="T8" fmla="*/ 956670 w 43200"/>
                  <a:gd name="T9" fmla="*/ 1310058 h 43200"/>
                  <a:gd name="T10" fmla="*/ 917888 w 43200"/>
                  <a:gd name="T11" fmla="*/ 1251744 h 43200"/>
                  <a:gd name="T12" fmla="*/ 1673621 w 43200"/>
                  <a:gd name="T13" fmla="*/ 1164641 h 43200"/>
                  <a:gd name="T14" fmla="*/ 1658120 w 43200"/>
                  <a:gd name="T15" fmla="*/ 1228619 h 43200"/>
                  <a:gd name="T16" fmla="*/ 1981441 w 43200"/>
                  <a:gd name="T17" fmla="*/ 769278 h 43200"/>
                  <a:gd name="T18" fmla="*/ 2170186 w 43200"/>
                  <a:gd name="T19" fmla="*/ 1008433 h 43200"/>
                  <a:gd name="T20" fmla="*/ 2426684 w 43200"/>
                  <a:gd name="T21" fmla="*/ 514572 h 43200"/>
                  <a:gd name="T22" fmla="*/ 2342616 w 43200"/>
                  <a:gd name="T23" fmla="*/ 604255 h 43200"/>
                  <a:gd name="T24" fmla="*/ 2224992 w 43200"/>
                  <a:gd name="T25" fmla="*/ 181846 h 43200"/>
                  <a:gd name="T26" fmla="*/ 2229404 w 43200"/>
                  <a:gd name="T27" fmla="*/ 224208 h 43200"/>
                  <a:gd name="T28" fmla="*/ 1688193 w 43200"/>
                  <a:gd name="T29" fmla="*/ 132447 h 43200"/>
                  <a:gd name="T30" fmla="*/ 1731272 w 43200"/>
                  <a:gd name="T31" fmla="*/ 78422 h 43200"/>
                  <a:gd name="T32" fmla="*/ 1285449 w 43200"/>
                  <a:gd name="T33" fmla="*/ 158186 h 43200"/>
                  <a:gd name="T34" fmla="*/ 1306292 w 43200"/>
                  <a:gd name="T35" fmla="*/ 111601 h 43200"/>
                  <a:gd name="T36" fmla="*/ 812804 w 43200"/>
                  <a:gd name="T37" fmla="*/ 174004 h 43200"/>
                  <a:gd name="T38" fmla="*/ 888278 w 43200"/>
                  <a:gd name="T39" fmla="*/ 219181 h 43200"/>
                  <a:gd name="T40" fmla="*/ 239603 w 43200"/>
                  <a:gd name="T41" fmla="*/ 529151 h 43200"/>
                  <a:gd name="T42" fmla="*/ 226424 w 43200"/>
                  <a:gd name="T43" fmla="*/ 481595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00FF">
                  <a:alpha val="30196"/>
                </a:srgbClr>
              </a:solidFill>
              <a:ln w="9525" cap="flat" cmpd="sng">
                <a:solidFill>
                  <a:srgbClr val="0000FF"/>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30" name="Cube 29"/>
              <p:cNvSpPr>
                <a:spLocks noChangeArrowheads="1"/>
              </p:cNvSpPr>
              <p:nvPr/>
            </p:nvSpPr>
            <p:spPr bwMode="auto">
              <a:xfrm>
                <a:off x="1396999" y="5181600"/>
                <a:ext cx="385737" cy="228600"/>
              </a:xfrm>
              <a:prstGeom prst="cube">
                <a:avLst>
                  <a:gd name="adj" fmla="val 25000"/>
                </a:avLst>
              </a:prstGeom>
              <a:solidFill>
                <a:srgbClr val="C1FF13"/>
              </a:solidFill>
              <a:ln w="9525">
                <a:solidFill>
                  <a:srgbClr val="00CC98"/>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pic>
            <p:nvPicPr>
              <p:cNvPr id="31" name="Pictur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80400" y="5943600"/>
                <a:ext cx="84085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TextBox 33"/>
              <p:cNvSpPr txBox="1">
                <a:spLocks noChangeArrowheads="1"/>
              </p:cNvSpPr>
              <p:nvPr/>
            </p:nvSpPr>
            <p:spPr bwMode="auto">
              <a:xfrm>
                <a:off x="1670538" y="3657600"/>
                <a:ext cx="964712"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x-none" altLang="x-none" sz="1620" b="1">
                  <a:solidFill>
                    <a:srgbClr val="FF0000"/>
                  </a:solidFill>
                </a:endParaRPr>
              </a:p>
            </p:txBody>
          </p:sp>
          <p:sp>
            <p:nvSpPr>
              <p:cNvPr id="33" name="Cloud 62"/>
              <p:cNvSpPr>
                <a:spLocks/>
              </p:cNvSpPr>
              <p:nvPr/>
            </p:nvSpPr>
            <p:spPr bwMode="auto">
              <a:xfrm>
                <a:off x="4241606" y="5257800"/>
                <a:ext cx="2508080" cy="1676400"/>
              </a:xfrm>
              <a:custGeom>
                <a:avLst/>
                <a:gdLst>
                  <a:gd name="T0" fmla="*/ 272463 w 43200"/>
                  <a:gd name="T1" fmla="*/ 1015813 h 43200"/>
                  <a:gd name="T2" fmla="*/ 125404 w 43200"/>
                  <a:gd name="T3" fmla="*/ 984885 h 43200"/>
                  <a:gd name="T4" fmla="*/ 402222 w 43200"/>
                  <a:gd name="T5" fmla="*/ 1354275 h 43200"/>
                  <a:gd name="T6" fmla="*/ 337894 w 43200"/>
                  <a:gd name="T7" fmla="*/ 1369060 h 43200"/>
                  <a:gd name="T8" fmla="*/ 956670 w 43200"/>
                  <a:gd name="T9" fmla="*/ 1516909 h 43200"/>
                  <a:gd name="T10" fmla="*/ 917888 w 43200"/>
                  <a:gd name="T11" fmla="*/ 1449388 h 43200"/>
                  <a:gd name="T12" fmla="*/ 1673621 w 43200"/>
                  <a:gd name="T13" fmla="*/ 1348532 h 43200"/>
                  <a:gd name="T14" fmla="*/ 1658120 w 43200"/>
                  <a:gd name="T15" fmla="*/ 1422612 h 43200"/>
                  <a:gd name="T16" fmla="*/ 1981441 w 43200"/>
                  <a:gd name="T17" fmla="*/ 890743 h 43200"/>
                  <a:gd name="T18" fmla="*/ 2170186 w 43200"/>
                  <a:gd name="T19" fmla="*/ 1167659 h 43200"/>
                  <a:gd name="T20" fmla="*/ 2426684 w 43200"/>
                  <a:gd name="T21" fmla="*/ 595821 h 43200"/>
                  <a:gd name="T22" fmla="*/ 2342616 w 43200"/>
                  <a:gd name="T23" fmla="*/ 699664 h 43200"/>
                  <a:gd name="T24" fmla="*/ 2224992 w 43200"/>
                  <a:gd name="T25" fmla="*/ 210559 h 43200"/>
                  <a:gd name="T26" fmla="*/ 2229404 w 43200"/>
                  <a:gd name="T27" fmla="*/ 259609 h 43200"/>
                  <a:gd name="T28" fmla="*/ 1688193 w 43200"/>
                  <a:gd name="T29" fmla="*/ 153360 h 43200"/>
                  <a:gd name="T30" fmla="*/ 1731272 w 43200"/>
                  <a:gd name="T31" fmla="*/ 90805 h 43200"/>
                  <a:gd name="T32" fmla="*/ 1285449 w 43200"/>
                  <a:gd name="T33" fmla="*/ 183162 h 43200"/>
                  <a:gd name="T34" fmla="*/ 1306292 w 43200"/>
                  <a:gd name="T35" fmla="*/ 129223 h 43200"/>
                  <a:gd name="T36" fmla="*/ 812804 w 43200"/>
                  <a:gd name="T37" fmla="*/ 201478 h 43200"/>
                  <a:gd name="T38" fmla="*/ 888278 w 43200"/>
                  <a:gd name="T39" fmla="*/ 253788 h 43200"/>
                  <a:gd name="T40" fmla="*/ 239603 w 43200"/>
                  <a:gd name="T41" fmla="*/ 612701 h 43200"/>
                  <a:gd name="T42" fmla="*/ 226424 w 43200"/>
                  <a:gd name="T43" fmla="*/ 55763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00FF">
                  <a:alpha val="30196"/>
                </a:srgbClr>
              </a:solidFill>
              <a:ln w="9525" cap="flat" cmpd="sng">
                <a:solidFill>
                  <a:srgbClr val="0000FF"/>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34" name="Cloud 6"/>
              <p:cNvSpPr>
                <a:spLocks/>
              </p:cNvSpPr>
              <p:nvPr/>
            </p:nvSpPr>
            <p:spPr bwMode="auto">
              <a:xfrm>
                <a:off x="4241606" y="3505200"/>
                <a:ext cx="2508080" cy="1752600"/>
              </a:xfrm>
              <a:custGeom>
                <a:avLst/>
                <a:gdLst>
                  <a:gd name="T0" fmla="*/ 272463 w 43200"/>
                  <a:gd name="T1" fmla="*/ 1061986 h 43200"/>
                  <a:gd name="T2" fmla="*/ 125404 w 43200"/>
                  <a:gd name="T3" fmla="*/ 1029653 h 43200"/>
                  <a:gd name="T4" fmla="*/ 402222 w 43200"/>
                  <a:gd name="T5" fmla="*/ 1415833 h 43200"/>
                  <a:gd name="T6" fmla="*/ 337894 w 43200"/>
                  <a:gd name="T7" fmla="*/ 1431290 h 43200"/>
                  <a:gd name="T8" fmla="*/ 956670 w 43200"/>
                  <a:gd name="T9" fmla="*/ 1585860 h 43200"/>
                  <a:gd name="T10" fmla="*/ 917888 w 43200"/>
                  <a:gd name="T11" fmla="*/ 1515269 h 43200"/>
                  <a:gd name="T12" fmla="*/ 1673621 w 43200"/>
                  <a:gd name="T13" fmla="*/ 1409829 h 43200"/>
                  <a:gd name="T14" fmla="*/ 1658120 w 43200"/>
                  <a:gd name="T15" fmla="*/ 1487276 h 43200"/>
                  <a:gd name="T16" fmla="*/ 1981441 w 43200"/>
                  <a:gd name="T17" fmla="*/ 931231 h 43200"/>
                  <a:gd name="T18" fmla="*/ 2170186 w 43200"/>
                  <a:gd name="T19" fmla="*/ 1220735 h 43200"/>
                  <a:gd name="T20" fmla="*/ 2426684 w 43200"/>
                  <a:gd name="T21" fmla="*/ 622903 h 43200"/>
                  <a:gd name="T22" fmla="*/ 2342616 w 43200"/>
                  <a:gd name="T23" fmla="*/ 731467 h 43200"/>
                  <a:gd name="T24" fmla="*/ 2224992 w 43200"/>
                  <a:gd name="T25" fmla="*/ 220130 h 43200"/>
                  <a:gd name="T26" fmla="*/ 2229404 w 43200"/>
                  <a:gd name="T27" fmla="*/ 271410 h 43200"/>
                  <a:gd name="T28" fmla="*/ 1688193 w 43200"/>
                  <a:gd name="T29" fmla="*/ 160330 h 43200"/>
                  <a:gd name="T30" fmla="*/ 1731272 w 43200"/>
                  <a:gd name="T31" fmla="*/ 94933 h 43200"/>
                  <a:gd name="T32" fmla="*/ 1285449 w 43200"/>
                  <a:gd name="T33" fmla="*/ 191488 h 43200"/>
                  <a:gd name="T34" fmla="*/ 1306292 w 43200"/>
                  <a:gd name="T35" fmla="*/ 135096 h 43200"/>
                  <a:gd name="T36" fmla="*/ 812804 w 43200"/>
                  <a:gd name="T37" fmla="*/ 210637 h 43200"/>
                  <a:gd name="T38" fmla="*/ 888278 w 43200"/>
                  <a:gd name="T39" fmla="*/ 265324 h 43200"/>
                  <a:gd name="T40" fmla="*/ 239603 w 43200"/>
                  <a:gd name="T41" fmla="*/ 640551 h 43200"/>
                  <a:gd name="T42" fmla="*/ 226424 w 43200"/>
                  <a:gd name="T43" fmla="*/ 582983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00FF">
                  <a:alpha val="30196"/>
                </a:srgbClr>
              </a:solidFill>
              <a:ln w="9525" cap="flat" cmpd="sng">
                <a:solidFill>
                  <a:srgbClr val="0000FF"/>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35" name="Cloud 7"/>
              <p:cNvSpPr>
                <a:spLocks/>
              </p:cNvSpPr>
              <p:nvPr/>
            </p:nvSpPr>
            <p:spPr bwMode="auto">
              <a:xfrm>
                <a:off x="6222672" y="5943600"/>
                <a:ext cx="2508080" cy="1447800"/>
              </a:xfrm>
              <a:custGeom>
                <a:avLst/>
                <a:gdLst>
                  <a:gd name="T0" fmla="*/ 272463 w 43200"/>
                  <a:gd name="T1" fmla="*/ 877293 h 43200"/>
                  <a:gd name="T2" fmla="*/ 125404 w 43200"/>
                  <a:gd name="T3" fmla="*/ 850582 h 43200"/>
                  <a:gd name="T4" fmla="*/ 402222 w 43200"/>
                  <a:gd name="T5" fmla="*/ 1169601 h 43200"/>
                  <a:gd name="T6" fmla="*/ 337894 w 43200"/>
                  <a:gd name="T7" fmla="*/ 1182370 h 43200"/>
                  <a:gd name="T8" fmla="*/ 956670 w 43200"/>
                  <a:gd name="T9" fmla="*/ 1310058 h 43200"/>
                  <a:gd name="T10" fmla="*/ 917888 w 43200"/>
                  <a:gd name="T11" fmla="*/ 1251744 h 43200"/>
                  <a:gd name="T12" fmla="*/ 1673621 w 43200"/>
                  <a:gd name="T13" fmla="*/ 1164641 h 43200"/>
                  <a:gd name="T14" fmla="*/ 1658120 w 43200"/>
                  <a:gd name="T15" fmla="*/ 1228619 h 43200"/>
                  <a:gd name="T16" fmla="*/ 1981441 w 43200"/>
                  <a:gd name="T17" fmla="*/ 769278 h 43200"/>
                  <a:gd name="T18" fmla="*/ 2170186 w 43200"/>
                  <a:gd name="T19" fmla="*/ 1008433 h 43200"/>
                  <a:gd name="T20" fmla="*/ 2426684 w 43200"/>
                  <a:gd name="T21" fmla="*/ 514572 h 43200"/>
                  <a:gd name="T22" fmla="*/ 2342616 w 43200"/>
                  <a:gd name="T23" fmla="*/ 604255 h 43200"/>
                  <a:gd name="T24" fmla="*/ 2224992 w 43200"/>
                  <a:gd name="T25" fmla="*/ 181846 h 43200"/>
                  <a:gd name="T26" fmla="*/ 2229404 w 43200"/>
                  <a:gd name="T27" fmla="*/ 224208 h 43200"/>
                  <a:gd name="T28" fmla="*/ 1688193 w 43200"/>
                  <a:gd name="T29" fmla="*/ 132447 h 43200"/>
                  <a:gd name="T30" fmla="*/ 1731272 w 43200"/>
                  <a:gd name="T31" fmla="*/ 78422 h 43200"/>
                  <a:gd name="T32" fmla="*/ 1285449 w 43200"/>
                  <a:gd name="T33" fmla="*/ 158186 h 43200"/>
                  <a:gd name="T34" fmla="*/ 1306292 w 43200"/>
                  <a:gd name="T35" fmla="*/ 111601 h 43200"/>
                  <a:gd name="T36" fmla="*/ 812804 w 43200"/>
                  <a:gd name="T37" fmla="*/ 174004 h 43200"/>
                  <a:gd name="T38" fmla="*/ 888278 w 43200"/>
                  <a:gd name="T39" fmla="*/ 219181 h 43200"/>
                  <a:gd name="T40" fmla="*/ 239603 w 43200"/>
                  <a:gd name="T41" fmla="*/ 529151 h 43200"/>
                  <a:gd name="T42" fmla="*/ 226424 w 43200"/>
                  <a:gd name="T43" fmla="*/ 481595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00FF">
                  <a:alpha val="30196"/>
                </a:srgbClr>
              </a:solidFill>
              <a:ln w="9525" cap="flat" cmpd="sng">
                <a:solidFill>
                  <a:srgbClr val="0000FF"/>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sp>
            <p:nvSpPr>
              <p:cNvPr id="36" name="Cloud 61"/>
              <p:cNvSpPr>
                <a:spLocks/>
              </p:cNvSpPr>
              <p:nvPr/>
            </p:nvSpPr>
            <p:spPr bwMode="auto">
              <a:xfrm>
                <a:off x="6375061" y="4648200"/>
                <a:ext cx="2508080" cy="1447800"/>
              </a:xfrm>
              <a:custGeom>
                <a:avLst/>
                <a:gdLst>
                  <a:gd name="T0" fmla="*/ 272463 w 43200"/>
                  <a:gd name="T1" fmla="*/ 877293 h 43200"/>
                  <a:gd name="T2" fmla="*/ 125404 w 43200"/>
                  <a:gd name="T3" fmla="*/ 850582 h 43200"/>
                  <a:gd name="T4" fmla="*/ 402222 w 43200"/>
                  <a:gd name="T5" fmla="*/ 1169601 h 43200"/>
                  <a:gd name="T6" fmla="*/ 337894 w 43200"/>
                  <a:gd name="T7" fmla="*/ 1182370 h 43200"/>
                  <a:gd name="T8" fmla="*/ 956670 w 43200"/>
                  <a:gd name="T9" fmla="*/ 1310058 h 43200"/>
                  <a:gd name="T10" fmla="*/ 917888 w 43200"/>
                  <a:gd name="T11" fmla="*/ 1251744 h 43200"/>
                  <a:gd name="T12" fmla="*/ 1673621 w 43200"/>
                  <a:gd name="T13" fmla="*/ 1164641 h 43200"/>
                  <a:gd name="T14" fmla="*/ 1658120 w 43200"/>
                  <a:gd name="T15" fmla="*/ 1228619 h 43200"/>
                  <a:gd name="T16" fmla="*/ 1981441 w 43200"/>
                  <a:gd name="T17" fmla="*/ 769278 h 43200"/>
                  <a:gd name="T18" fmla="*/ 2170186 w 43200"/>
                  <a:gd name="T19" fmla="*/ 1008433 h 43200"/>
                  <a:gd name="T20" fmla="*/ 2426684 w 43200"/>
                  <a:gd name="T21" fmla="*/ 514572 h 43200"/>
                  <a:gd name="T22" fmla="*/ 2342616 w 43200"/>
                  <a:gd name="T23" fmla="*/ 604255 h 43200"/>
                  <a:gd name="T24" fmla="*/ 2224992 w 43200"/>
                  <a:gd name="T25" fmla="*/ 181846 h 43200"/>
                  <a:gd name="T26" fmla="*/ 2229404 w 43200"/>
                  <a:gd name="T27" fmla="*/ 224208 h 43200"/>
                  <a:gd name="T28" fmla="*/ 1688193 w 43200"/>
                  <a:gd name="T29" fmla="*/ 132447 h 43200"/>
                  <a:gd name="T30" fmla="*/ 1731272 w 43200"/>
                  <a:gd name="T31" fmla="*/ 78422 h 43200"/>
                  <a:gd name="T32" fmla="*/ 1285449 w 43200"/>
                  <a:gd name="T33" fmla="*/ 158186 h 43200"/>
                  <a:gd name="T34" fmla="*/ 1306292 w 43200"/>
                  <a:gd name="T35" fmla="*/ 111601 h 43200"/>
                  <a:gd name="T36" fmla="*/ 812804 w 43200"/>
                  <a:gd name="T37" fmla="*/ 174004 h 43200"/>
                  <a:gd name="T38" fmla="*/ 888278 w 43200"/>
                  <a:gd name="T39" fmla="*/ 219181 h 43200"/>
                  <a:gd name="T40" fmla="*/ 239603 w 43200"/>
                  <a:gd name="T41" fmla="*/ 529151 h 43200"/>
                  <a:gd name="T42" fmla="*/ 226424 w 43200"/>
                  <a:gd name="T43" fmla="*/ 481595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00FF">
                  <a:alpha val="30196"/>
                </a:srgbClr>
              </a:solidFill>
              <a:ln w="9525" cap="flat" cmpd="sng">
                <a:solidFill>
                  <a:srgbClr val="0000FF"/>
                </a:solidFill>
                <a:prstDash val="solid"/>
                <a:round/>
                <a:headEnd/>
                <a:tailEnd/>
              </a:ln>
              <a:effectLst>
                <a:outerShdw blurRad="40000" dist="23000" dir="5400000" rotWithShape="0">
                  <a:srgbClr val="000000">
                    <a:alpha val="34999"/>
                  </a:srgbClr>
                </a:outerShdw>
              </a:effectLst>
            </p:spPr>
            <p:txBody>
              <a:bodyPr anchor="ctr"/>
              <a:lstStyle/>
              <a:p>
                <a:endParaRPr lang="en-US" sz="1800"/>
              </a:p>
            </p:txBody>
          </p:sp>
        </p:grpSp>
        <p:grpSp>
          <p:nvGrpSpPr>
            <p:cNvPr id="37" name="Group 148541"/>
            <p:cNvGrpSpPr>
              <a:grpSpLocks/>
            </p:cNvGrpSpPr>
            <p:nvPr/>
          </p:nvGrpSpPr>
          <p:grpSpPr bwMode="auto">
            <a:xfrm>
              <a:off x="7390924" y="2628901"/>
              <a:ext cx="2113122" cy="3227734"/>
              <a:chOff x="8432800" y="3352800"/>
              <a:chExt cx="2347331" cy="3587007"/>
            </a:xfrm>
          </p:grpSpPr>
          <p:pic>
            <p:nvPicPr>
              <p:cNvPr id="38" name="Picture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13799" y="4800600"/>
                <a:ext cx="920962"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3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88400" y="3352800"/>
                <a:ext cx="771769" cy="629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3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61400" y="5334000"/>
                <a:ext cx="1215537"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3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32800" y="4114800"/>
                <a:ext cx="1061183" cy="63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TextBox 38"/>
              <p:cNvSpPr txBox="1">
                <a:spLocks noChangeArrowheads="1"/>
              </p:cNvSpPr>
              <p:nvPr/>
            </p:nvSpPr>
            <p:spPr bwMode="auto">
              <a:xfrm>
                <a:off x="9169400" y="6109186"/>
                <a:ext cx="1610731" cy="830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440" b="1" dirty="0">
                    <a:solidFill>
                      <a:srgbClr val="000090"/>
                    </a:solidFill>
                  </a:rPr>
                  <a:t>media</a:t>
                </a:r>
              </a:p>
              <a:p>
                <a:pPr eaLnBrk="1" hangingPunct="1"/>
                <a:r>
                  <a:rPr lang="en-US" altLang="x-none" sz="1440" b="1" dirty="0">
                    <a:solidFill>
                      <a:srgbClr val="000090"/>
                    </a:solidFill>
                  </a:rPr>
                  <a:t>players</a:t>
                </a:r>
              </a:p>
            </p:txBody>
          </p:sp>
        </p:grpSp>
        <p:grpSp>
          <p:nvGrpSpPr>
            <p:cNvPr id="43" name="Group 108"/>
            <p:cNvGrpSpPr>
              <a:grpSpLocks/>
            </p:cNvGrpSpPr>
            <p:nvPr/>
          </p:nvGrpSpPr>
          <p:grpSpPr bwMode="auto">
            <a:xfrm>
              <a:off x="1481297" y="2773842"/>
              <a:ext cx="5322412" cy="3647748"/>
              <a:chOff x="9240484" y="-1108954"/>
              <a:chExt cx="5913791" cy="4053056"/>
            </a:xfrm>
          </p:grpSpPr>
          <p:sp>
            <p:nvSpPr>
              <p:cNvPr id="44" name="TextBox 37"/>
              <p:cNvSpPr txBox="1">
                <a:spLocks noChangeArrowheads="1"/>
              </p:cNvSpPr>
              <p:nvPr/>
            </p:nvSpPr>
            <p:spPr bwMode="auto">
              <a:xfrm>
                <a:off x="11518626" y="-1108954"/>
                <a:ext cx="2971799" cy="91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620" b="1" dirty="0">
                    <a:solidFill>
                      <a:srgbClr val="00FCED"/>
                    </a:solidFill>
                  </a:rPr>
                  <a:t>CDN</a:t>
                </a:r>
                <a:r>
                  <a:rPr lang="en-US" altLang="x-none" sz="1620" b="1" baseline="-25000" dirty="0">
                    <a:solidFill>
                      <a:srgbClr val="00FCED"/>
                    </a:solidFill>
                  </a:rPr>
                  <a:t>2</a:t>
                </a:r>
                <a:r>
                  <a:rPr lang="en-US" altLang="x-none" sz="1620" b="1" dirty="0">
                    <a:solidFill>
                      <a:srgbClr val="00FCED"/>
                    </a:solidFill>
                  </a:rPr>
                  <a:t> &amp; its servers</a:t>
                </a:r>
              </a:p>
            </p:txBody>
          </p:sp>
          <p:sp>
            <p:nvSpPr>
              <p:cNvPr id="45" name="Can 44"/>
              <p:cNvSpPr>
                <a:spLocks noChangeArrowheads="1"/>
              </p:cNvSpPr>
              <p:nvPr/>
            </p:nvSpPr>
            <p:spPr bwMode="auto">
              <a:xfrm>
                <a:off x="11074400" y="3048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46" name="Can 45"/>
              <p:cNvSpPr>
                <a:spLocks noChangeArrowheads="1"/>
              </p:cNvSpPr>
              <p:nvPr/>
            </p:nvSpPr>
            <p:spPr bwMode="auto">
              <a:xfrm>
                <a:off x="14732000" y="-7620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47" name="Can 46"/>
              <p:cNvSpPr>
                <a:spLocks noChangeArrowheads="1"/>
              </p:cNvSpPr>
              <p:nvPr/>
            </p:nvSpPr>
            <p:spPr bwMode="auto">
              <a:xfrm>
                <a:off x="14732000" y="17526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48" name="Can 47"/>
              <p:cNvSpPr>
                <a:spLocks noChangeArrowheads="1"/>
              </p:cNvSpPr>
              <p:nvPr/>
            </p:nvSpPr>
            <p:spPr bwMode="auto">
              <a:xfrm>
                <a:off x="14274800" y="26670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49" name="Can 48"/>
              <p:cNvSpPr>
                <a:spLocks noChangeArrowheads="1"/>
              </p:cNvSpPr>
              <p:nvPr/>
            </p:nvSpPr>
            <p:spPr bwMode="auto">
              <a:xfrm>
                <a:off x="13512800" y="20574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50" name="Can 49"/>
              <p:cNvSpPr>
                <a:spLocks noChangeArrowheads="1"/>
              </p:cNvSpPr>
              <p:nvPr/>
            </p:nvSpPr>
            <p:spPr bwMode="auto">
              <a:xfrm>
                <a:off x="12369800" y="12192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51" name="Can 50"/>
              <p:cNvSpPr>
                <a:spLocks noChangeArrowheads="1"/>
              </p:cNvSpPr>
              <p:nvPr/>
            </p:nvSpPr>
            <p:spPr bwMode="auto">
              <a:xfrm>
                <a:off x="13208000" y="8382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52" name="Can 51"/>
              <p:cNvSpPr>
                <a:spLocks noChangeArrowheads="1"/>
              </p:cNvSpPr>
              <p:nvPr/>
            </p:nvSpPr>
            <p:spPr bwMode="auto">
              <a:xfrm>
                <a:off x="14960600" y="3048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cxnSp>
            <p:nvCxnSpPr>
              <p:cNvPr id="53" name="Straight Arrow Connector 52"/>
              <p:cNvCxnSpPr>
                <a:cxnSpLocks noChangeShapeType="1"/>
              </p:cNvCxnSpPr>
              <p:nvPr/>
            </p:nvCxnSpPr>
            <p:spPr bwMode="auto">
              <a:xfrm flipH="1">
                <a:off x="12446000" y="304800"/>
                <a:ext cx="20638" cy="8382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4" name="Straight Arrow Connector 53"/>
              <p:cNvCxnSpPr>
                <a:cxnSpLocks noChangeShapeType="1"/>
              </p:cNvCxnSpPr>
              <p:nvPr/>
            </p:nvCxnSpPr>
            <p:spPr bwMode="auto">
              <a:xfrm flipH="1" flipV="1">
                <a:off x="11302999" y="1923023"/>
                <a:ext cx="914400" cy="2286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5" name="Straight Arrow Connector 54"/>
              <p:cNvCxnSpPr>
                <a:cxnSpLocks noChangeShapeType="1"/>
                <a:endCxn id="76" idx="2"/>
              </p:cNvCxnSpPr>
              <p:nvPr/>
            </p:nvCxnSpPr>
            <p:spPr bwMode="auto">
              <a:xfrm>
                <a:off x="10408433" y="1133384"/>
                <a:ext cx="3194654" cy="29576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6" name="Straight Arrow Connector 55"/>
              <p:cNvCxnSpPr>
                <a:cxnSpLocks noChangeShapeType="1"/>
                <a:stCxn id="79" idx="2"/>
              </p:cNvCxnSpPr>
              <p:nvPr/>
            </p:nvCxnSpPr>
            <p:spPr bwMode="auto">
              <a:xfrm flipH="1">
                <a:off x="11226800" y="190500"/>
                <a:ext cx="1066800" cy="2286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57" name="Can 56"/>
              <p:cNvSpPr>
                <a:spLocks noChangeArrowheads="1"/>
              </p:cNvSpPr>
              <p:nvPr/>
            </p:nvSpPr>
            <p:spPr bwMode="auto">
              <a:xfrm>
                <a:off x="13512800" y="-762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58" name="Can 57"/>
              <p:cNvSpPr>
                <a:spLocks noChangeArrowheads="1"/>
              </p:cNvSpPr>
              <p:nvPr/>
            </p:nvSpPr>
            <p:spPr bwMode="auto">
              <a:xfrm>
                <a:off x="11150600" y="17526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59" name="Can 58"/>
              <p:cNvSpPr>
                <a:spLocks noChangeArrowheads="1"/>
              </p:cNvSpPr>
              <p:nvPr/>
            </p:nvSpPr>
            <p:spPr bwMode="auto">
              <a:xfrm>
                <a:off x="12217400" y="20574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60" name="Can 59"/>
              <p:cNvSpPr>
                <a:spLocks noChangeArrowheads="1"/>
              </p:cNvSpPr>
              <p:nvPr/>
            </p:nvSpPr>
            <p:spPr bwMode="auto">
              <a:xfrm>
                <a:off x="12293600" y="76200"/>
                <a:ext cx="193675" cy="228600"/>
              </a:xfrm>
              <a:prstGeom prst="can">
                <a:avLst>
                  <a:gd name="adj" fmla="val 25000"/>
                </a:avLst>
              </a:prstGeom>
              <a:solidFill>
                <a:srgbClr val="008000"/>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cxnSp>
            <p:nvCxnSpPr>
              <p:cNvPr id="61" name="Straight Arrow Connector 60"/>
              <p:cNvCxnSpPr>
                <a:cxnSpLocks noChangeShapeType="1"/>
                <a:stCxn id="21" idx="2"/>
              </p:cNvCxnSpPr>
              <p:nvPr/>
            </p:nvCxnSpPr>
            <p:spPr bwMode="auto">
              <a:xfrm flipH="1">
                <a:off x="13665200" y="-647700"/>
                <a:ext cx="1066800" cy="6858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2" name="Straight Arrow Connector 61"/>
              <p:cNvCxnSpPr>
                <a:cxnSpLocks noChangeShapeType="1"/>
                <a:stCxn id="22" idx="2"/>
              </p:cNvCxnSpPr>
              <p:nvPr/>
            </p:nvCxnSpPr>
            <p:spPr bwMode="auto">
              <a:xfrm flipH="1">
                <a:off x="13741400" y="1866900"/>
                <a:ext cx="990600" cy="2667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3" name="Straight Arrow Connector 62"/>
              <p:cNvCxnSpPr>
                <a:cxnSpLocks noChangeShapeType="1"/>
              </p:cNvCxnSpPr>
              <p:nvPr/>
            </p:nvCxnSpPr>
            <p:spPr bwMode="auto">
              <a:xfrm flipH="1" flipV="1">
                <a:off x="13284200" y="952500"/>
                <a:ext cx="1447800" cy="8763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4" name="Straight Arrow Connector 63"/>
              <p:cNvCxnSpPr>
                <a:cxnSpLocks noChangeShapeType="1"/>
                <a:stCxn id="66" idx="2"/>
              </p:cNvCxnSpPr>
              <p:nvPr/>
            </p:nvCxnSpPr>
            <p:spPr bwMode="auto">
              <a:xfrm flipH="1">
                <a:off x="13284200" y="419100"/>
                <a:ext cx="1676400" cy="5334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5" name="Straight Arrow Connector 64"/>
              <p:cNvCxnSpPr>
                <a:cxnSpLocks noChangeShapeType="1"/>
                <a:stCxn id="66" idx="2"/>
              </p:cNvCxnSpPr>
              <p:nvPr/>
            </p:nvCxnSpPr>
            <p:spPr bwMode="auto">
              <a:xfrm flipH="1" flipV="1">
                <a:off x="13665200" y="114300"/>
                <a:ext cx="1295400" cy="3048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6" name="Straight Arrow Connector 65"/>
              <p:cNvCxnSpPr>
                <a:cxnSpLocks noChangeShapeType="1"/>
              </p:cNvCxnSpPr>
              <p:nvPr/>
            </p:nvCxnSpPr>
            <p:spPr bwMode="auto">
              <a:xfrm flipH="1" flipV="1">
                <a:off x="13665200" y="2247900"/>
                <a:ext cx="685800" cy="4953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7" name="Straight Arrow Connector 66"/>
              <p:cNvCxnSpPr>
                <a:cxnSpLocks noChangeShapeType="1"/>
                <a:endCxn id="26" idx="1"/>
              </p:cNvCxnSpPr>
              <p:nvPr/>
            </p:nvCxnSpPr>
            <p:spPr bwMode="auto">
              <a:xfrm flipH="1">
                <a:off x="13304838" y="76200"/>
                <a:ext cx="233362" cy="7620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8" name="Straight Arrow Connector 67"/>
              <p:cNvCxnSpPr>
                <a:cxnSpLocks noChangeShapeType="1"/>
                <a:stCxn id="24" idx="2"/>
              </p:cNvCxnSpPr>
              <p:nvPr/>
            </p:nvCxnSpPr>
            <p:spPr bwMode="auto">
              <a:xfrm flipH="1">
                <a:off x="12369800" y="2171700"/>
                <a:ext cx="1143000" cy="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9" name="Straight Arrow Connector 68"/>
              <p:cNvCxnSpPr>
                <a:cxnSpLocks noChangeShapeType="1"/>
                <a:stCxn id="24" idx="1"/>
              </p:cNvCxnSpPr>
              <p:nvPr/>
            </p:nvCxnSpPr>
            <p:spPr bwMode="auto">
              <a:xfrm flipH="1" flipV="1">
                <a:off x="13284200" y="1104900"/>
                <a:ext cx="325438" cy="9525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0" name="Straight Arrow Connector 69"/>
              <p:cNvCxnSpPr>
                <a:cxnSpLocks noChangeShapeType="1"/>
                <a:stCxn id="25" idx="2"/>
                <a:endCxn id="20" idx="3"/>
              </p:cNvCxnSpPr>
              <p:nvPr/>
            </p:nvCxnSpPr>
            <p:spPr bwMode="auto">
              <a:xfrm flipH="1" flipV="1">
                <a:off x="11171238" y="533400"/>
                <a:ext cx="1198562" cy="8001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1" name="Straight Arrow Connector 70"/>
              <p:cNvCxnSpPr>
                <a:cxnSpLocks noChangeShapeType="1"/>
              </p:cNvCxnSpPr>
              <p:nvPr/>
            </p:nvCxnSpPr>
            <p:spPr bwMode="auto">
              <a:xfrm>
                <a:off x="9240484" y="-59554"/>
                <a:ext cx="2511426" cy="1420153"/>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2" name="Straight Arrow Connector 71"/>
              <p:cNvCxnSpPr>
                <a:cxnSpLocks noChangeShapeType="1"/>
                <a:stCxn id="25" idx="2"/>
              </p:cNvCxnSpPr>
              <p:nvPr/>
            </p:nvCxnSpPr>
            <p:spPr bwMode="auto">
              <a:xfrm flipH="1">
                <a:off x="11379200" y="1333500"/>
                <a:ext cx="990600" cy="6096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3" name="Straight Arrow Connector 72"/>
              <p:cNvCxnSpPr>
                <a:cxnSpLocks noChangeShapeType="1"/>
              </p:cNvCxnSpPr>
              <p:nvPr/>
            </p:nvCxnSpPr>
            <p:spPr bwMode="auto">
              <a:xfrm flipH="1">
                <a:off x="12598400" y="1066800"/>
                <a:ext cx="609600" cy="2667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4" name="Straight Arrow Connector 73"/>
              <p:cNvCxnSpPr>
                <a:cxnSpLocks noChangeShapeType="1"/>
                <a:stCxn id="26" idx="2"/>
              </p:cNvCxnSpPr>
              <p:nvPr/>
            </p:nvCxnSpPr>
            <p:spPr bwMode="auto">
              <a:xfrm flipH="1" flipV="1">
                <a:off x="12522200" y="342900"/>
                <a:ext cx="685800" cy="6096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5" name="Straight Arrow Connector 74"/>
              <p:cNvCxnSpPr>
                <a:cxnSpLocks noChangeShapeType="1"/>
              </p:cNvCxnSpPr>
              <p:nvPr/>
            </p:nvCxnSpPr>
            <p:spPr bwMode="auto">
              <a:xfrm flipH="1" flipV="1">
                <a:off x="12522200" y="1447800"/>
                <a:ext cx="914400" cy="609600"/>
              </a:xfrm>
              <a:prstGeom prst="straightConnector1">
                <a:avLst/>
              </a:prstGeom>
              <a:noFill/>
              <a:ln w="25400">
                <a:solidFill>
                  <a:srgbClr val="008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76" name="Parallelogram 75"/>
              <p:cNvSpPr>
                <a:spLocks noChangeArrowheads="1"/>
              </p:cNvSpPr>
              <p:nvPr/>
            </p:nvSpPr>
            <p:spPr bwMode="auto">
              <a:xfrm>
                <a:off x="11429376" y="-85813"/>
                <a:ext cx="2484256" cy="3029915"/>
              </a:xfrm>
              <a:prstGeom prst="parallelogram">
                <a:avLst>
                  <a:gd name="adj" fmla="val 25001"/>
                </a:avLst>
              </a:prstGeom>
              <a:solidFill>
                <a:srgbClr val="D9D9D9">
                  <a:alpha val="16862"/>
                </a:srgbClr>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grpSp>
        <p:grpSp>
          <p:nvGrpSpPr>
            <p:cNvPr id="77" name="Group 104"/>
            <p:cNvGrpSpPr>
              <a:grpSpLocks/>
            </p:cNvGrpSpPr>
            <p:nvPr/>
          </p:nvGrpSpPr>
          <p:grpSpPr bwMode="auto">
            <a:xfrm>
              <a:off x="1243437" y="2951479"/>
              <a:ext cx="5966460" cy="3523710"/>
              <a:chOff x="7398221" y="-1156584"/>
              <a:chExt cx="6629400" cy="3915237"/>
            </a:xfrm>
          </p:grpSpPr>
          <p:sp>
            <p:nvSpPr>
              <p:cNvPr id="78" name="TextBox 37"/>
              <p:cNvSpPr txBox="1">
                <a:spLocks noChangeArrowheads="1"/>
              </p:cNvSpPr>
              <p:nvPr/>
            </p:nvSpPr>
            <p:spPr bwMode="auto">
              <a:xfrm>
                <a:off x="7826376" y="-1156584"/>
                <a:ext cx="2667000" cy="91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620" b="1" dirty="0">
                    <a:solidFill>
                      <a:srgbClr val="589638"/>
                    </a:solidFill>
                  </a:rPr>
                  <a:t>CDN</a:t>
                </a:r>
                <a:r>
                  <a:rPr lang="en-US" altLang="x-none" sz="1620" b="1" baseline="-25000" dirty="0">
                    <a:solidFill>
                      <a:srgbClr val="589638"/>
                    </a:solidFill>
                  </a:rPr>
                  <a:t>1</a:t>
                </a:r>
                <a:r>
                  <a:rPr lang="en-US" altLang="x-none" sz="1620" b="1" dirty="0">
                    <a:solidFill>
                      <a:srgbClr val="589638"/>
                    </a:solidFill>
                  </a:rPr>
                  <a:t> &amp; its servers</a:t>
                </a:r>
              </a:p>
            </p:txBody>
          </p:sp>
          <p:grpSp>
            <p:nvGrpSpPr>
              <p:cNvPr id="79" name="Group 94"/>
              <p:cNvGrpSpPr>
                <a:grpSpLocks/>
              </p:cNvGrpSpPr>
              <p:nvPr/>
            </p:nvGrpSpPr>
            <p:grpSpPr bwMode="auto">
              <a:xfrm>
                <a:off x="8709378" y="-389467"/>
                <a:ext cx="5145942" cy="2438400"/>
                <a:chOff x="2870200" y="4038600"/>
                <a:chExt cx="5145942" cy="2438400"/>
              </a:xfrm>
            </p:grpSpPr>
            <p:sp>
              <p:nvSpPr>
                <p:cNvPr id="81" name="Can 80"/>
                <p:cNvSpPr>
                  <a:spLocks noChangeArrowheads="1"/>
                </p:cNvSpPr>
                <p:nvPr/>
              </p:nvSpPr>
              <p:spPr bwMode="auto">
                <a:xfrm>
                  <a:off x="2869847" y="52583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82" name="Can 81"/>
                <p:cNvSpPr>
                  <a:spLocks noChangeArrowheads="1"/>
                </p:cNvSpPr>
                <p:nvPr/>
              </p:nvSpPr>
              <p:spPr bwMode="auto">
                <a:xfrm>
                  <a:off x="7822847" y="44963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83" name="Can 82"/>
                <p:cNvSpPr>
                  <a:spLocks noChangeArrowheads="1"/>
                </p:cNvSpPr>
                <p:nvPr/>
              </p:nvSpPr>
              <p:spPr bwMode="auto">
                <a:xfrm>
                  <a:off x="6451247" y="62489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84" name="Can 83"/>
                <p:cNvSpPr>
                  <a:spLocks noChangeArrowheads="1"/>
                </p:cNvSpPr>
                <p:nvPr/>
              </p:nvSpPr>
              <p:spPr bwMode="auto">
                <a:xfrm>
                  <a:off x="7594247" y="57917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85" name="Can 84"/>
                <p:cNvSpPr>
                  <a:spLocks noChangeArrowheads="1"/>
                </p:cNvSpPr>
                <p:nvPr/>
              </p:nvSpPr>
              <p:spPr bwMode="auto">
                <a:xfrm>
                  <a:off x="4165247" y="58679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86" name="Can 85"/>
                <p:cNvSpPr>
                  <a:spLocks noChangeArrowheads="1"/>
                </p:cNvSpPr>
                <p:nvPr/>
              </p:nvSpPr>
              <p:spPr bwMode="auto">
                <a:xfrm>
                  <a:off x="6756047" y="40391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cxnSp>
              <p:nvCxnSpPr>
                <p:cNvPr id="87" name="Straight Arrow Connector 86"/>
                <p:cNvCxnSpPr>
                  <a:cxnSpLocks noChangeShapeType="1"/>
                </p:cNvCxnSpPr>
                <p:nvPr/>
              </p:nvCxnSpPr>
              <p:spPr bwMode="auto">
                <a:xfrm flipV="1">
                  <a:off x="4317647" y="5220230"/>
                  <a:ext cx="1143000" cy="6858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88" name="Straight Arrow Connector 87"/>
                <p:cNvCxnSpPr>
                  <a:cxnSpLocks noChangeShapeType="1"/>
                </p:cNvCxnSpPr>
                <p:nvPr/>
              </p:nvCxnSpPr>
              <p:spPr bwMode="auto">
                <a:xfrm flipH="1" flipV="1">
                  <a:off x="4262085" y="6096530"/>
                  <a:ext cx="2189162" cy="2667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89" name="Can 88"/>
                <p:cNvSpPr>
                  <a:spLocks noChangeArrowheads="1"/>
                </p:cNvSpPr>
                <p:nvPr/>
              </p:nvSpPr>
              <p:spPr bwMode="auto">
                <a:xfrm>
                  <a:off x="6527447" y="54869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90" name="Can 89"/>
                <p:cNvSpPr>
                  <a:spLocks noChangeArrowheads="1"/>
                </p:cNvSpPr>
                <p:nvPr/>
              </p:nvSpPr>
              <p:spPr bwMode="auto">
                <a:xfrm>
                  <a:off x="5460647" y="51059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sp>
              <p:nvSpPr>
                <p:cNvPr id="91" name="Can 90"/>
                <p:cNvSpPr>
                  <a:spLocks noChangeArrowheads="1"/>
                </p:cNvSpPr>
                <p:nvPr/>
              </p:nvSpPr>
              <p:spPr bwMode="auto">
                <a:xfrm>
                  <a:off x="4241447" y="4343930"/>
                  <a:ext cx="193675" cy="228600"/>
                </a:xfrm>
                <a:prstGeom prst="can">
                  <a:avLst>
                    <a:gd name="adj" fmla="val 25000"/>
                  </a:avLst>
                </a:prstGeom>
                <a:solidFill>
                  <a:srgbClr val="47FFD1"/>
                </a:solidFill>
                <a:ln w="9525">
                  <a:solidFill>
                    <a:srgbClr val="000090"/>
                  </a:solidFill>
                  <a:round/>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cxnSp>
              <p:nvCxnSpPr>
                <p:cNvPr id="92" name="Straight Arrow Connector 91"/>
                <p:cNvCxnSpPr>
                  <a:cxnSpLocks noChangeShapeType="1"/>
                </p:cNvCxnSpPr>
                <p:nvPr/>
              </p:nvCxnSpPr>
              <p:spPr bwMode="auto">
                <a:xfrm flipH="1" flipV="1">
                  <a:off x="5689247" y="5258330"/>
                  <a:ext cx="838200" cy="3429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93" name="Straight Arrow Connector 92"/>
                <p:cNvCxnSpPr>
                  <a:cxnSpLocks noChangeShapeType="1"/>
                </p:cNvCxnSpPr>
                <p:nvPr/>
              </p:nvCxnSpPr>
              <p:spPr bwMode="auto">
                <a:xfrm flipH="1">
                  <a:off x="6679847" y="5944130"/>
                  <a:ext cx="990600" cy="4572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94" name="Straight Arrow Connector 93"/>
                <p:cNvCxnSpPr>
                  <a:cxnSpLocks noChangeShapeType="1"/>
                </p:cNvCxnSpPr>
                <p:nvPr/>
              </p:nvCxnSpPr>
              <p:spPr bwMode="auto">
                <a:xfrm flipV="1">
                  <a:off x="5689247" y="4267730"/>
                  <a:ext cx="1163638" cy="8382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95" name="Straight Arrow Connector 94"/>
                <p:cNvCxnSpPr>
                  <a:cxnSpLocks noChangeShapeType="1"/>
                </p:cNvCxnSpPr>
                <p:nvPr/>
              </p:nvCxnSpPr>
              <p:spPr bwMode="auto">
                <a:xfrm flipH="1" flipV="1">
                  <a:off x="4338285" y="4572530"/>
                  <a:ext cx="1219200" cy="5334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96" name="Straight Arrow Connector 95"/>
                <p:cNvCxnSpPr>
                  <a:cxnSpLocks noChangeShapeType="1"/>
                </p:cNvCxnSpPr>
                <p:nvPr/>
              </p:nvCxnSpPr>
              <p:spPr bwMode="auto">
                <a:xfrm flipH="1">
                  <a:off x="2946047" y="4572530"/>
                  <a:ext cx="1392238" cy="7620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97" name="Straight Arrow Connector 96"/>
                <p:cNvCxnSpPr>
                  <a:cxnSpLocks noChangeShapeType="1"/>
                </p:cNvCxnSpPr>
                <p:nvPr/>
              </p:nvCxnSpPr>
              <p:spPr bwMode="auto">
                <a:xfrm flipH="1">
                  <a:off x="6721122" y="4572530"/>
                  <a:ext cx="1108075" cy="10287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98" name="Straight Arrow Connector 97"/>
                <p:cNvCxnSpPr>
                  <a:cxnSpLocks noChangeShapeType="1"/>
                </p:cNvCxnSpPr>
                <p:nvPr/>
              </p:nvCxnSpPr>
              <p:spPr bwMode="auto">
                <a:xfrm flipH="1" flipV="1">
                  <a:off x="6965597" y="4220105"/>
                  <a:ext cx="857250" cy="428625"/>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99" name="Straight Arrow Connector 98"/>
                <p:cNvCxnSpPr>
                  <a:cxnSpLocks noChangeShapeType="1"/>
                </p:cNvCxnSpPr>
                <p:nvPr/>
              </p:nvCxnSpPr>
              <p:spPr bwMode="auto">
                <a:xfrm flipH="1" flipV="1">
                  <a:off x="6679847" y="5563130"/>
                  <a:ext cx="914400" cy="3429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0" name="Straight Arrow Connector 99"/>
                <p:cNvCxnSpPr>
                  <a:cxnSpLocks noChangeShapeType="1"/>
                </p:cNvCxnSpPr>
                <p:nvPr/>
              </p:nvCxnSpPr>
              <p:spPr bwMode="auto">
                <a:xfrm flipH="1">
                  <a:off x="4546247" y="4086755"/>
                  <a:ext cx="2306638" cy="409575"/>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1" name="Straight Arrow Connector 100"/>
                <p:cNvCxnSpPr>
                  <a:cxnSpLocks noChangeShapeType="1"/>
                </p:cNvCxnSpPr>
                <p:nvPr/>
              </p:nvCxnSpPr>
              <p:spPr bwMode="auto">
                <a:xfrm flipH="1" flipV="1">
                  <a:off x="3077810" y="5410730"/>
                  <a:ext cx="1281112" cy="5715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2" name="Straight Arrow Connector 101"/>
                <p:cNvCxnSpPr>
                  <a:cxnSpLocks noChangeShapeType="1"/>
                </p:cNvCxnSpPr>
                <p:nvPr/>
              </p:nvCxnSpPr>
              <p:spPr bwMode="auto">
                <a:xfrm flipH="1" flipV="1">
                  <a:off x="5536847" y="5258330"/>
                  <a:ext cx="914400" cy="1104900"/>
                </a:xfrm>
                <a:prstGeom prst="straightConnector1">
                  <a:avLst/>
                </a:prstGeom>
                <a:noFill/>
                <a:ln w="25400">
                  <a:solidFill>
                    <a:srgbClr val="47FFD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sp>
            <p:nvSpPr>
              <p:cNvPr id="80" name="Parallelogram 79"/>
              <p:cNvSpPr>
                <a:spLocks noChangeArrowheads="1"/>
              </p:cNvSpPr>
              <p:nvPr/>
            </p:nvSpPr>
            <p:spPr bwMode="auto">
              <a:xfrm>
                <a:off x="7398221" y="-213146"/>
                <a:ext cx="6629400" cy="2971799"/>
              </a:xfrm>
              <a:prstGeom prst="parallelogram">
                <a:avLst>
                  <a:gd name="adj" fmla="val 25003"/>
                </a:avLst>
              </a:prstGeom>
              <a:solidFill>
                <a:srgbClr val="C2FFF0">
                  <a:alpha val="21176"/>
                </a:srgbClr>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x-none" altLang="x-none" sz="2160">
                  <a:solidFill>
                    <a:srgbClr val="FFFFFF"/>
                  </a:solidFill>
                </a:endParaRPr>
              </a:p>
            </p:txBody>
          </p:sp>
        </p:grpSp>
        <p:sp>
          <p:nvSpPr>
            <p:cNvPr id="103" name="TextBox 36"/>
            <p:cNvSpPr txBox="1">
              <a:spLocks noChangeArrowheads="1"/>
            </p:cNvSpPr>
            <p:nvPr/>
          </p:nvSpPr>
          <p:spPr bwMode="auto">
            <a:xfrm>
              <a:off x="6697980" y="4732020"/>
              <a:ext cx="754380" cy="34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620" b="1">
                  <a:solidFill>
                    <a:srgbClr val="000090"/>
                  </a:solidFill>
                </a:rPr>
                <a:t>ISP</a:t>
              </a:r>
            </a:p>
          </p:txBody>
        </p:sp>
        <p:sp>
          <p:nvSpPr>
            <p:cNvPr id="104" name="TextBox 36"/>
            <p:cNvSpPr txBox="1">
              <a:spLocks noChangeArrowheads="1"/>
            </p:cNvSpPr>
            <p:nvPr/>
          </p:nvSpPr>
          <p:spPr bwMode="auto">
            <a:xfrm>
              <a:off x="4334828" y="5829301"/>
              <a:ext cx="991554" cy="476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620" b="1" dirty="0">
                  <a:solidFill>
                    <a:srgbClr val="000090"/>
                  </a:solidFill>
                </a:rPr>
                <a:t>ISP</a:t>
              </a:r>
            </a:p>
          </p:txBody>
        </p:sp>
        <p:sp>
          <p:nvSpPr>
            <p:cNvPr id="105" name="TextBox 38"/>
            <p:cNvSpPr txBox="1">
              <a:spLocks noChangeArrowheads="1"/>
            </p:cNvSpPr>
            <p:nvPr/>
          </p:nvSpPr>
          <p:spPr bwMode="auto">
            <a:xfrm>
              <a:off x="8098156" y="5955030"/>
              <a:ext cx="1303020" cy="34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x-none" sz="1620" b="1">
                  <a:solidFill>
                    <a:srgbClr val="FF0000"/>
                  </a:solidFill>
                </a:rPr>
                <a:t>users</a:t>
              </a:r>
            </a:p>
          </p:txBody>
        </p:sp>
        <p:cxnSp>
          <p:nvCxnSpPr>
            <p:cNvPr id="106" name="Straight Arrow Connector 105"/>
            <p:cNvCxnSpPr>
              <a:cxnSpLocks noChangeShapeType="1"/>
            </p:cNvCxnSpPr>
            <p:nvPr/>
          </p:nvCxnSpPr>
          <p:spPr bwMode="auto">
            <a:xfrm flipH="1" flipV="1">
              <a:off x="1348740" y="3909060"/>
              <a:ext cx="1783080" cy="205740"/>
            </a:xfrm>
            <a:prstGeom prst="straightConnector1">
              <a:avLst/>
            </a:prstGeom>
            <a:noFill/>
            <a:ln w="25400">
              <a:solidFill>
                <a:srgbClr val="FFFF00"/>
              </a:solidFill>
              <a:prstDash val="dash"/>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7" name="Straight Arrow Connector 106"/>
            <p:cNvCxnSpPr>
              <a:cxnSpLocks noChangeShapeType="1"/>
            </p:cNvCxnSpPr>
            <p:nvPr/>
          </p:nvCxnSpPr>
          <p:spPr bwMode="auto">
            <a:xfrm flipH="1" flipV="1">
              <a:off x="1143000" y="3771900"/>
              <a:ext cx="1303020" cy="960120"/>
            </a:xfrm>
            <a:prstGeom prst="straightConnector1">
              <a:avLst/>
            </a:prstGeom>
            <a:noFill/>
            <a:ln w="25400">
              <a:solidFill>
                <a:srgbClr val="FFFF00"/>
              </a:solidFill>
              <a:prstDash val="dash"/>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8" name="Straight Arrow Connector 107"/>
            <p:cNvCxnSpPr>
              <a:cxnSpLocks noChangeShapeType="1"/>
            </p:cNvCxnSpPr>
            <p:nvPr/>
          </p:nvCxnSpPr>
          <p:spPr bwMode="auto">
            <a:xfrm flipH="1">
              <a:off x="1760220" y="4869180"/>
              <a:ext cx="635794" cy="0"/>
            </a:xfrm>
            <a:prstGeom prst="straightConnector1">
              <a:avLst/>
            </a:prstGeom>
            <a:noFill/>
            <a:ln w="31750">
              <a:solidFill>
                <a:srgbClr val="50FF12"/>
              </a:solidFill>
              <a:prstDash val="sysDot"/>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109" name="Picture 2" descr="Samsung-Smart-Tv.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46620" y="6035040"/>
              <a:ext cx="754380" cy="50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 name="Picture 3" descr="iphone-6-plus-front-hand.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355080" y="6240780"/>
              <a:ext cx="941547" cy="535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6" name="Right Arrow 115"/>
          <p:cNvSpPr/>
          <p:nvPr/>
        </p:nvSpPr>
        <p:spPr bwMode="auto">
          <a:xfrm rot="1850371">
            <a:off x="2841992" y="2886941"/>
            <a:ext cx="1163750" cy="570669"/>
          </a:xfrm>
          <a:prstGeom prst="rightArrow">
            <a:avLst/>
          </a:prstGeom>
          <a:solidFill>
            <a:srgbClr val="9EC57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07" charset="0"/>
            </a:endParaRPr>
          </a:p>
        </p:txBody>
      </p:sp>
      <p:sp>
        <p:nvSpPr>
          <p:cNvPr id="120" name="TextBox 119"/>
          <p:cNvSpPr txBox="1">
            <a:spLocks noChangeArrowheads="1"/>
          </p:cNvSpPr>
          <p:nvPr/>
        </p:nvSpPr>
        <p:spPr bwMode="auto">
          <a:xfrm>
            <a:off x="378996" y="2743200"/>
            <a:ext cx="8397402" cy="1384995"/>
          </a:xfrm>
          <a:prstGeom prst="rect">
            <a:avLst/>
          </a:prstGeom>
          <a:solidFill>
            <a:srgbClr val="CCFFCC"/>
          </a:solidFill>
          <a:ln>
            <a:noFill/>
          </a:ln>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dirty="0" smtClean="0">
                <a:solidFill>
                  <a:srgbClr val="FF0000"/>
                </a:solidFill>
                <a:latin typeface="Comic Sans MS"/>
                <a:cs typeface="Comic Sans MS"/>
              </a:rPr>
              <a:t>-- vast, complex networked systems spanning large geographically dispersed areas</a:t>
            </a:r>
          </a:p>
          <a:p>
            <a:r>
              <a:rPr lang="en-US" sz="2800" dirty="0" smtClean="0">
                <a:solidFill>
                  <a:srgbClr val="FF0000"/>
                </a:solidFill>
                <a:latin typeface="Comic Sans MS"/>
                <a:cs typeface="Comic Sans MS"/>
              </a:rPr>
              <a:t>    -- scale out with user demands; meet user </a:t>
            </a:r>
            <a:r>
              <a:rPr lang="en-US" sz="2800" dirty="0" err="1" smtClean="0">
                <a:solidFill>
                  <a:srgbClr val="FF0000"/>
                </a:solidFill>
                <a:latin typeface="Comic Sans MS"/>
                <a:cs typeface="Comic Sans MS"/>
              </a:rPr>
              <a:t>QoE</a:t>
            </a:r>
            <a:endParaRPr lang="en-US" sz="2800" dirty="0" smtClean="0">
              <a:solidFill>
                <a:srgbClr val="FF0000"/>
              </a:solidFill>
              <a:latin typeface="Comic Sans MS"/>
              <a:cs typeface="Comic Sans MS"/>
            </a:endParaRPr>
          </a:p>
        </p:txBody>
      </p:sp>
      <p:sp>
        <p:nvSpPr>
          <p:cNvPr id="117" name="Rectangle 116"/>
          <p:cNvSpPr/>
          <p:nvPr/>
        </p:nvSpPr>
        <p:spPr>
          <a:xfrm>
            <a:off x="3302996" y="1295400"/>
            <a:ext cx="5458216" cy="1446550"/>
          </a:xfrm>
          <a:prstGeom prst="rect">
            <a:avLst/>
          </a:prstGeom>
          <a:solidFill>
            <a:schemeClr val="tx1"/>
          </a:solidFill>
        </p:spPr>
        <p:txBody>
          <a:bodyPr wrap="square">
            <a:spAutoFit/>
          </a:bodyPr>
          <a:lstStyle/>
          <a:p>
            <a:pPr algn="l"/>
            <a:r>
              <a:rPr lang="en-US" sz="2600" dirty="0" smtClean="0">
                <a:solidFill>
                  <a:schemeClr val="bg1"/>
                </a:solidFill>
                <a:latin typeface="Comic Sans MS"/>
                <a:cs typeface="Comic Sans MS"/>
              </a:rPr>
              <a:t>Web: from simple </a:t>
            </a:r>
            <a:r>
              <a:rPr lang="en-US" sz="2600" i="1" dirty="0">
                <a:solidFill>
                  <a:schemeClr val="bg1"/>
                </a:solidFill>
                <a:latin typeface="Comic Sans MS"/>
                <a:cs typeface="Comic Sans MS"/>
              </a:rPr>
              <a:t>client-server</a:t>
            </a:r>
            <a:r>
              <a:rPr lang="en-US" sz="2600" dirty="0">
                <a:solidFill>
                  <a:schemeClr val="bg1"/>
                </a:solidFill>
                <a:latin typeface="Comic Sans MS"/>
                <a:cs typeface="Comic Sans MS"/>
              </a:rPr>
              <a:t> model for file downloads </a:t>
            </a:r>
          </a:p>
          <a:p>
            <a:pPr algn="l"/>
            <a:r>
              <a:rPr lang="en-US" sz="800" dirty="0" smtClean="0">
                <a:solidFill>
                  <a:schemeClr val="bg1"/>
                </a:solidFill>
                <a:latin typeface="Comic Sans MS"/>
                <a:cs typeface="Comic Sans MS"/>
                <a:sym typeface="Wingdings"/>
              </a:rPr>
              <a:t>    </a:t>
            </a:r>
          </a:p>
          <a:p>
            <a:pPr algn="l"/>
            <a:r>
              <a:rPr lang="en-US" sz="2600" dirty="0">
                <a:solidFill>
                  <a:schemeClr val="bg1"/>
                </a:solidFill>
                <a:latin typeface="Comic Sans MS"/>
                <a:cs typeface="Comic Sans MS"/>
                <a:sym typeface="Wingdings"/>
              </a:rPr>
              <a:t> </a:t>
            </a:r>
            <a:r>
              <a:rPr lang="en-US" sz="2600" dirty="0" smtClean="0">
                <a:solidFill>
                  <a:schemeClr val="bg1"/>
                </a:solidFill>
                <a:latin typeface="Comic Sans MS"/>
                <a:cs typeface="Comic Sans MS"/>
                <a:sym typeface="Wingdings"/>
              </a:rPr>
              <a:t>   </a:t>
            </a:r>
            <a:r>
              <a:rPr lang="en-US" sz="2800" dirty="0" smtClean="0">
                <a:solidFill>
                  <a:schemeClr val="bg1"/>
                </a:solidFill>
                <a:latin typeface="Comic Sans MS"/>
                <a:cs typeface="Comic Sans MS"/>
                <a:sym typeface="Wingdings"/>
              </a:rPr>
              <a:t> </a:t>
            </a:r>
            <a:r>
              <a:rPr lang="en-US" sz="2800" dirty="0">
                <a:solidFill>
                  <a:schemeClr val="bg1"/>
                </a:solidFill>
                <a:latin typeface="Comic Sans MS"/>
                <a:cs typeface="Comic Sans MS"/>
              </a:rPr>
              <a:t>Cloud Computing + CDNs</a:t>
            </a:r>
          </a:p>
        </p:txBody>
      </p:sp>
    </p:spTree>
    <p:extLst>
      <p:ext uri="{BB962C8B-B14F-4D97-AF65-F5344CB8AC3E}">
        <p14:creationId xmlns:p14="http://schemas.microsoft.com/office/powerpoint/2010/main" val="156918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4294967295"/>
          </p:nvPr>
        </p:nvSpPr>
        <p:spPr>
          <a:xfrm>
            <a:off x="8229600" y="6172200"/>
            <a:ext cx="4572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39134DE3-D222-3A4D-975F-C69692292C07}" type="slidenum">
              <a:rPr lang="en-US" sz="1400"/>
              <a:pPr/>
              <a:t>12</a:t>
            </a:fld>
            <a:endParaRPr lang="en-US" sz="1400" dirty="0"/>
          </a:p>
        </p:txBody>
      </p:sp>
      <p:sp>
        <p:nvSpPr>
          <p:cNvPr id="19459" name="Rectangle 2"/>
          <p:cNvSpPr>
            <a:spLocks noGrp="1" noChangeArrowheads="1"/>
          </p:cNvSpPr>
          <p:nvPr>
            <p:ph type="title"/>
          </p:nvPr>
        </p:nvSpPr>
        <p:spPr>
          <a:xfrm>
            <a:off x="685800" y="228600"/>
            <a:ext cx="7772400" cy="1143000"/>
          </a:xfrm>
        </p:spPr>
        <p:txBody>
          <a:bodyPr/>
          <a:lstStyle/>
          <a:p>
            <a:r>
              <a:rPr lang="en-US" dirty="0">
                <a:latin typeface="Comic Sans MS" charset="0"/>
              </a:rPr>
              <a:t>Domain Name Service (DNS)</a:t>
            </a:r>
          </a:p>
        </p:txBody>
      </p:sp>
      <p:sp>
        <p:nvSpPr>
          <p:cNvPr id="1876995" name="Rectangle 3"/>
          <p:cNvSpPr>
            <a:spLocks noGrp="1" noChangeArrowheads="1"/>
          </p:cNvSpPr>
          <p:nvPr>
            <p:ph type="body" idx="1"/>
          </p:nvPr>
        </p:nvSpPr>
        <p:spPr>
          <a:xfrm>
            <a:off x="685800" y="1295400"/>
            <a:ext cx="7772400" cy="4114800"/>
          </a:xfrm>
        </p:spPr>
        <p:txBody>
          <a:bodyPr/>
          <a:lstStyle/>
          <a:p>
            <a:r>
              <a:rPr lang="en-US" dirty="0">
                <a:latin typeface="Comic Sans MS" charset="0"/>
              </a:rPr>
              <a:t>IP routing uses IP addresses</a:t>
            </a:r>
          </a:p>
          <a:p>
            <a:r>
              <a:rPr lang="en-US" dirty="0">
                <a:latin typeface="Comic Sans MS" charset="0"/>
              </a:rPr>
              <a:t>Need a way to convert hostnames to IP addresses</a:t>
            </a:r>
          </a:p>
          <a:p>
            <a:r>
              <a:rPr lang="en-US" dirty="0">
                <a:latin typeface="Comic Sans MS" charset="0"/>
              </a:rPr>
              <a:t>DNS is a distributed mapping service</a:t>
            </a:r>
          </a:p>
          <a:p>
            <a:pPr lvl="1"/>
            <a:r>
              <a:rPr lang="en-US" dirty="0">
                <a:latin typeface="Comic Sans MS" charset="0"/>
              </a:rPr>
              <a:t>Maintains </a:t>
            </a:r>
            <a:r>
              <a:rPr lang="ja-JP" altLang="en-US" dirty="0">
                <a:latin typeface="Comic Sans MS" charset="0"/>
              </a:rPr>
              <a:t>“</a:t>
            </a:r>
            <a:r>
              <a:rPr lang="en-US" dirty="0">
                <a:latin typeface="Comic Sans MS" charset="0"/>
              </a:rPr>
              <a:t>table</a:t>
            </a:r>
            <a:r>
              <a:rPr lang="ja-JP" altLang="en-US" dirty="0">
                <a:latin typeface="Comic Sans MS" charset="0"/>
              </a:rPr>
              <a:t>”</a:t>
            </a:r>
            <a:r>
              <a:rPr lang="en-US" dirty="0">
                <a:latin typeface="Comic Sans MS" charset="0"/>
              </a:rPr>
              <a:t> of name-to-address mapping</a:t>
            </a:r>
          </a:p>
          <a:p>
            <a:pPr lvl="1"/>
            <a:r>
              <a:rPr lang="en-US" dirty="0">
                <a:latin typeface="Comic Sans MS" charset="0"/>
              </a:rPr>
              <a:t>Used by most applications. E.g.: Web, email, etc.</a:t>
            </a:r>
          </a:p>
          <a:p>
            <a:r>
              <a:rPr lang="en-US" dirty="0">
                <a:latin typeface="Comic Sans MS" charset="0"/>
              </a:rPr>
              <a:t>Advantages</a:t>
            </a:r>
          </a:p>
          <a:p>
            <a:pPr lvl="1"/>
            <a:r>
              <a:rPr lang="en-US" dirty="0">
                <a:latin typeface="Comic Sans MS" charset="0"/>
              </a:rPr>
              <a:t>Easier for programmers and users</a:t>
            </a:r>
          </a:p>
          <a:p>
            <a:pPr lvl="1"/>
            <a:r>
              <a:rPr lang="en-US" dirty="0">
                <a:latin typeface="Comic Sans MS" charset="0"/>
              </a:rPr>
              <a:t>Can change mapping if needed</a:t>
            </a:r>
          </a:p>
          <a:p>
            <a:pPr lvl="1"/>
            <a:endParaRPr lang="en-US" dirty="0">
              <a:latin typeface="Comic Sans MS" charset="0"/>
            </a:endParaRPr>
          </a:p>
          <a:p>
            <a:pPr lvl="1"/>
            <a:r>
              <a:rPr lang="en-US" dirty="0">
                <a:latin typeface="Comic Sans MS" charset="0"/>
              </a:rPr>
              <a:t>more next week …..</a:t>
            </a:r>
          </a:p>
        </p:txBody>
      </p:sp>
      <p:sp>
        <p:nvSpPr>
          <p:cNvPr id="5"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699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76995">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7699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699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699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7699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769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69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4294967295"/>
          </p:nvPr>
        </p:nvSpPr>
        <p:spPr>
          <a:xfrm>
            <a:off x="8153400" y="6248400"/>
            <a:ext cx="6096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6CFA4D68-10F7-8F46-8A29-E285E2D2755F}" type="slidenum">
              <a:rPr lang="en-US" sz="1400"/>
              <a:pPr/>
              <a:t>13</a:t>
            </a:fld>
            <a:endParaRPr lang="en-US" sz="1400" dirty="0"/>
          </a:p>
        </p:txBody>
      </p:sp>
      <p:sp>
        <p:nvSpPr>
          <p:cNvPr id="20483" name="Rectangle 2"/>
          <p:cNvSpPr>
            <a:spLocks noGrp="1" noChangeArrowheads="1"/>
          </p:cNvSpPr>
          <p:nvPr>
            <p:ph type="title"/>
          </p:nvPr>
        </p:nvSpPr>
        <p:spPr>
          <a:xfrm>
            <a:off x="685800" y="228600"/>
            <a:ext cx="7772400" cy="1143000"/>
          </a:xfrm>
        </p:spPr>
        <p:txBody>
          <a:bodyPr/>
          <a:lstStyle/>
          <a:p>
            <a:r>
              <a:rPr lang="en-US" dirty="0">
                <a:latin typeface="Comic Sans MS" charset="0"/>
              </a:rPr>
              <a:t>Internet Routing</a:t>
            </a:r>
          </a:p>
        </p:txBody>
      </p:sp>
      <p:sp>
        <p:nvSpPr>
          <p:cNvPr id="20484" name="Rectangle 3"/>
          <p:cNvSpPr>
            <a:spLocks noGrp="1" noChangeArrowheads="1"/>
          </p:cNvSpPr>
          <p:nvPr>
            <p:ph type="body" idx="1"/>
          </p:nvPr>
        </p:nvSpPr>
        <p:spPr>
          <a:xfrm>
            <a:off x="533400" y="1447800"/>
            <a:ext cx="8356600" cy="4648200"/>
          </a:xfrm>
        </p:spPr>
        <p:txBody>
          <a:bodyPr/>
          <a:lstStyle/>
          <a:p>
            <a:r>
              <a:rPr lang="en-US" dirty="0">
                <a:latin typeface="Comic Sans MS" charset="0"/>
              </a:rPr>
              <a:t>The Internet consists of a number of routers</a:t>
            </a:r>
          </a:p>
          <a:p>
            <a:r>
              <a:rPr lang="en-US" dirty="0">
                <a:latin typeface="Comic Sans MS" charset="0"/>
              </a:rPr>
              <a:t>Each router forwards packets onto the next hop</a:t>
            </a:r>
          </a:p>
          <a:p>
            <a:r>
              <a:rPr lang="en-US" dirty="0">
                <a:latin typeface="Comic Sans MS" charset="0"/>
              </a:rPr>
              <a:t>Goal is to move the packet closer to its destination</a:t>
            </a:r>
          </a:p>
          <a:p>
            <a:pPr lvl="1"/>
            <a:r>
              <a:rPr lang="en-US" dirty="0">
                <a:latin typeface="Comic Sans MS" charset="0"/>
              </a:rPr>
              <a:t>Each router has a table</a:t>
            </a:r>
          </a:p>
          <a:p>
            <a:pPr lvl="1"/>
            <a:r>
              <a:rPr lang="en-US" dirty="0">
                <a:latin typeface="Comic Sans MS" charset="0"/>
              </a:rPr>
              <a:t>Matches packet address to determine next hop</a:t>
            </a:r>
          </a:p>
          <a:p>
            <a:pPr lvl="1"/>
            <a:endParaRPr lang="en-US" dirty="0">
              <a:latin typeface="Comic Sans MS" charset="0"/>
            </a:endParaRPr>
          </a:p>
        </p:txBody>
      </p:sp>
      <p:sp>
        <p:nvSpPr>
          <p:cNvPr id="5"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77863" y="571500"/>
            <a:ext cx="7770812" cy="1470025"/>
          </a:xfrm>
        </p:spPr>
        <p:txBody>
          <a:bodyPr/>
          <a:lstStyle/>
          <a:p>
            <a:r>
              <a:rPr lang="en-US">
                <a:latin typeface="Comic Sans MS" charset="0"/>
              </a:rPr>
              <a:t>Step 2: Find out the process</a:t>
            </a:r>
          </a:p>
        </p:txBody>
      </p:sp>
      <p:sp>
        <p:nvSpPr>
          <p:cNvPr id="21507" name="Rectangle 3"/>
          <p:cNvSpPr>
            <a:spLocks noGrp="1" noChangeArrowheads="1"/>
          </p:cNvSpPr>
          <p:nvPr>
            <p:ph type="subTitle" idx="1"/>
          </p:nvPr>
        </p:nvSpPr>
        <p:spPr>
          <a:xfrm>
            <a:off x="1270000" y="2366963"/>
            <a:ext cx="6399213" cy="981075"/>
          </a:xfrm>
        </p:spPr>
        <p:txBody>
          <a:bodyPr/>
          <a:lstStyle/>
          <a:p>
            <a:r>
              <a:rPr lang="en-US">
                <a:latin typeface="Comic Sans MS" charset="0"/>
              </a:rPr>
              <a:t>Transport layer  Protocol</a:t>
            </a:r>
          </a:p>
        </p:txBody>
      </p:sp>
      <p:grpSp>
        <p:nvGrpSpPr>
          <p:cNvPr id="21508" name="Group 24"/>
          <p:cNvGrpSpPr>
            <a:grpSpLocks/>
          </p:cNvGrpSpPr>
          <p:nvPr/>
        </p:nvGrpSpPr>
        <p:grpSpPr bwMode="auto">
          <a:xfrm>
            <a:off x="1608138" y="2857500"/>
            <a:ext cx="5842000" cy="3184525"/>
            <a:chOff x="0" y="672"/>
            <a:chExt cx="5031" cy="3125"/>
          </a:xfrm>
        </p:grpSpPr>
        <p:pic>
          <p:nvPicPr>
            <p:cNvPr id="21509" name="Picture 7" descr="MCj043162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 y="1702"/>
              <a:ext cx="972" cy="1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0" name="Picture 8" descr="MCj030394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 y="1882"/>
              <a:ext cx="1024" cy="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1" name="Picture 9" descr="MCj0397434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8" y="1828"/>
              <a:ext cx="720" cy="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2" name="Picture 10" descr="MCj0397190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6" y="2824"/>
              <a:ext cx="551" cy="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3" name="Picture 11" descr="MCj0397474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 y="854"/>
              <a:ext cx="1036" cy="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4" name="Picture 12" descr="MCj0397480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 y="672"/>
              <a:ext cx="749" cy="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5" name="AutoShape 13"/>
            <p:cNvSpPr>
              <a:spLocks noChangeArrowheads="1"/>
            </p:cNvSpPr>
            <p:nvPr/>
          </p:nvSpPr>
          <p:spPr bwMode="auto">
            <a:xfrm>
              <a:off x="2160" y="2195"/>
              <a:ext cx="648" cy="135"/>
            </a:xfrm>
            <a:prstGeom prst="leftRightArrow">
              <a:avLst>
                <a:gd name="adj1" fmla="val 50000"/>
                <a:gd name="adj2" fmla="val 96000"/>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pic>
          <p:nvPicPr>
            <p:cNvPr id="21516" name="Picture 14" descr="MCj0355867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 y="1747"/>
              <a:ext cx="654" cy="1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7" name="Picture 15" descr="MCj0430043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957"/>
              <a:ext cx="824" cy="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8" name="Picture 16" descr="MCj0217438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0" y="2464"/>
              <a:ext cx="612" cy="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9" name="AutoShape 17"/>
            <p:cNvSpPr>
              <a:spLocks noChangeArrowheads="1"/>
            </p:cNvSpPr>
            <p:nvPr/>
          </p:nvSpPr>
          <p:spPr bwMode="auto">
            <a:xfrm rot="1272554">
              <a:off x="907" y="1702"/>
              <a:ext cx="346" cy="135"/>
            </a:xfrm>
            <a:prstGeom prst="leftRightArrow">
              <a:avLst>
                <a:gd name="adj1" fmla="val 50000"/>
                <a:gd name="adj2" fmla="val 51259"/>
              </a:avLst>
            </a:prstGeom>
            <a:solidFill>
              <a:schemeClr val="accent1"/>
            </a:solidFill>
            <a:ln w="9525">
              <a:solidFill>
                <a:schemeClr val="tx1"/>
              </a:solidFill>
              <a:miter lim="800000"/>
              <a:headEnd/>
              <a:tailEnd/>
            </a:ln>
          </p:spPr>
          <p:txBody>
            <a:bodyPr wrap="none" anchor="ctr"/>
            <a:lstStyle/>
            <a:p>
              <a:endParaRPr lang="en-US"/>
            </a:p>
          </p:txBody>
        </p:sp>
        <p:sp>
          <p:nvSpPr>
            <p:cNvPr id="21520" name="AutoShape 18"/>
            <p:cNvSpPr>
              <a:spLocks noChangeArrowheads="1"/>
            </p:cNvSpPr>
            <p:nvPr/>
          </p:nvSpPr>
          <p:spPr bwMode="auto">
            <a:xfrm>
              <a:off x="821" y="2285"/>
              <a:ext cx="345" cy="134"/>
            </a:xfrm>
            <a:prstGeom prst="leftRightArrow">
              <a:avLst>
                <a:gd name="adj1" fmla="val 50000"/>
                <a:gd name="adj2" fmla="val 51493"/>
              </a:avLst>
            </a:prstGeom>
            <a:solidFill>
              <a:schemeClr val="accent1"/>
            </a:solidFill>
            <a:ln w="9525">
              <a:solidFill>
                <a:schemeClr val="tx1"/>
              </a:solidFill>
              <a:miter lim="800000"/>
              <a:headEnd/>
              <a:tailEnd/>
            </a:ln>
          </p:spPr>
          <p:txBody>
            <a:bodyPr wrap="none" anchor="ctr"/>
            <a:lstStyle/>
            <a:p>
              <a:endParaRPr lang="en-US"/>
            </a:p>
          </p:txBody>
        </p:sp>
        <p:sp>
          <p:nvSpPr>
            <p:cNvPr id="21521" name="AutoShape 19"/>
            <p:cNvSpPr>
              <a:spLocks noChangeArrowheads="1"/>
            </p:cNvSpPr>
            <p:nvPr/>
          </p:nvSpPr>
          <p:spPr bwMode="auto">
            <a:xfrm>
              <a:off x="3888" y="2240"/>
              <a:ext cx="346" cy="134"/>
            </a:xfrm>
            <a:prstGeom prst="leftRightArrow">
              <a:avLst>
                <a:gd name="adj1" fmla="val 50000"/>
                <a:gd name="adj2" fmla="val 51642"/>
              </a:avLst>
            </a:prstGeom>
            <a:solidFill>
              <a:schemeClr val="accent1"/>
            </a:solidFill>
            <a:ln w="9525">
              <a:solidFill>
                <a:schemeClr val="tx1"/>
              </a:solidFill>
              <a:miter lim="800000"/>
              <a:headEnd/>
              <a:tailEnd/>
            </a:ln>
          </p:spPr>
          <p:txBody>
            <a:bodyPr wrap="none" anchor="ctr"/>
            <a:lstStyle/>
            <a:p>
              <a:endParaRPr lang="en-US"/>
            </a:p>
          </p:txBody>
        </p:sp>
        <p:sp>
          <p:nvSpPr>
            <p:cNvPr id="21522" name="AutoShape 20"/>
            <p:cNvSpPr>
              <a:spLocks noChangeArrowheads="1"/>
            </p:cNvSpPr>
            <p:nvPr/>
          </p:nvSpPr>
          <p:spPr bwMode="auto">
            <a:xfrm rot="-2969076">
              <a:off x="3730" y="1638"/>
              <a:ext cx="359" cy="129"/>
            </a:xfrm>
            <a:prstGeom prst="leftRightArrow">
              <a:avLst>
                <a:gd name="adj1" fmla="val 50000"/>
                <a:gd name="adj2" fmla="val 55659"/>
              </a:avLst>
            </a:prstGeom>
            <a:solidFill>
              <a:schemeClr val="accent1"/>
            </a:solidFill>
            <a:ln w="9525">
              <a:solidFill>
                <a:schemeClr val="tx1"/>
              </a:solidFill>
              <a:miter lim="800000"/>
              <a:headEnd/>
              <a:tailEnd/>
            </a:ln>
          </p:spPr>
          <p:txBody>
            <a:bodyPr wrap="none" anchor="ctr"/>
            <a:lstStyle/>
            <a:p>
              <a:endParaRPr lang="en-US"/>
            </a:p>
          </p:txBody>
        </p:sp>
        <p:sp>
          <p:nvSpPr>
            <p:cNvPr id="21523" name="AutoShape 21"/>
            <p:cNvSpPr>
              <a:spLocks noChangeArrowheads="1"/>
            </p:cNvSpPr>
            <p:nvPr/>
          </p:nvSpPr>
          <p:spPr bwMode="auto">
            <a:xfrm rot="2097744">
              <a:off x="3845" y="2778"/>
              <a:ext cx="345" cy="134"/>
            </a:xfrm>
            <a:prstGeom prst="leftRightArrow">
              <a:avLst>
                <a:gd name="adj1" fmla="val 50000"/>
                <a:gd name="adj2" fmla="val 51493"/>
              </a:avLst>
            </a:prstGeom>
            <a:solidFill>
              <a:schemeClr val="accent1"/>
            </a:solidFill>
            <a:ln w="9525">
              <a:solidFill>
                <a:schemeClr val="tx1"/>
              </a:solidFill>
              <a:miter lim="800000"/>
              <a:headEnd/>
              <a:tailEnd/>
            </a:ln>
          </p:spPr>
          <p:txBody>
            <a:bodyPr wrap="none" anchor="ctr"/>
            <a:lstStyle/>
            <a:p>
              <a:endParaRPr lang="en-US"/>
            </a:p>
          </p:txBody>
        </p:sp>
        <p:sp>
          <p:nvSpPr>
            <p:cNvPr id="21524" name="AutoShape 22"/>
            <p:cNvSpPr>
              <a:spLocks noChangeArrowheads="1"/>
            </p:cNvSpPr>
            <p:nvPr/>
          </p:nvSpPr>
          <p:spPr bwMode="auto">
            <a:xfrm rot="-1581866">
              <a:off x="821" y="2867"/>
              <a:ext cx="345" cy="135"/>
            </a:xfrm>
            <a:prstGeom prst="leftRightArrow">
              <a:avLst>
                <a:gd name="adj1" fmla="val 50000"/>
                <a:gd name="adj2" fmla="val 51111"/>
              </a:avLst>
            </a:prstGeom>
            <a:solidFill>
              <a:schemeClr val="accent1"/>
            </a:solidFill>
            <a:ln w="9525">
              <a:solidFill>
                <a:schemeClr val="tx1"/>
              </a:solidFill>
              <a:miter lim="800000"/>
              <a:headEnd/>
              <a:tailEnd/>
            </a:ln>
          </p:spPr>
          <p:txBody>
            <a:bodyPr wrap="none" anchor="ctr"/>
            <a:lstStyle/>
            <a:p>
              <a:endParaRPr lang="en-US"/>
            </a:p>
          </p:txBody>
        </p:sp>
        <p:sp>
          <p:nvSpPr>
            <p:cNvPr id="21525" name="AutoShape 23"/>
            <p:cNvSpPr>
              <a:spLocks noChangeArrowheads="1"/>
            </p:cNvSpPr>
            <p:nvPr/>
          </p:nvSpPr>
          <p:spPr bwMode="auto">
            <a:xfrm>
              <a:off x="1166" y="1120"/>
              <a:ext cx="2722" cy="179"/>
            </a:xfrm>
            <a:prstGeom prst="leftRightArrow">
              <a:avLst>
                <a:gd name="adj1" fmla="val 50000"/>
                <a:gd name="adj2" fmla="val 304134"/>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22"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
        <p:nvSpPr>
          <p:cNvPr id="23" name="Slide Number Placeholder 4"/>
          <p:cNvSpPr>
            <a:spLocks noGrp="1"/>
          </p:cNvSpPr>
          <p:nvPr>
            <p:ph type="sldNum" sz="quarter" idx="4294967295"/>
          </p:nvPr>
        </p:nvSpPr>
        <p:spPr>
          <a:xfrm>
            <a:off x="8153400" y="6248400"/>
            <a:ext cx="4572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24283044-FD4B-A246-A91B-05993B17F48F}" type="slidenum">
              <a:rPr lang="en-US" sz="1400"/>
              <a:pPr/>
              <a:t>14</a:t>
            </a:fld>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378853" y="0"/>
            <a:ext cx="7772400" cy="1143000"/>
          </a:xfrm>
        </p:spPr>
        <p:txBody>
          <a:bodyPr/>
          <a:lstStyle/>
          <a:p>
            <a:r>
              <a:rPr lang="en-US" sz="3200" dirty="0" smtClean="0"/>
              <a:t>Addressing Processes </a:t>
            </a:r>
            <a:endParaRPr lang="en-US" dirty="0" smtClean="0"/>
          </a:p>
        </p:txBody>
      </p:sp>
      <p:sp>
        <p:nvSpPr>
          <p:cNvPr id="43013" name="Rectangle 3"/>
          <p:cNvSpPr>
            <a:spLocks noGrp="1" noChangeArrowheads="1"/>
          </p:cNvSpPr>
          <p:nvPr>
            <p:ph type="body" sz="half" idx="2"/>
          </p:nvPr>
        </p:nvSpPr>
        <p:spPr>
          <a:xfrm>
            <a:off x="533400" y="1219200"/>
            <a:ext cx="4244863" cy="4648200"/>
          </a:xfrm>
        </p:spPr>
        <p:txBody>
          <a:bodyPr/>
          <a:lstStyle/>
          <a:p>
            <a:r>
              <a:rPr lang="en-US" sz="2400" dirty="0" smtClean="0"/>
              <a:t>to receive messages, process  must have </a:t>
            </a:r>
            <a:r>
              <a:rPr lang="en-US" sz="2400" i="1" dirty="0" smtClean="0">
                <a:solidFill>
                  <a:srgbClr val="FF0000"/>
                </a:solidFill>
              </a:rPr>
              <a:t>identifier</a:t>
            </a:r>
          </a:p>
          <a:p>
            <a:r>
              <a:rPr lang="en-US" sz="2400" dirty="0" smtClean="0"/>
              <a:t>host device has unique 32-bit IPv4 address</a:t>
            </a:r>
          </a:p>
          <a:p>
            <a:r>
              <a:rPr lang="en-US" sz="2400" u="sng" dirty="0" smtClean="0">
                <a:solidFill>
                  <a:srgbClr val="FF0000"/>
                </a:solidFill>
              </a:rPr>
              <a:t>Exercise:</a:t>
            </a:r>
            <a:r>
              <a:rPr lang="en-US" sz="2400" dirty="0" smtClean="0"/>
              <a:t> </a:t>
            </a:r>
          </a:p>
          <a:p>
            <a:pPr lvl="1"/>
            <a:r>
              <a:rPr lang="en-US" sz="2000" dirty="0" smtClean="0"/>
              <a:t>On Windows, use </a:t>
            </a:r>
            <a:r>
              <a:rPr lang="en-US" sz="2000" dirty="0" err="1" smtClean="0">
                <a:latin typeface="Courier New" pitchFamily="49" charset="0"/>
                <a:cs typeface="Courier New" pitchFamily="49" charset="0"/>
              </a:rPr>
              <a:t>ipconfig</a:t>
            </a:r>
            <a:r>
              <a:rPr lang="en-US" sz="2000" dirty="0" smtClean="0"/>
              <a:t> from command prompt to get your IP address</a:t>
            </a:r>
          </a:p>
          <a:p>
            <a:pPr lvl="1"/>
            <a:r>
              <a:rPr lang="en-US" sz="2000" dirty="0" smtClean="0"/>
              <a:t>On Mac, use </a:t>
            </a:r>
            <a:r>
              <a:rPr lang="en-US" sz="2000" dirty="0" err="1" smtClean="0">
                <a:latin typeface="Courier New" pitchFamily="49" charset="0"/>
                <a:cs typeface="Courier New" pitchFamily="49" charset="0"/>
              </a:rPr>
              <a:t>ifconfig</a:t>
            </a:r>
            <a:r>
              <a:rPr lang="en-US" sz="2000" dirty="0" smtClean="0"/>
              <a:t> </a:t>
            </a:r>
            <a:r>
              <a:rPr lang="en-US" sz="2000" dirty="0"/>
              <a:t>from command prompt to get your IP address</a:t>
            </a:r>
          </a:p>
          <a:p>
            <a:pPr lvl="1"/>
            <a:endParaRPr lang="en-US" sz="2000" dirty="0" smtClean="0"/>
          </a:p>
          <a:p>
            <a:pPr>
              <a:buNone/>
            </a:pPr>
            <a:endParaRPr lang="en-US" dirty="0" smtClean="0"/>
          </a:p>
        </p:txBody>
      </p:sp>
      <p:sp>
        <p:nvSpPr>
          <p:cNvPr id="237572" name="Rectangle 4"/>
          <p:cNvSpPr>
            <a:spLocks noGrp="1" noChangeArrowheads="1"/>
          </p:cNvSpPr>
          <p:nvPr>
            <p:ph type="body" sz="half" idx="1"/>
          </p:nvPr>
        </p:nvSpPr>
        <p:spPr>
          <a:xfrm>
            <a:off x="4572000" y="990600"/>
            <a:ext cx="4125912" cy="5218112"/>
          </a:xfrm>
          <a:noFill/>
        </p:spPr>
        <p:txBody>
          <a:bodyPr/>
          <a:lstStyle/>
          <a:p>
            <a:r>
              <a:rPr lang="en-US" sz="2200" i="1" u="sng" dirty="0" smtClean="0">
                <a:solidFill>
                  <a:srgbClr val="FF0000"/>
                </a:solidFill>
              </a:rPr>
              <a:t>Q:</a:t>
            </a:r>
            <a:r>
              <a:rPr lang="en-US" sz="2200" dirty="0" smtClean="0"/>
              <a:t> does  IP address of host on which process runs suffice for identifying the process?</a:t>
            </a:r>
          </a:p>
          <a:p>
            <a:pPr lvl="1"/>
            <a:r>
              <a:rPr lang="en-US" sz="2200" i="1" u="sng" dirty="0" smtClean="0">
                <a:solidFill>
                  <a:srgbClr val="FF0000"/>
                </a:solidFill>
              </a:rPr>
              <a:t>A:</a:t>
            </a:r>
            <a:r>
              <a:rPr lang="en-US" sz="2200" dirty="0" smtClean="0"/>
              <a:t> No, </a:t>
            </a:r>
            <a:r>
              <a:rPr lang="en-US" sz="2200" i="1" dirty="0" smtClean="0"/>
              <a:t>many</a:t>
            </a:r>
            <a:r>
              <a:rPr lang="en-US" sz="2200" dirty="0" smtClean="0"/>
              <a:t> processes can be running on same</a:t>
            </a:r>
            <a:endParaRPr lang="en-US" sz="2200" i="1" dirty="0" smtClean="0">
              <a:solidFill>
                <a:srgbClr val="FF0000"/>
              </a:solidFill>
            </a:endParaRPr>
          </a:p>
          <a:p>
            <a:r>
              <a:rPr lang="en-US" sz="2200" i="1" dirty="0" smtClean="0">
                <a:solidFill>
                  <a:srgbClr val="FF0000"/>
                </a:solidFill>
              </a:rPr>
              <a:t>Identifier</a:t>
            </a:r>
            <a:r>
              <a:rPr lang="en-US" sz="2200" dirty="0" smtClean="0">
                <a:solidFill>
                  <a:srgbClr val="FF0000"/>
                </a:solidFill>
              </a:rPr>
              <a:t> </a:t>
            </a:r>
            <a:r>
              <a:rPr lang="en-US" sz="2200" dirty="0" smtClean="0"/>
              <a:t>includes both </a:t>
            </a:r>
            <a:r>
              <a:rPr lang="en-US" sz="2200" dirty="0" smtClean="0">
                <a:solidFill>
                  <a:srgbClr val="FF0000"/>
                </a:solidFill>
              </a:rPr>
              <a:t>IP address</a:t>
            </a:r>
            <a:r>
              <a:rPr lang="en-US" sz="2200" dirty="0" smtClean="0"/>
              <a:t> and </a:t>
            </a:r>
            <a:r>
              <a:rPr lang="en-US" sz="2200" dirty="0" smtClean="0">
                <a:solidFill>
                  <a:srgbClr val="FF0000"/>
                </a:solidFill>
              </a:rPr>
              <a:t>port numbers</a:t>
            </a:r>
            <a:r>
              <a:rPr lang="en-US" sz="2200" dirty="0" smtClean="0"/>
              <a:t> associated with process on host.</a:t>
            </a:r>
          </a:p>
          <a:p>
            <a:r>
              <a:rPr lang="en-US" sz="2200" dirty="0" smtClean="0"/>
              <a:t>Example port numbers:</a:t>
            </a:r>
          </a:p>
          <a:p>
            <a:pPr lvl="1"/>
            <a:r>
              <a:rPr lang="en-US" sz="2200" dirty="0" smtClean="0"/>
              <a:t>HTTP server: 80</a:t>
            </a:r>
          </a:p>
          <a:p>
            <a:pPr lvl="1"/>
            <a:r>
              <a:rPr lang="en-US" sz="2200" dirty="0" smtClean="0"/>
              <a:t>Mail server: 25</a:t>
            </a:r>
          </a:p>
        </p:txBody>
      </p:sp>
      <p:sp>
        <p:nvSpPr>
          <p:cNvPr id="7" name="Slide Number Placeholder 6"/>
          <p:cNvSpPr txBox="1">
            <a:spLocks/>
          </p:cNvSpPr>
          <p:nvPr/>
        </p:nvSpPr>
        <p:spPr bwMode="auto">
          <a:xfrm>
            <a:off x="8305800" y="6400800"/>
            <a:ext cx="45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7ACB8E5-9008-4675-BF06-7922F7973B6A}"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4294967295"/>
          </p:nvPr>
        </p:nvSpPr>
        <p:spPr>
          <a:xfrm>
            <a:off x="8153400" y="6172200"/>
            <a:ext cx="3810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8230EFF6-E07C-224A-9F62-F34A78A13DD4}" type="slidenum">
              <a:rPr lang="en-US" sz="1400"/>
              <a:pPr/>
              <a:t>16</a:t>
            </a:fld>
            <a:endParaRPr lang="en-US" sz="1400" dirty="0"/>
          </a:p>
        </p:txBody>
      </p:sp>
      <p:sp>
        <p:nvSpPr>
          <p:cNvPr id="22531" name="Rectangle 2"/>
          <p:cNvSpPr>
            <a:spLocks noGrp="1" noChangeArrowheads="1"/>
          </p:cNvSpPr>
          <p:nvPr>
            <p:ph type="title"/>
          </p:nvPr>
        </p:nvSpPr>
        <p:spPr/>
        <p:txBody>
          <a:bodyPr/>
          <a:lstStyle/>
          <a:p>
            <a:r>
              <a:rPr lang="en-US">
                <a:latin typeface="Comic Sans MS" charset="0"/>
              </a:rPr>
              <a:t>Identifying Remote Processes</a:t>
            </a:r>
          </a:p>
        </p:txBody>
      </p:sp>
      <p:sp>
        <p:nvSpPr>
          <p:cNvPr id="22532" name="Rectangle 3"/>
          <p:cNvSpPr>
            <a:spLocks noGrp="1" noChangeArrowheads="1"/>
          </p:cNvSpPr>
          <p:nvPr>
            <p:ph type="body" idx="1"/>
          </p:nvPr>
        </p:nvSpPr>
        <p:spPr/>
        <p:txBody>
          <a:bodyPr/>
          <a:lstStyle/>
          <a:p>
            <a:r>
              <a:rPr lang="en-US">
                <a:latin typeface="Comic Sans MS" charset="0"/>
              </a:rPr>
              <a:t>IP addresses and hostnames allow you to identify machines</a:t>
            </a:r>
          </a:p>
          <a:p>
            <a:r>
              <a:rPr lang="en-US">
                <a:latin typeface="Comic Sans MS" charset="0"/>
              </a:rPr>
              <a:t>But what about processes on these machines?</a:t>
            </a:r>
          </a:p>
          <a:p>
            <a:r>
              <a:rPr lang="en-US">
                <a:latin typeface="Comic Sans MS" charset="0"/>
              </a:rPr>
              <a:t>Can we use PIDs?</a:t>
            </a:r>
          </a:p>
        </p:txBody>
      </p:sp>
      <p:sp>
        <p:nvSpPr>
          <p:cNvPr id="5"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4294967295"/>
          </p:nvPr>
        </p:nvSpPr>
        <p:spPr>
          <a:xfrm>
            <a:off x="8077200" y="6248400"/>
            <a:ext cx="685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03282DDB-D95E-2043-AA7A-5D405817B541}" type="slidenum">
              <a:rPr lang="en-US" sz="1400"/>
              <a:pPr/>
              <a:t>17</a:t>
            </a:fld>
            <a:endParaRPr lang="en-US" sz="1400"/>
          </a:p>
        </p:txBody>
      </p:sp>
      <p:sp>
        <p:nvSpPr>
          <p:cNvPr id="23555" name="Rectangle 2"/>
          <p:cNvSpPr>
            <a:spLocks noGrp="1" noChangeArrowheads="1"/>
          </p:cNvSpPr>
          <p:nvPr>
            <p:ph type="title"/>
          </p:nvPr>
        </p:nvSpPr>
        <p:spPr>
          <a:xfrm>
            <a:off x="685800" y="152400"/>
            <a:ext cx="7772400" cy="1143000"/>
          </a:xfrm>
        </p:spPr>
        <p:txBody>
          <a:bodyPr/>
          <a:lstStyle/>
          <a:p>
            <a:r>
              <a:rPr lang="en-US" dirty="0">
                <a:latin typeface="Comic Sans MS" charset="0"/>
              </a:rPr>
              <a:t>Ports</a:t>
            </a:r>
          </a:p>
        </p:txBody>
      </p:sp>
      <p:sp>
        <p:nvSpPr>
          <p:cNvPr id="1885187" name="Rectangle 3"/>
          <p:cNvSpPr>
            <a:spLocks noGrp="1" noChangeArrowheads="1"/>
          </p:cNvSpPr>
          <p:nvPr>
            <p:ph type="body" idx="1"/>
          </p:nvPr>
        </p:nvSpPr>
        <p:spPr>
          <a:xfrm>
            <a:off x="508000" y="1387475"/>
            <a:ext cx="8212138" cy="4327525"/>
          </a:xfrm>
        </p:spPr>
        <p:txBody>
          <a:bodyPr/>
          <a:lstStyle/>
          <a:p>
            <a:r>
              <a:rPr lang="en-US">
                <a:latin typeface="Comic Sans MS" charset="0"/>
              </a:rPr>
              <a:t>Identifiers for remote processes</a:t>
            </a:r>
          </a:p>
          <a:p>
            <a:r>
              <a:rPr lang="en-US">
                <a:latin typeface="Comic Sans MS" charset="0"/>
              </a:rPr>
              <a:t>Each application communicates using a port</a:t>
            </a:r>
          </a:p>
          <a:p>
            <a:r>
              <a:rPr lang="en-US">
                <a:latin typeface="Comic Sans MS" charset="0"/>
              </a:rPr>
              <a:t>Communication is addressed to a port on a machine</a:t>
            </a:r>
          </a:p>
          <a:p>
            <a:pPr lvl="1"/>
            <a:r>
              <a:rPr lang="en-US">
                <a:latin typeface="Comic Sans MS" charset="0"/>
              </a:rPr>
              <a:t>Delivers the packets to the process using the port</a:t>
            </a:r>
          </a:p>
          <a:p>
            <a:r>
              <a:rPr lang="en-US">
                <a:latin typeface="Comic Sans MS" charset="0"/>
              </a:rPr>
              <a:t>Both TCP and UDP have their own port numbers</a:t>
            </a:r>
          </a:p>
          <a:p>
            <a:r>
              <a:rPr lang="en-US">
                <a:latin typeface="Comic Sans MS" charset="0"/>
              </a:rPr>
              <a:t>Many applications use well-known port numbers</a:t>
            </a:r>
          </a:p>
          <a:p>
            <a:pPr lvl="1"/>
            <a:r>
              <a:rPr lang="en-US">
                <a:latin typeface="Comic Sans MS" charset="0"/>
              </a:rPr>
              <a:t>HTTP: 80, FTP: 21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518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8518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8518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851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851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85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51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4294967295"/>
          </p:nvPr>
        </p:nvSpPr>
        <p:spPr>
          <a:xfrm>
            <a:off x="8229600" y="6400800"/>
            <a:ext cx="4572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52B0D212-A6FF-9F47-ACB6-00283D1EC347}" type="slidenum">
              <a:rPr lang="en-US" sz="1400"/>
              <a:pPr/>
              <a:t>18</a:t>
            </a:fld>
            <a:endParaRPr lang="en-US" sz="1400"/>
          </a:p>
        </p:txBody>
      </p:sp>
      <p:pic>
        <p:nvPicPr>
          <p:cNvPr id="24579" name="Picture 2" descr="BD1821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0"/>
            <a:ext cx="5283200" cy="283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0" name="Rectangle 3"/>
          <p:cNvSpPr>
            <a:spLocks noGrp="1" noChangeArrowheads="1"/>
          </p:cNvSpPr>
          <p:nvPr>
            <p:ph type="title"/>
          </p:nvPr>
        </p:nvSpPr>
        <p:spPr>
          <a:xfrm>
            <a:off x="234950" y="179388"/>
            <a:ext cx="8439150" cy="1143000"/>
          </a:xfrm>
        </p:spPr>
        <p:txBody>
          <a:bodyPr/>
          <a:lstStyle/>
          <a:p>
            <a:r>
              <a:rPr lang="en-US">
                <a:latin typeface="Comic Sans MS" charset="0"/>
              </a:rPr>
              <a:t>Analogy</a:t>
            </a:r>
          </a:p>
        </p:txBody>
      </p:sp>
      <p:pic>
        <p:nvPicPr>
          <p:cNvPr id="24581" name="Picture 4" descr="MCj043162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738" y="1638300"/>
            <a:ext cx="17145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2" name="Picture 5" descr="MCj0303947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25" y="1941513"/>
            <a:ext cx="1804988" cy="109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3" name="Picture 6" descr="MCj0397434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8075" y="3332163"/>
            <a:ext cx="1270000" cy="128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4" name="Picture 7" descr="MCj0397190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3650" y="5026025"/>
            <a:ext cx="971550" cy="122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5" name="Picture 8" descr="MCj0397474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6913" y="1674813"/>
            <a:ext cx="1827212" cy="143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6" name="Picture 9" descr="MCj0397480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74800"/>
            <a:ext cx="1320800" cy="184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7" name="Text Box 10"/>
          <p:cNvSpPr txBox="1">
            <a:spLocks noChangeArrowheads="1"/>
          </p:cNvSpPr>
          <p:nvPr/>
        </p:nvSpPr>
        <p:spPr bwMode="auto">
          <a:xfrm>
            <a:off x="1338263" y="4851400"/>
            <a:ext cx="3211512" cy="134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7" tIns="45713" rIns="91427" bIns="45713">
            <a:spAutoFit/>
          </a:bodyPr>
          <a:lstStyle>
            <a:lvl1pPr marL="341313" indent="-341313">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solidFill>
                  <a:srgbClr val="FF0000"/>
                </a:solidFill>
              </a:rPr>
              <a:t>Bob</a:t>
            </a:r>
          </a:p>
          <a:p>
            <a:r>
              <a:rPr lang="en-US"/>
              <a:t>200 Union Street SE</a:t>
            </a:r>
          </a:p>
          <a:p>
            <a:r>
              <a:rPr lang="en-US"/>
              <a:t>Minneapolis, MN</a:t>
            </a:r>
          </a:p>
        </p:txBody>
      </p:sp>
      <p:sp>
        <p:nvSpPr>
          <p:cNvPr id="24588" name="AutoShape 11"/>
          <p:cNvSpPr>
            <a:spLocks noChangeArrowheads="1"/>
          </p:cNvSpPr>
          <p:nvPr/>
        </p:nvSpPr>
        <p:spPr bwMode="auto">
          <a:xfrm>
            <a:off x="3854450" y="2465388"/>
            <a:ext cx="1290638" cy="285750"/>
          </a:xfrm>
          <a:prstGeom prst="leftRightArrow">
            <a:avLst>
              <a:gd name="adj1" fmla="val 50000"/>
              <a:gd name="adj2" fmla="val 87113"/>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100008" tIns="50004" rIns="100008" bIns="50004" anchor="ctr"/>
          <a:lstStyle/>
          <a:p>
            <a:endParaRPr lang="en-US"/>
          </a:p>
        </p:txBody>
      </p:sp>
      <p:sp>
        <p:nvSpPr>
          <p:cNvPr id="24589" name="Rectangle 12"/>
          <p:cNvSpPr>
            <a:spLocks noChangeArrowheads="1"/>
          </p:cNvSpPr>
          <p:nvPr/>
        </p:nvSpPr>
        <p:spPr bwMode="auto">
          <a:xfrm>
            <a:off x="508000" y="1112838"/>
            <a:ext cx="79581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7" tIns="45713" rIns="91427" bIns="45713">
            <a:spAutoFit/>
          </a:bodyPr>
          <a:lstStyle/>
          <a:p>
            <a:pPr marL="341313" indent="-341313"/>
            <a:r>
              <a:rPr lang="en-US">
                <a:solidFill>
                  <a:srgbClr val="FF0000"/>
                </a:solidFill>
              </a:rPr>
              <a:t>House address: name    Vs.      IP address: Port number</a:t>
            </a:r>
          </a:p>
        </p:txBody>
      </p:sp>
      <p:sp>
        <p:nvSpPr>
          <p:cNvPr id="14"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6"/>
          <p:cNvSpPr>
            <a:spLocks noGrp="1"/>
          </p:cNvSpPr>
          <p:nvPr>
            <p:ph type="sldNum" sz="quarter" idx="4294967295"/>
          </p:nvPr>
        </p:nvSpPr>
        <p:spPr>
          <a:xfrm>
            <a:off x="8305800" y="6400800"/>
            <a:ext cx="4572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29DEA13C-B747-3546-82D4-DB81F2989C5D}" type="slidenum">
              <a:rPr lang="en-US" sz="1400">
                <a:latin typeface="Times New Roman" charset="0"/>
              </a:rPr>
              <a:pPr/>
              <a:t>19</a:t>
            </a:fld>
            <a:endParaRPr lang="en-US" sz="1400">
              <a:latin typeface="Times New Roman" charset="0"/>
            </a:endParaRPr>
          </a:p>
        </p:txBody>
      </p:sp>
      <p:sp>
        <p:nvSpPr>
          <p:cNvPr id="25604" name="Rectangle 2"/>
          <p:cNvSpPr>
            <a:spLocks noGrp="1" noChangeArrowheads="1"/>
          </p:cNvSpPr>
          <p:nvPr>
            <p:ph type="title"/>
          </p:nvPr>
        </p:nvSpPr>
        <p:spPr>
          <a:xfrm>
            <a:off x="762000" y="228600"/>
            <a:ext cx="7772400" cy="1143000"/>
          </a:xfrm>
        </p:spPr>
        <p:txBody>
          <a:bodyPr/>
          <a:lstStyle/>
          <a:p>
            <a:r>
              <a:rPr lang="en-US" sz="3200" dirty="0">
                <a:latin typeface="Comic Sans MS" charset="0"/>
              </a:rPr>
              <a:t>Summary: to communicate</a:t>
            </a:r>
            <a:endParaRPr lang="en-US" dirty="0">
              <a:latin typeface="Comic Sans MS" charset="0"/>
            </a:endParaRPr>
          </a:p>
        </p:txBody>
      </p:sp>
      <p:sp>
        <p:nvSpPr>
          <p:cNvPr id="237572" name="Rectangle 4"/>
          <p:cNvSpPr>
            <a:spLocks noGrp="1" noChangeArrowheads="1"/>
          </p:cNvSpPr>
          <p:nvPr>
            <p:ph type="body" sz="half" idx="1"/>
          </p:nvPr>
        </p:nvSpPr>
        <p:spPr>
          <a:xfrm>
            <a:off x="781050" y="1246188"/>
            <a:ext cx="8064500" cy="5218112"/>
          </a:xfrm>
          <a:noFill/>
        </p:spPr>
        <p:txBody>
          <a:bodyPr/>
          <a:lstStyle/>
          <a:p>
            <a:r>
              <a:rPr lang="en-US" sz="2400">
                <a:latin typeface="Comic Sans MS" charset="0"/>
              </a:rPr>
              <a:t>Sender shall include both </a:t>
            </a:r>
            <a:r>
              <a:rPr lang="en-US" sz="2400">
                <a:solidFill>
                  <a:srgbClr val="FF0000"/>
                </a:solidFill>
                <a:latin typeface="Comic Sans MS" charset="0"/>
              </a:rPr>
              <a:t>IP address</a:t>
            </a:r>
            <a:r>
              <a:rPr lang="en-US" sz="2400">
                <a:latin typeface="Comic Sans MS" charset="0"/>
              </a:rPr>
              <a:t> and </a:t>
            </a:r>
            <a:r>
              <a:rPr lang="en-US" sz="2400">
                <a:solidFill>
                  <a:srgbClr val="FF0000"/>
                </a:solidFill>
                <a:latin typeface="Comic Sans MS" charset="0"/>
              </a:rPr>
              <a:t>port numbers</a:t>
            </a:r>
            <a:r>
              <a:rPr lang="en-US" sz="2400">
                <a:latin typeface="Comic Sans MS" charset="0"/>
              </a:rPr>
              <a:t> associated with process on host.</a:t>
            </a:r>
          </a:p>
          <a:p>
            <a:r>
              <a:rPr lang="en-US" sz="2400">
                <a:latin typeface="Comic Sans MS" charset="0"/>
              </a:rPr>
              <a:t>Example port numbers:</a:t>
            </a:r>
          </a:p>
          <a:p>
            <a:pPr lvl="1"/>
            <a:r>
              <a:rPr lang="en-US" sz="2000">
                <a:latin typeface="Comic Sans MS" charset="0"/>
              </a:rPr>
              <a:t>HTTP server: 80</a:t>
            </a:r>
          </a:p>
          <a:p>
            <a:pPr lvl="1"/>
            <a:r>
              <a:rPr lang="en-US" sz="2000">
                <a:latin typeface="Comic Sans MS" charset="0"/>
              </a:rPr>
              <a:t>Mail server: 25</a:t>
            </a:r>
          </a:p>
          <a:p>
            <a:r>
              <a:rPr lang="en-US" sz="2400">
                <a:solidFill>
                  <a:schemeClr val="accent2"/>
                </a:solidFill>
                <a:latin typeface="Comic Sans MS" charset="0"/>
              </a:rPr>
              <a:t>For example, to send HTTP message to gaia.cs.umass.edu web server:</a:t>
            </a:r>
          </a:p>
          <a:p>
            <a:pPr lvl="1"/>
            <a:r>
              <a:rPr lang="en-US" sz="2000">
                <a:solidFill>
                  <a:schemeClr val="accent2"/>
                </a:solidFill>
                <a:latin typeface="Comic Sans MS" charset="0"/>
              </a:rPr>
              <a:t>IP address: </a:t>
            </a:r>
            <a:r>
              <a:rPr lang="en-US" sz="2000">
                <a:latin typeface="Comic Sans MS" charset="0"/>
              </a:rPr>
              <a:t>128.119.245.12</a:t>
            </a:r>
          </a:p>
          <a:p>
            <a:pPr lvl="1"/>
            <a:r>
              <a:rPr lang="en-US" sz="2000">
                <a:solidFill>
                  <a:schemeClr val="accent2"/>
                </a:solidFill>
                <a:latin typeface="Comic Sans MS" charset="0"/>
              </a:rPr>
              <a:t>Port number: 80</a:t>
            </a:r>
          </a:p>
          <a:p>
            <a:pPr lvl="1"/>
            <a:endParaRPr lang="en-US" sz="2000">
              <a:solidFill>
                <a:schemeClr val="accent2"/>
              </a:solidFill>
              <a:latin typeface="Comic Sans MS" charset="0"/>
            </a:endParaRPr>
          </a:p>
          <a:p>
            <a:pPr lvl="1"/>
            <a:endParaRPr lang="en-US" sz="2000">
              <a:solidFill>
                <a:schemeClr val="accent2"/>
              </a:solidFill>
              <a:latin typeface="Comic Sans MS" charset="0"/>
            </a:endParaRPr>
          </a:p>
          <a:p>
            <a:r>
              <a:rPr lang="en-US" sz="2400">
                <a:solidFill>
                  <a:schemeClr val="accent2"/>
                </a:solidFill>
                <a:latin typeface="Comic Sans MS" charset="0"/>
              </a:rPr>
              <a:t>more shortly…</a:t>
            </a:r>
          </a:p>
        </p:txBody>
      </p:sp>
      <p:sp>
        <p:nvSpPr>
          <p:cNvPr id="6"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CSci4211:          Application Layer</a:t>
            </a:r>
          </a:p>
        </p:txBody>
      </p:sp>
      <p:sp>
        <p:nvSpPr>
          <p:cNvPr id="5" name="Slide Number Placeholder 4"/>
          <p:cNvSpPr>
            <a:spLocks noGrp="1"/>
          </p:cNvSpPr>
          <p:nvPr>
            <p:ph type="sldNum" sz="quarter" idx="11"/>
          </p:nvPr>
        </p:nvSpPr>
        <p:spPr/>
        <p:txBody>
          <a:bodyPr/>
          <a:lstStyle/>
          <a:p>
            <a:fld id="{4B744162-1B8F-4454-AC68-50B9D0946524}" type="slidenum">
              <a:rPr lang="en-US"/>
              <a:pPr/>
              <a:t>2</a:t>
            </a:fld>
            <a:endParaRPr lang="en-US"/>
          </a:p>
        </p:txBody>
      </p:sp>
      <p:sp>
        <p:nvSpPr>
          <p:cNvPr id="40962" name="Rectangle 2"/>
          <p:cNvSpPr>
            <a:spLocks noGrp="1" noChangeArrowheads="1"/>
          </p:cNvSpPr>
          <p:nvPr>
            <p:ph type="title"/>
          </p:nvPr>
        </p:nvSpPr>
        <p:spPr>
          <a:xfrm>
            <a:off x="609600" y="228600"/>
            <a:ext cx="7772400" cy="1143000"/>
          </a:xfrm>
        </p:spPr>
        <p:txBody>
          <a:bodyPr/>
          <a:lstStyle/>
          <a:p>
            <a:r>
              <a:rPr lang="en-US" dirty="0"/>
              <a:t>Objectives</a:t>
            </a:r>
          </a:p>
        </p:txBody>
      </p:sp>
      <p:sp>
        <p:nvSpPr>
          <p:cNvPr id="40963" name="Rectangle 3"/>
          <p:cNvSpPr>
            <a:spLocks noGrp="1" noChangeArrowheads="1"/>
          </p:cNvSpPr>
          <p:nvPr>
            <p:ph type="body" idx="1"/>
          </p:nvPr>
        </p:nvSpPr>
        <p:spPr>
          <a:xfrm>
            <a:off x="914400" y="1371600"/>
            <a:ext cx="7772400" cy="4114800"/>
          </a:xfrm>
        </p:spPr>
        <p:txBody>
          <a:bodyPr/>
          <a:lstStyle/>
          <a:p>
            <a:pPr>
              <a:lnSpc>
                <a:spcPct val="80000"/>
              </a:lnSpc>
            </a:pPr>
            <a:r>
              <a:rPr lang="en-US" sz="2400" dirty="0"/>
              <a:t>Understand</a:t>
            </a:r>
          </a:p>
          <a:p>
            <a:pPr lvl="1">
              <a:lnSpc>
                <a:spcPct val="80000"/>
              </a:lnSpc>
            </a:pPr>
            <a:r>
              <a:rPr lang="en-US" sz="1800" dirty="0"/>
              <a:t>Service requirements applications placed on network infrastructure</a:t>
            </a:r>
          </a:p>
          <a:p>
            <a:pPr lvl="1">
              <a:lnSpc>
                <a:spcPct val="80000"/>
              </a:lnSpc>
            </a:pPr>
            <a:r>
              <a:rPr lang="en-US" sz="1800" dirty="0"/>
              <a:t>Protocols distributed applications use to implement applications </a:t>
            </a:r>
          </a:p>
          <a:p>
            <a:pPr>
              <a:lnSpc>
                <a:spcPct val="80000"/>
              </a:lnSpc>
            </a:pPr>
            <a:r>
              <a:rPr lang="en-US" sz="2400" dirty="0"/>
              <a:t>Conceptual + implementation aspects of network application protocols</a:t>
            </a:r>
          </a:p>
          <a:p>
            <a:pPr lvl="1">
              <a:lnSpc>
                <a:spcPct val="80000"/>
              </a:lnSpc>
            </a:pPr>
            <a:r>
              <a:rPr lang="en-US" sz="1800" dirty="0"/>
              <a:t>client server paradigm</a:t>
            </a:r>
          </a:p>
          <a:p>
            <a:pPr lvl="1">
              <a:lnSpc>
                <a:spcPct val="80000"/>
              </a:lnSpc>
            </a:pPr>
            <a:r>
              <a:rPr lang="en-US" sz="1800" dirty="0"/>
              <a:t>peer-to-peer paradigm</a:t>
            </a:r>
          </a:p>
          <a:p>
            <a:pPr>
              <a:lnSpc>
                <a:spcPct val="80000"/>
              </a:lnSpc>
            </a:pPr>
            <a:r>
              <a:rPr lang="en-US" sz="2400" dirty="0"/>
              <a:t>Learn about protocols by examining popular application-level protocols</a:t>
            </a:r>
          </a:p>
          <a:p>
            <a:pPr lvl="1">
              <a:lnSpc>
                <a:spcPct val="80000"/>
              </a:lnSpc>
            </a:pPr>
            <a:r>
              <a:rPr lang="en-US" sz="1800" dirty="0" smtClean="0"/>
              <a:t>World Wide </a:t>
            </a:r>
            <a:r>
              <a:rPr lang="en-US" sz="1800" dirty="0"/>
              <a:t>Web</a:t>
            </a:r>
          </a:p>
          <a:p>
            <a:pPr lvl="1">
              <a:lnSpc>
                <a:spcPct val="80000"/>
              </a:lnSpc>
            </a:pPr>
            <a:r>
              <a:rPr lang="en-US" sz="1800" dirty="0"/>
              <a:t>Electronic Mail</a:t>
            </a:r>
          </a:p>
          <a:p>
            <a:pPr lvl="1">
              <a:lnSpc>
                <a:spcPct val="80000"/>
              </a:lnSpc>
            </a:pPr>
            <a:r>
              <a:rPr lang="en-US" sz="1800" dirty="0"/>
              <a:t>P2P File </a:t>
            </a:r>
            <a:r>
              <a:rPr lang="en-US" sz="1800" dirty="0" smtClean="0"/>
              <a:t>Sharing</a:t>
            </a:r>
          </a:p>
          <a:p>
            <a:pPr>
              <a:lnSpc>
                <a:spcPct val="80000"/>
              </a:lnSpc>
            </a:pPr>
            <a:r>
              <a:rPr lang="en-US" sz="2600" dirty="0" smtClean="0"/>
              <a:t>Application Infrastructure Services: DNS</a:t>
            </a:r>
          </a:p>
          <a:p>
            <a:pPr marL="0" indent="0">
              <a:lnSpc>
                <a:spcPct val="80000"/>
              </a:lnSpc>
              <a:buNone/>
            </a:pPr>
            <a:endParaRPr lang="en-US" sz="2600" dirty="0"/>
          </a:p>
          <a:p>
            <a:pPr>
              <a:lnSpc>
                <a:spcPct val="80000"/>
              </a:lnSpc>
              <a:buFontTx/>
              <a:buNone/>
            </a:pP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77863" y="571500"/>
            <a:ext cx="7770812" cy="1470025"/>
          </a:xfrm>
        </p:spPr>
        <p:txBody>
          <a:bodyPr/>
          <a:lstStyle/>
          <a:p>
            <a:r>
              <a:rPr lang="en-US">
                <a:latin typeface="Comic Sans MS" charset="0"/>
              </a:rPr>
              <a:t>Step 3: What kind of service you need </a:t>
            </a:r>
          </a:p>
        </p:txBody>
      </p:sp>
      <p:sp>
        <p:nvSpPr>
          <p:cNvPr id="26627" name="Rectangle 3"/>
          <p:cNvSpPr>
            <a:spLocks noGrp="1" noChangeArrowheads="1"/>
          </p:cNvSpPr>
          <p:nvPr>
            <p:ph type="subTitle" idx="1"/>
          </p:nvPr>
        </p:nvSpPr>
        <p:spPr>
          <a:xfrm>
            <a:off x="1270000" y="2366963"/>
            <a:ext cx="6399213" cy="981075"/>
          </a:xfrm>
        </p:spPr>
        <p:txBody>
          <a:bodyPr/>
          <a:lstStyle/>
          <a:p>
            <a:r>
              <a:rPr lang="en-US">
                <a:latin typeface="Comic Sans MS" charset="0"/>
              </a:rPr>
              <a:t>Transport layer  Protocol</a:t>
            </a:r>
          </a:p>
        </p:txBody>
      </p:sp>
      <p:grpSp>
        <p:nvGrpSpPr>
          <p:cNvPr id="26628" name="Group 24"/>
          <p:cNvGrpSpPr>
            <a:grpSpLocks/>
          </p:cNvGrpSpPr>
          <p:nvPr/>
        </p:nvGrpSpPr>
        <p:grpSpPr bwMode="auto">
          <a:xfrm>
            <a:off x="1608138" y="2857500"/>
            <a:ext cx="5842000" cy="3184525"/>
            <a:chOff x="0" y="672"/>
            <a:chExt cx="5031" cy="3125"/>
          </a:xfrm>
        </p:grpSpPr>
        <p:pic>
          <p:nvPicPr>
            <p:cNvPr id="26629" name="Picture 7" descr="MCj043162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 y="1702"/>
              <a:ext cx="972" cy="1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0" name="Picture 8" descr="MCj030394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 y="1882"/>
              <a:ext cx="1024" cy="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1" name="Picture 9" descr="MCj0397434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8" y="1828"/>
              <a:ext cx="720" cy="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2" name="Picture 10" descr="MCj0397190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6" y="2824"/>
              <a:ext cx="551" cy="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3" name="Picture 11" descr="MCj0397474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 y="854"/>
              <a:ext cx="1036" cy="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4" name="Picture 12" descr="MCj0397480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 y="672"/>
              <a:ext cx="749" cy="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35" name="AutoShape 13"/>
            <p:cNvSpPr>
              <a:spLocks noChangeArrowheads="1"/>
            </p:cNvSpPr>
            <p:nvPr/>
          </p:nvSpPr>
          <p:spPr bwMode="auto">
            <a:xfrm>
              <a:off x="2160" y="2195"/>
              <a:ext cx="648" cy="135"/>
            </a:xfrm>
            <a:prstGeom prst="leftRightArrow">
              <a:avLst>
                <a:gd name="adj1" fmla="val 50000"/>
                <a:gd name="adj2" fmla="val 96000"/>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pic>
          <p:nvPicPr>
            <p:cNvPr id="26636" name="Picture 14" descr="MCj0355867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 y="1747"/>
              <a:ext cx="654" cy="1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7" name="Picture 15" descr="MCj0430043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957"/>
              <a:ext cx="824" cy="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8" name="Picture 16" descr="MCj0217438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0" y="2464"/>
              <a:ext cx="612" cy="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39" name="AutoShape 17"/>
            <p:cNvSpPr>
              <a:spLocks noChangeArrowheads="1"/>
            </p:cNvSpPr>
            <p:nvPr/>
          </p:nvSpPr>
          <p:spPr bwMode="auto">
            <a:xfrm rot="1272554">
              <a:off x="907" y="1702"/>
              <a:ext cx="346" cy="135"/>
            </a:xfrm>
            <a:prstGeom prst="leftRightArrow">
              <a:avLst>
                <a:gd name="adj1" fmla="val 50000"/>
                <a:gd name="adj2" fmla="val 51259"/>
              </a:avLst>
            </a:prstGeom>
            <a:solidFill>
              <a:schemeClr val="accent1"/>
            </a:solidFill>
            <a:ln w="9525">
              <a:solidFill>
                <a:schemeClr val="tx1"/>
              </a:solidFill>
              <a:miter lim="800000"/>
              <a:headEnd/>
              <a:tailEnd/>
            </a:ln>
          </p:spPr>
          <p:txBody>
            <a:bodyPr wrap="none" anchor="ctr"/>
            <a:lstStyle/>
            <a:p>
              <a:endParaRPr lang="en-US"/>
            </a:p>
          </p:txBody>
        </p:sp>
        <p:sp>
          <p:nvSpPr>
            <p:cNvPr id="26640" name="AutoShape 18"/>
            <p:cNvSpPr>
              <a:spLocks noChangeArrowheads="1"/>
            </p:cNvSpPr>
            <p:nvPr/>
          </p:nvSpPr>
          <p:spPr bwMode="auto">
            <a:xfrm>
              <a:off x="821" y="2285"/>
              <a:ext cx="345" cy="134"/>
            </a:xfrm>
            <a:prstGeom prst="leftRightArrow">
              <a:avLst>
                <a:gd name="adj1" fmla="val 50000"/>
                <a:gd name="adj2" fmla="val 51493"/>
              </a:avLst>
            </a:prstGeom>
            <a:solidFill>
              <a:schemeClr val="accent1"/>
            </a:solidFill>
            <a:ln w="9525">
              <a:solidFill>
                <a:schemeClr val="tx1"/>
              </a:solidFill>
              <a:miter lim="800000"/>
              <a:headEnd/>
              <a:tailEnd/>
            </a:ln>
          </p:spPr>
          <p:txBody>
            <a:bodyPr wrap="none" anchor="ctr"/>
            <a:lstStyle/>
            <a:p>
              <a:endParaRPr lang="en-US"/>
            </a:p>
          </p:txBody>
        </p:sp>
        <p:sp>
          <p:nvSpPr>
            <p:cNvPr id="26641" name="AutoShape 19"/>
            <p:cNvSpPr>
              <a:spLocks noChangeArrowheads="1"/>
            </p:cNvSpPr>
            <p:nvPr/>
          </p:nvSpPr>
          <p:spPr bwMode="auto">
            <a:xfrm>
              <a:off x="3888" y="2240"/>
              <a:ext cx="346" cy="134"/>
            </a:xfrm>
            <a:prstGeom prst="leftRightArrow">
              <a:avLst>
                <a:gd name="adj1" fmla="val 50000"/>
                <a:gd name="adj2" fmla="val 51642"/>
              </a:avLst>
            </a:prstGeom>
            <a:solidFill>
              <a:schemeClr val="accent1"/>
            </a:solidFill>
            <a:ln w="9525">
              <a:solidFill>
                <a:schemeClr val="tx1"/>
              </a:solidFill>
              <a:miter lim="800000"/>
              <a:headEnd/>
              <a:tailEnd/>
            </a:ln>
          </p:spPr>
          <p:txBody>
            <a:bodyPr wrap="none" anchor="ctr"/>
            <a:lstStyle/>
            <a:p>
              <a:endParaRPr lang="en-US"/>
            </a:p>
          </p:txBody>
        </p:sp>
        <p:sp>
          <p:nvSpPr>
            <p:cNvPr id="26642" name="AutoShape 20"/>
            <p:cNvSpPr>
              <a:spLocks noChangeArrowheads="1"/>
            </p:cNvSpPr>
            <p:nvPr/>
          </p:nvSpPr>
          <p:spPr bwMode="auto">
            <a:xfrm rot="-2969076">
              <a:off x="3730" y="1638"/>
              <a:ext cx="359" cy="129"/>
            </a:xfrm>
            <a:prstGeom prst="leftRightArrow">
              <a:avLst>
                <a:gd name="adj1" fmla="val 50000"/>
                <a:gd name="adj2" fmla="val 55659"/>
              </a:avLst>
            </a:prstGeom>
            <a:solidFill>
              <a:schemeClr val="accent1"/>
            </a:solidFill>
            <a:ln w="9525">
              <a:solidFill>
                <a:schemeClr val="tx1"/>
              </a:solidFill>
              <a:miter lim="800000"/>
              <a:headEnd/>
              <a:tailEnd/>
            </a:ln>
          </p:spPr>
          <p:txBody>
            <a:bodyPr wrap="none" anchor="ctr"/>
            <a:lstStyle/>
            <a:p>
              <a:endParaRPr lang="en-US"/>
            </a:p>
          </p:txBody>
        </p:sp>
        <p:sp>
          <p:nvSpPr>
            <p:cNvPr id="26643" name="AutoShape 21"/>
            <p:cNvSpPr>
              <a:spLocks noChangeArrowheads="1"/>
            </p:cNvSpPr>
            <p:nvPr/>
          </p:nvSpPr>
          <p:spPr bwMode="auto">
            <a:xfrm rot="2097744">
              <a:off x="3845" y="2778"/>
              <a:ext cx="345" cy="134"/>
            </a:xfrm>
            <a:prstGeom prst="leftRightArrow">
              <a:avLst>
                <a:gd name="adj1" fmla="val 50000"/>
                <a:gd name="adj2" fmla="val 51493"/>
              </a:avLst>
            </a:prstGeom>
            <a:solidFill>
              <a:schemeClr val="accent1"/>
            </a:solidFill>
            <a:ln w="9525">
              <a:solidFill>
                <a:schemeClr val="tx1"/>
              </a:solidFill>
              <a:miter lim="800000"/>
              <a:headEnd/>
              <a:tailEnd/>
            </a:ln>
          </p:spPr>
          <p:txBody>
            <a:bodyPr wrap="none" anchor="ctr"/>
            <a:lstStyle/>
            <a:p>
              <a:endParaRPr lang="en-US"/>
            </a:p>
          </p:txBody>
        </p:sp>
        <p:sp>
          <p:nvSpPr>
            <p:cNvPr id="26644" name="AutoShape 22"/>
            <p:cNvSpPr>
              <a:spLocks noChangeArrowheads="1"/>
            </p:cNvSpPr>
            <p:nvPr/>
          </p:nvSpPr>
          <p:spPr bwMode="auto">
            <a:xfrm rot="-1581866">
              <a:off x="821" y="2867"/>
              <a:ext cx="345" cy="135"/>
            </a:xfrm>
            <a:prstGeom prst="leftRightArrow">
              <a:avLst>
                <a:gd name="adj1" fmla="val 50000"/>
                <a:gd name="adj2" fmla="val 51111"/>
              </a:avLst>
            </a:prstGeom>
            <a:solidFill>
              <a:schemeClr val="accent1"/>
            </a:solidFill>
            <a:ln w="9525">
              <a:solidFill>
                <a:schemeClr val="tx1"/>
              </a:solidFill>
              <a:miter lim="800000"/>
              <a:headEnd/>
              <a:tailEnd/>
            </a:ln>
          </p:spPr>
          <p:txBody>
            <a:bodyPr wrap="none" anchor="ctr"/>
            <a:lstStyle/>
            <a:p>
              <a:endParaRPr lang="en-US"/>
            </a:p>
          </p:txBody>
        </p:sp>
        <p:sp>
          <p:nvSpPr>
            <p:cNvPr id="26645" name="AutoShape 23"/>
            <p:cNvSpPr>
              <a:spLocks noChangeArrowheads="1"/>
            </p:cNvSpPr>
            <p:nvPr/>
          </p:nvSpPr>
          <p:spPr bwMode="auto">
            <a:xfrm>
              <a:off x="1166" y="1120"/>
              <a:ext cx="2722" cy="179"/>
            </a:xfrm>
            <a:prstGeom prst="leftRightArrow">
              <a:avLst>
                <a:gd name="adj1" fmla="val 50000"/>
                <a:gd name="adj2" fmla="val 304134"/>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22" name="Footer Placeholder 3"/>
          <p:cNvSpPr>
            <a:spLocks noGrp="1"/>
          </p:cNvSpPr>
          <p:nvPr>
            <p:ph type="ftr" sz="quarter" idx="10"/>
          </p:nvPr>
        </p:nvSpPr>
        <p:spPr>
          <a:xfrm>
            <a:off x="3048000" y="6248400"/>
            <a:ext cx="2971800" cy="457200"/>
          </a:xfrm>
        </p:spPr>
        <p:txBody>
          <a:bodyPr/>
          <a:lstStyle/>
          <a:p>
            <a:r>
              <a:rPr lang="en-US" dirty="0"/>
              <a:t>CSci4211:          Application Layer</a:t>
            </a:r>
          </a:p>
        </p:txBody>
      </p:sp>
      <p:sp>
        <p:nvSpPr>
          <p:cNvPr id="23" name="Slide Number Placeholder 4"/>
          <p:cNvSpPr>
            <a:spLocks noGrp="1"/>
          </p:cNvSpPr>
          <p:nvPr>
            <p:ph type="sldNum" sz="quarter" idx="4294967295"/>
          </p:nvPr>
        </p:nvSpPr>
        <p:spPr>
          <a:xfrm>
            <a:off x="8153400" y="6248400"/>
            <a:ext cx="4572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24283044-FD4B-A246-A91B-05993B17F48F}" type="slidenum">
              <a:rPr lang="en-US" sz="1400"/>
              <a:pPr/>
              <a:t>20</a:t>
            </a:fld>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CSci4211:          Application Layer</a:t>
            </a:r>
          </a:p>
        </p:txBody>
      </p:sp>
      <p:sp>
        <p:nvSpPr>
          <p:cNvPr id="6" name="Slide Number Placeholder 4"/>
          <p:cNvSpPr>
            <a:spLocks noGrp="1"/>
          </p:cNvSpPr>
          <p:nvPr>
            <p:ph type="sldNum" sz="quarter" idx="11"/>
          </p:nvPr>
        </p:nvSpPr>
        <p:spPr/>
        <p:txBody>
          <a:bodyPr/>
          <a:lstStyle/>
          <a:p>
            <a:fld id="{7E6C52D5-0E13-41E2-A682-9A7E5AF81214}" type="slidenum">
              <a:rPr lang="en-US"/>
              <a:pPr/>
              <a:t>21</a:t>
            </a:fld>
            <a:endParaRPr lang="en-US"/>
          </a:p>
        </p:txBody>
      </p:sp>
      <p:sp>
        <p:nvSpPr>
          <p:cNvPr id="82946" name="Rectangle 2"/>
          <p:cNvSpPr>
            <a:spLocks noGrp="1" noChangeArrowheads="1"/>
          </p:cNvSpPr>
          <p:nvPr>
            <p:ph type="title"/>
          </p:nvPr>
        </p:nvSpPr>
        <p:spPr>
          <a:xfrm>
            <a:off x="762000" y="228600"/>
            <a:ext cx="7772400" cy="1143000"/>
          </a:xfrm>
        </p:spPr>
        <p:txBody>
          <a:bodyPr/>
          <a:lstStyle/>
          <a:p>
            <a:r>
              <a:rPr lang="en-US" dirty="0"/>
              <a:t>Network Transport Services</a:t>
            </a:r>
          </a:p>
        </p:txBody>
      </p:sp>
      <p:sp>
        <p:nvSpPr>
          <p:cNvPr id="82947" name="Rectangle 3"/>
          <p:cNvSpPr>
            <a:spLocks noGrp="1" noChangeArrowheads="1"/>
          </p:cNvSpPr>
          <p:nvPr>
            <p:ph type="body" idx="1"/>
          </p:nvPr>
        </p:nvSpPr>
        <p:spPr>
          <a:xfrm>
            <a:off x="685800" y="1828800"/>
            <a:ext cx="7772400" cy="3886200"/>
          </a:xfrm>
        </p:spPr>
        <p:txBody>
          <a:bodyPr/>
          <a:lstStyle/>
          <a:p>
            <a:r>
              <a:rPr lang="en-US" sz="2400" dirty="0"/>
              <a:t>Connection-Oriented, Reliable Service</a:t>
            </a:r>
          </a:p>
          <a:p>
            <a:pPr lvl="1"/>
            <a:r>
              <a:rPr lang="en-US" dirty="0"/>
              <a:t>Mimic “dedicated link”</a:t>
            </a:r>
          </a:p>
          <a:p>
            <a:pPr lvl="1"/>
            <a:r>
              <a:rPr lang="en-US" dirty="0"/>
              <a:t>Messages delivered in correct order, without errors</a:t>
            </a:r>
          </a:p>
          <a:p>
            <a:pPr lvl="1"/>
            <a:r>
              <a:rPr lang="en-US" dirty="0"/>
              <a:t>Transport service aware of connection in progress</a:t>
            </a:r>
          </a:p>
          <a:p>
            <a:pPr lvl="2"/>
            <a:r>
              <a:rPr lang="en-US" dirty="0" err="1"/>
              <a:t>Stateful</a:t>
            </a:r>
            <a:r>
              <a:rPr lang="en-US" dirty="0"/>
              <a:t>, some “state” information must be maintained</a:t>
            </a:r>
          </a:p>
          <a:p>
            <a:pPr lvl="1"/>
            <a:r>
              <a:rPr lang="en-US" dirty="0"/>
              <a:t>Require explicit connection setup and teardown </a:t>
            </a:r>
          </a:p>
          <a:p>
            <a:r>
              <a:rPr lang="en-US" sz="2400" dirty="0"/>
              <a:t>Connectionless, Unreliable Service</a:t>
            </a:r>
            <a:r>
              <a:rPr lang="en-US" dirty="0"/>
              <a:t> </a:t>
            </a:r>
          </a:p>
          <a:p>
            <a:pPr lvl="1"/>
            <a:r>
              <a:rPr lang="en-US" dirty="0"/>
              <a:t>Messages treated as independent</a:t>
            </a:r>
          </a:p>
          <a:p>
            <a:pPr lvl="1"/>
            <a:r>
              <a:rPr lang="en-US" dirty="0"/>
              <a:t>Messages may be lost, or delivered out of order</a:t>
            </a:r>
          </a:p>
          <a:p>
            <a:pPr lvl="1"/>
            <a:r>
              <a:rPr lang="en-US" dirty="0"/>
              <a:t>No connection setup or teardown, “stateless”</a:t>
            </a:r>
          </a:p>
          <a:p>
            <a:pPr>
              <a:buFontTx/>
              <a:buNone/>
            </a:pPr>
            <a:endParaRPr lang="en-US" dirty="0"/>
          </a:p>
        </p:txBody>
      </p:sp>
      <p:sp>
        <p:nvSpPr>
          <p:cNvPr id="82948" name="Text Box 4"/>
          <p:cNvSpPr txBox="1">
            <a:spLocks noChangeArrowheads="1"/>
          </p:cNvSpPr>
          <p:nvPr/>
        </p:nvSpPr>
        <p:spPr bwMode="auto">
          <a:xfrm>
            <a:off x="609600" y="1219200"/>
            <a:ext cx="65960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dirty="0">
                <a:latin typeface="Comic Sans MS" pitchFamily="66" charset="0"/>
              </a:rPr>
              <a:t>end host to end host communication services</a:t>
            </a:r>
            <a:r>
              <a:rPr lang="en-US" dirty="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CSci4211:          Application Layer</a:t>
            </a:r>
          </a:p>
        </p:txBody>
      </p:sp>
      <p:sp>
        <p:nvSpPr>
          <p:cNvPr id="6" name="Slide Number Placeholder 5"/>
          <p:cNvSpPr>
            <a:spLocks noGrp="1"/>
          </p:cNvSpPr>
          <p:nvPr>
            <p:ph type="sldNum" sz="quarter" idx="11"/>
          </p:nvPr>
        </p:nvSpPr>
        <p:spPr/>
        <p:txBody>
          <a:bodyPr/>
          <a:lstStyle/>
          <a:p>
            <a:fld id="{2BD9C09C-20A6-4C22-B933-7A42576DB451}" type="slidenum">
              <a:rPr lang="en-US"/>
              <a:pPr/>
              <a:t>22</a:t>
            </a:fld>
            <a:endParaRPr lang="en-US"/>
          </a:p>
        </p:txBody>
      </p:sp>
      <p:sp>
        <p:nvSpPr>
          <p:cNvPr id="79874" name="Rectangle 2"/>
          <p:cNvSpPr>
            <a:spLocks noGrp="1" noChangeArrowheads="1"/>
          </p:cNvSpPr>
          <p:nvPr>
            <p:ph type="title"/>
          </p:nvPr>
        </p:nvSpPr>
        <p:spPr>
          <a:xfrm>
            <a:off x="609600" y="152400"/>
            <a:ext cx="7772400" cy="1143000"/>
          </a:xfrm>
        </p:spPr>
        <p:txBody>
          <a:bodyPr/>
          <a:lstStyle/>
          <a:p>
            <a:r>
              <a:rPr lang="en-US" sz="3200" dirty="0"/>
              <a:t>Internet Transport Protocols</a:t>
            </a:r>
            <a:endParaRPr lang="en-US" dirty="0"/>
          </a:p>
        </p:txBody>
      </p:sp>
      <p:sp>
        <p:nvSpPr>
          <p:cNvPr id="79875" name="Rectangle 3"/>
          <p:cNvSpPr>
            <a:spLocks noGrp="1" noChangeArrowheads="1"/>
          </p:cNvSpPr>
          <p:nvPr>
            <p:ph type="body" sz="half" idx="1"/>
          </p:nvPr>
        </p:nvSpPr>
        <p:spPr>
          <a:xfrm>
            <a:off x="685800" y="1981200"/>
            <a:ext cx="4095750" cy="4114800"/>
          </a:xfrm>
        </p:spPr>
        <p:txBody>
          <a:bodyPr/>
          <a:lstStyle/>
          <a:p>
            <a:pPr>
              <a:buFontTx/>
              <a:buNone/>
            </a:pPr>
            <a:r>
              <a:rPr lang="en-US" sz="2400" u="sng">
                <a:solidFill>
                  <a:srgbClr val="FF0000"/>
                </a:solidFill>
              </a:rPr>
              <a:t>TCP service:</a:t>
            </a:r>
            <a:endParaRPr lang="en-US" sz="2400"/>
          </a:p>
          <a:p>
            <a:r>
              <a:rPr lang="en-US" sz="2000" i="1">
                <a:solidFill>
                  <a:schemeClr val="accent2"/>
                </a:solidFill>
              </a:rPr>
              <a:t>connection-oriented:</a:t>
            </a:r>
            <a:r>
              <a:rPr lang="en-US" sz="2000"/>
              <a:t> setup required between client, server</a:t>
            </a:r>
          </a:p>
          <a:p>
            <a:r>
              <a:rPr lang="en-US" sz="2000" i="1">
                <a:solidFill>
                  <a:schemeClr val="accent2"/>
                </a:solidFill>
              </a:rPr>
              <a:t>reliable transport </a:t>
            </a:r>
            <a:r>
              <a:rPr lang="en-US" sz="2000"/>
              <a:t>between sender and receiver</a:t>
            </a:r>
            <a:endParaRPr lang="en-US" sz="2000">
              <a:solidFill>
                <a:schemeClr val="accent2"/>
              </a:solidFill>
            </a:endParaRPr>
          </a:p>
          <a:p>
            <a:r>
              <a:rPr lang="en-US" sz="2000" i="1">
                <a:solidFill>
                  <a:schemeClr val="accent2"/>
                </a:solidFill>
              </a:rPr>
              <a:t>flow control:</a:t>
            </a:r>
            <a:r>
              <a:rPr lang="en-US" sz="2000"/>
              <a:t> sender won’t overwhelm receiver</a:t>
            </a:r>
          </a:p>
          <a:p>
            <a:r>
              <a:rPr lang="en-US" sz="2000" i="1">
                <a:solidFill>
                  <a:schemeClr val="accent2"/>
                </a:solidFill>
              </a:rPr>
              <a:t>congestion control:</a:t>
            </a:r>
            <a:r>
              <a:rPr lang="en-US" sz="2000"/>
              <a:t> throttle sender when network overloaded</a:t>
            </a:r>
          </a:p>
        </p:txBody>
      </p:sp>
      <p:sp>
        <p:nvSpPr>
          <p:cNvPr id="79876" name="Rectangle 4"/>
          <p:cNvSpPr>
            <a:spLocks noGrp="1" noChangeArrowheads="1"/>
          </p:cNvSpPr>
          <p:nvPr>
            <p:ph type="body" sz="half" idx="2"/>
          </p:nvPr>
        </p:nvSpPr>
        <p:spPr>
          <a:xfrm>
            <a:off x="4733925" y="1943100"/>
            <a:ext cx="3419475" cy="4076700"/>
          </a:xfrm>
          <a:solidFill>
            <a:schemeClr val="bg1"/>
          </a:solidFill>
        </p:spPr>
        <p:txBody>
          <a:bodyPr/>
          <a:lstStyle/>
          <a:p>
            <a:pPr>
              <a:lnSpc>
                <a:spcPct val="90000"/>
              </a:lnSpc>
              <a:buFontTx/>
              <a:buNone/>
            </a:pPr>
            <a:r>
              <a:rPr lang="en-US" u="sng">
                <a:solidFill>
                  <a:srgbClr val="FF0000"/>
                </a:solidFill>
              </a:rPr>
              <a:t>UDP service:</a:t>
            </a:r>
            <a:endParaRPr lang="en-US"/>
          </a:p>
          <a:p>
            <a:pPr>
              <a:lnSpc>
                <a:spcPct val="90000"/>
              </a:lnSpc>
            </a:pPr>
            <a:r>
              <a:rPr lang="en-US" sz="2400">
                <a:solidFill>
                  <a:schemeClr val="accent2"/>
                </a:solidFill>
              </a:rPr>
              <a:t>unreliable data transfer</a:t>
            </a:r>
            <a:r>
              <a:rPr lang="en-US" sz="2400"/>
              <a:t> between sender and receiver</a:t>
            </a:r>
          </a:p>
          <a:p>
            <a:pPr>
              <a:lnSpc>
                <a:spcPct val="90000"/>
              </a:lnSpc>
            </a:pPr>
            <a:r>
              <a:rPr lang="en-US" sz="2400"/>
              <a:t>does not provide: connection setup, reliability, flow control, congestion control</a:t>
            </a:r>
          </a:p>
          <a:p>
            <a:pPr>
              <a:lnSpc>
                <a:spcPct val="90000"/>
              </a:lnSpc>
            </a:pPr>
            <a:endParaRPr lang="en-US" sz="2400"/>
          </a:p>
          <a:p>
            <a:pPr>
              <a:lnSpc>
                <a:spcPct val="90000"/>
              </a:lnSpc>
              <a:buFontTx/>
              <a:buNone/>
            </a:pPr>
            <a:r>
              <a:rPr lang="en-US" sz="2400"/>
              <a:t>Q:Why UDP?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533400" y="0"/>
            <a:ext cx="8305800" cy="1143000"/>
          </a:xfrm>
        </p:spPr>
        <p:txBody>
          <a:bodyPr/>
          <a:lstStyle/>
          <a:p>
            <a:r>
              <a:rPr lang="en-US" sz="3200" smtClean="0"/>
              <a:t>What transport service does an app need?</a:t>
            </a:r>
            <a:endParaRPr lang="en-US" smtClean="0"/>
          </a:p>
        </p:txBody>
      </p:sp>
      <p:sp>
        <p:nvSpPr>
          <p:cNvPr id="45061" name="Rectangle 3"/>
          <p:cNvSpPr>
            <a:spLocks noGrp="1" noChangeArrowheads="1"/>
          </p:cNvSpPr>
          <p:nvPr>
            <p:ph type="body" sz="half" idx="1"/>
          </p:nvPr>
        </p:nvSpPr>
        <p:spPr>
          <a:xfrm>
            <a:off x="379413" y="1141413"/>
            <a:ext cx="4316412" cy="2797175"/>
          </a:xfrm>
        </p:spPr>
        <p:txBody>
          <a:bodyPr/>
          <a:lstStyle/>
          <a:p>
            <a:pPr>
              <a:lnSpc>
                <a:spcPct val="90000"/>
              </a:lnSpc>
              <a:buFont typeface="ZapfDingbats" pitchFamily="82" charset="2"/>
              <a:buNone/>
            </a:pPr>
            <a:r>
              <a:rPr lang="en-US" sz="2400" smtClean="0">
                <a:solidFill>
                  <a:srgbClr val="FF0000"/>
                </a:solidFill>
              </a:rPr>
              <a:t>Data loss</a:t>
            </a:r>
            <a:endParaRPr lang="en-US" sz="2400" smtClean="0"/>
          </a:p>
          <a:p>
            <a:pPr>
              <a:lnSpc>
                <a:spcPct val="90000"/>
              </a:lnSpc>
            </a:pPr>
            <a:r>
              <a:rPr lang="en-US" sz="2400" smtClean="0"/>
              <a:t>some apps (e.g., audio) can tolerate some loss</a:t>
            </a:r>
          </a:p>
          <a:p>
            <a:pPr>
              <a:lnSpc>
                <a:spcPct val="90000"/>
              </a:lnSpc>
            </a:pPr>
            <a:r>
              <a:rPr lang="en-US" sz="2400" smtClean="0"/>
              <a:t>other apps (e.g., file transfer, telnet) require 100% reliable data transfer</a:t>
            </a:r>
            <a:r>
              <a:rPr lang="en-US" smtClean="0"/>
              <a:t> </a:t>
            </a:r>
          </a:p>
        </p:txBody>
      </p:sp>
      <p:sp>
        <p:nvSpPr>
          <p:cNvPr id="45062" name="Rectangle 4"/>
          <p:cNvSpPr>
            <a:spLocks noGrp="1" noChangeArrowheads="1"/>
          </p:cNvSpPr>
          <p:nvPr>
            <p:ph type="body" sz="half" idx="2"/>
          </p:nvPr>
        </p:nvSpPr>
        <p:spPr>
          <a:xfrm>
            <a:off x="404813" y="3724275"/>
            <a:ext cx="3810000" cy="2443163"/>
          </a:xfrm>
        </p:spPr>
        <p:txBody>
          <a:bodyPr/>
          <a:lstStyle/>
          <a:p>
            <a:pPr>
              <a:lnSpc>
                <a:spcPct val="90000"/>
              </a:lnSpc>
              <a:buFont typeface="ZapfDingbats" pitchFamily="82" charset="2"/>
              <a:buNone/>
            </a:pPr>
            <a:r>
              <a:rPr lang="en-US" sz="2400" smtClean="0">
                <a:solidFill>
                  <a:srgbClr val="FF0000"/>
                </a:solidFill>
              </a:rPr>
              <a:t>Timing</a:t>
            </a:r>
            <a:endParaRPr lang="en-US" sz="2400" smtClean="0"/>
          </a:p>
          <a:p>
            <a:pPr>
              <a:lnSpc>
                <a:spcPct val="90000"/>
              </a:lnSpc>
            </a:pPr>
            <a:r>
              <a:rPr lang="en-US" sz="2400" smtClean="0"/>
              <a:t>some apps (e.g., Internet telephony, interactive games) require low delay to be “effective”</a:t>
            </a:r>
          </a:p>
        </p:txBody>
      </p:sp>
      <p:sp>
        <p:nvSpPr>
          <p:cNvPr id="45063" name="Rectangle 5"/>
          <p:cNvSpPr>
            <a:spLocks noChangeArrowheads="1"/>
          </p:cNvSpPr>
          <p:nvPr/>
        </p:nvSpPr>
        <p:spPr bwMode="auto">
          <a:xfrm>
            <a:off x="4860925" y="1090613"/>
            <a:ext cx="4283075" cy="3656012"/>
          </a:xfrm>
          <a:prstGeom prst="rect">
            <a:avLst/>
          </a:prstGeom>
          <a:noFill/>
          <a:ln w="9525">
            <a:noFill/>
            <a:miter lim="800000"/>
            <a:headEnd/>
            <a:tailEnd/>
          </a:ln>
        </p:spPr>
        <p:txBody>
          <a:bodyPr/>
          <a:lstStyle/>
          <a:p>
            <a:pPr marL="342900" indent="-342900"/>
            <a:r>
              <a:rPr lang="en-US">
                <a:solidFill>
                  <a:srgbClr val="FF0000"/>
                </a:solidFill>
              </a:rPr>
              <a:t>Throughput</a:t>
            </a:r>
          </a:p>
          <a:p>
            <a:pPr marL="342900" indent="-342900">
              <a:buFont typeface="ZapfDingbats" pitchFamily="82" charset="2"/>
              <a:buChar char="r"/>
            </a:pPr>
            <a:r>
              <a:rPr lang="en-US"/>
              <a:t>some apps (e.g., multimedia) require minimum amount of throughput to be “effective”</a:t>
            </a:r>
          </a:p>
          <a:p>
            <a:pPr marL="342900" indent="-342900">
              <a:buFont typeface="ZapfDingbats" pitchFamily="82" charset="2"/>
              <a:buChar char="r"/>
            </a:pPr>
            <a:r>
              <a:rPr lang="en-US"/>
              <a:t>other apps (“elastic apps”) make use of whatever throughput they get </a:t>
            </a:r>
          </a:p>
          <a:p>
            <a:pPr marL="342900" indent="-342900"/>
            <a:r>
              <a:rPr lang="en-US">
                <a:solidFill>
                  <a:srgbClr val="FF0000"/>
                </a:solidFill>
              </a:rPr>
              <a:t>Security</a:t>
            </a:r>
          </a:p>
          <a:p>
            <a:pPr marL="342900" indent="-342900">
              <a:buFont typeface="ZapfDingbats" pitchFamily="82" charset="2"/>
              <a:buChar char="r"/>
            </a:pPr>
            <a:r>
              <a:rPr lang="en-US"/>
              <a:t>Encryption, data integrity, …</a:t>
            </a:r>
          </a:p>
        </p:txBody>
      </p:sp>
      <p:sp>
        <p:nvSpPr>
          <p:cNvPr id="8" name="Slide Number Placeholder 6"/>
          <p:cNvSpPr txBox="1">
            <a:spLocks/>
          </p:cNvSpPr>
          <p:nvPr/>
        </p:nvSpPr>
        <p:spPr bwMode="auto">
          <a:xfrm>
            <a:off x="8305800" y="6400800"/>
            <a:ext cx="45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C6ACAB4-F9DF-423C-A7C8-D49AD352E41B}"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a:spLocks noGrp="1"/>
          </p:cNvSpPr>
          <p:nvPr>
            <p:ph type="ftr" sz="quarter" idx="10"/>
          </p:nvPr>
        </p:nvSpPr>
        <p:spPr/>
        <p:txBody>
          <a:bodyPr/>
          <a:lstStyle/>
          <a:p>
            <a:r>
              <a:rPr lang="en-US"/>
              <a:t>CSci4211:          Application Layer</a:t>
            </a:r>
          </a:p>
        </p:txBody>
      </p:sp>
      <p:sp>
        <p:nvSpPr>
          <p:cNvPr id="16" name="Slide Number Placeholder 3"/>
          <p:cNvSpPr>
            <a:spLocks noGrp="1"/>
          </p:cNvSpPr>
          <p:nvPr>
            <p:ph type="sldNum" sz="quarter" idx="11"/>
          </p:nvPr>
        </p:nvSpPr>
        <p:spPr/>
        <p:txBody>
          <a:bodyPr/>
          <a:lstStyle/>
          <a:p>
            <a:fld id="{98870F65-D8F0-4690-ADC5-5A41DB176751}" type="slidenum">
              <a:rPr lang="en-US"/>
              <a:pPr/>
              <a:t>24</a:t>
            </a:fld>
            <a:endParaRPr lang="en-US"/>
          </a:p>
        </p:txBody>
      </p:sp>
      <p:sp>
        <p:nvSpPr>
          <p:cNvPr id="45058" name="Rectangle 2"/>
          <p:cNvSpPr>
            <a:spLocks noGrp="1" noChangeArrowheads="1"/>
          </p:cNvSpPr>
          <p:nvPr>
            <p:ph type="title"/>
          </p:nvPr>
        </p:nvSpPr>
        <p:spPr>
          <a:xfrm>
            <a:off x="533400" y="228600"/>
            <a:ext cx="8201025" cy="1143000"/>
          </a:xfrm>
        </p:spPr>
        <p:txBody>
          <a:bodyPr/>
          <a:lstStyle/>
          <a:p>
            <a:r>
              <a:rPr lang="en-US" sz="2800"/>
              <a:t>Transport service requirements of common apps</a:t>
            </a:r>
            <a:endParaRPr lang="en-US"/>
          </a:p>
        </p:txBody>
      </p:sp>
      <p:sp>
        <p:nvSpPr>
          <p:cNvPr id="45059" name="Text Box 3"/>
          <p:cNvSpPr txBox="1">
            <a:spLocks noChangeArrowheads="1"/>
          </p:cNvSpPr>
          <p:nvPr/>
        </p:nvSpPr>
        <p:spPr bwMode="auto">
          <a:xfrm>
            <a:off x="838200" y="1447800"/>
            <a:ext cx="2286000" cy="3477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1" dirty="0">
                <a:latin typeface="Arial" charset="0"/>
              </a:rPr>
              <a:t>Application</a:t>
            </a:r>
            <a:endParaRPr lang="en-US" sz="2000" dirty="0">
              <a:latin typeface="Arial" charset="0"/>
            </a:endParaRPr>
          </a:p>
          <a:p>
            <a:endParaRPr lang="en-US" sz="2000" dirty="0">
              <a:latin typeface="Arial" charset="0"/>
            </a:endParaRPr>
          </a:p>
          <a:p>
            <a:r>
              <a:rPr lang="en-US" sz="2000" dirty="0" smtClean="0">
                <a:latin typeface="Arial" charset="0"/>
              </a:rPr>
              <a:t>file </a:t>
            </a:r>
            <a:r>
              <a:rPr lang="en-US" sz="2000" dirty="0">
                <a:latin typeface="Arial" charset="0"/>
              </a:rPr>
              <a:t>transfer</a:t>
            </a:r>
          </a:p>
          <a:p>
            <a:r>
              <a:rPr lang="en-US" sz="2000" dirty="0">
                <a:latin typeface="Arial" charset="0"/>
              </a:rPr>
              <a:t>e-mail</a:t>
            </a:r>
          </a:p>
          <a:p>
            <a:r>
              <a:rPr lang="en-US" sz="2000" dirty="0">
                <a:latin typeface="Arial" charset="0"/>
              </a:rPr>
              <a:t>Web documents</a:t>
            </a:r>
          </a:p>
          <a:p>
            <a:r>
              <a:rPr lang="en-US" sz="2000" dirty="0">
                <a:latin typeface="Arial" charset="0"/>
              </a:rPr>
              <a:t>real-time audio/video</a:t>
            </a:r>
          </a:p>
          <a:p>
            <a:endParaRPr lang="en-US" sz="2000" dirty="0">
              <a:latin typeface="Arial" charset="0"/>
            </a:endParaRPr>
          </a:p>
          <a:p>
            <a:r>
              <a:rPr lang="en-US" sz="2000" dirty="0">
                <a:latin typeface="Arial" charset="0"/>
              </a:rPr>
              <a:t>stored audio/video</a:t>
            </a:r>
          </a:p>
          <a:p>
            <a:r>
              <a:rPr lang="en-US" sz="2000" dirty="0">
                <a:latin typeface="Arial" charset="0"/>
              </a:rPr>
              <a:t>interactive games</a:t>
            </a:r>
          </a:p>
          <a:p>
            <a:r>
              <a:rPr lang="en-US" sz="2000" dirty="0" smtClean="0">
                <a:latin typeface="Arial" charset="0"/>
              </a:rPr>
              <a:t>Instant messaging</a:t>
            </a:r>
            <a:endParaRPr lang="en-US" dirty="0"/>
          </a:p>
        </p:txBody>
      </p:sp>
      <p:sp>
        <p:nvSpPr>
          <p:cNvPr id="45060" name="Text Box 4"/>
          <p:cNvSpPr txBox="1">
            <a:spLocks noChangeArrowheads="1"/>
          </p:cNvSpPr>
          <p:nvPr/>
        </p:nvSpPr>
        <p:spPr bwMode="auto">
          <a:xfrm>
            <a:off x="2949575" y="1763713"/>
            <a:ext cx="1566863" cy="3140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latin typeface="Arial" charset="0"/>
              </a:rPr>
              <a:t>Data loss</a:t>
            </a:r>
            <a:endParaRPr lang="en-US" sz="2000">
              <a:latin typeface="Arial" charset="0"/>
            </a:endParaRPr>
          </a:p>
          <a:p>
            <a:endParaRPr lang="en-US" sz="2000">
              <a:latin typeface="Arial" charset="0"/>
            </a:endParaRPr>
          </a:p>
          <a:p>
            <a:r>
              <a:rPr lang="en-US" sz="2000">
                <a:latin typeface="Arial" charset="0"/>
              </a:rPr>
              <a:t>no loss</a:t>
            </a:r>
          </a:p>
          <a:p>
            <a:r>
              <a:rPr lang="en-US" sz="2000">
                <a:latin typeface="Arial" charset="0"/>
              </a:rPr>
              <a:t>no loss</a:t>
            </a:r>
          </a:p>
          <a:p>
            <a:r>
              <a:rPr lang="en-US" sz="2000">
                <a:latin typeface="Arial" charset="0"/>
              </a:rPr>
              <a:t>loss-tolerant</a:t>
            </a:r>
          </a:p>
          <a:p>
            <a:r>
              <a:rPr lang="en-US" sz="2000">
                <a:latin typeface="Arial" charset="0"/>
              </a:rPr>
              <a:t>loss-tolerant</a:t>
            </a:r>
          </a:p>
          <a:p>
            <a:endParaRPr lang="en-US" sz="2000">
              <a:latin typeface="Arial" charset="0"/>
            </a:endParaRPr>
          </a:p>
          <a:p>
            <a:r>
              <a:rPr lang="en-US" sz="2000">
                <a:latin typeface="Arial" charset="0"/>
              </a:rPr>
              <a:t>loss-tolerant</a:t>
            </a:r>
          </a:p>
          <a:p>
            <a:r>
              <a:rPr lang="en-US" sz="2000">
                <a:latin typeface="Arial" charset="0"/>
              </a:rPr>
              <a:t>loss-tolerant</a:t>
            </a:r>
          </a:p>
          <a:p>
            <a:r>
              <a:rPr lang="en-US" sz="2000">
                <a:latin typeface="Arial" charset="0"/>
              </a:rPr>
              <a:t>no loss</a:t>
            </a:r>
            <a:endParaRPr lang="en-US"/>
          </a:p>
        </p:txBody>
      </p:sp>
      <p:sp>
        <p:nvSpPr>
          <p:cNvPr id="45061" name="Text Box 5"/>
          <p:cNvSpPr txBox="1">
            <a:spLocks noChangeArrowheads="1"/>
          </p:cNvSpPr>
          <p:nvPr/>
        </p:nvSpPr>
        <p:spPr bwMode="auto">
          <a:xfrm>
            <a:off x="4673600" y="1763713"/>
            <a:ext cx="2062163" cy="3140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2000" b="1">
                <a:latin typeface="Arial" charset="0"/>
              </a:rPr>
              <a:t>Bandwidth</a:t>
            </a:r>
            <a:endParaRPr lang="en-US" sz="2000">
              <a:latin typeface="Arial" charset="0"/>
            </a:endParaRPr>
          </a:p>
          <a:p>
            <a:endParaRPr lang="en-US" sz="2000">
              <a:latin typeface="Arial" charset="0"/>
            </a:endParaRPr>
          </a:p>
          <a:p>
            <a:r>
              <a:rPr lang="en-US" sz="2000">
                <a:latin typeface="Arial" charset="0"/>
              </a:rPr>
              <a:t>elastic</a:t>
            </a:r>
          </a:p>
          <a:p>
            <a:r>
              <a:rPr lang="en-US" sz="2000">
                <a:latin typeface="Arial" charset="0"/>
              </a:rPr>
              <a:t>elastic</a:t>
            </a:r>
          </a:p>
          <a:p>
            <a:r>
              <a:rPr lang="en-US" sz="2000">
                <a:latin typeface="Arial" charset="0"/>
              </a:rPr>
              <a:t>elastic</a:t>
            </a:r>
          </a:p>
          <a:p>
            <a:r>
              <a:rPr lang="en-US" sz="2000">
                <a:latin typeface="Arial" charset="0"/>
              </a:rPr>
              <a:t>audio: 5Kb-1Mb</a:t>
            </a:r>
          </a:p>
          <a:p>
            <a:r>
              <a:rPr lang="en-US" sz="2000">
                <a:latin typeface="Arial" charset="0"/>
              </a:rPr>
              <a:t>video:10Kb-5Mb</a:t>
            </a:r>
          </a:p>
          <a:p>
            <a:r>
              <a:rPr lang="en-US" sz="2000">
                <a:latin typeface="Arial" charset="0"/>
              </a:rPr>
              <a:t>same as above </a:t>
            </a:r>
          </a:p>
          <a:p>
            <a:r>
              <a:rPr lang="en-US" sz="2000">
                <a:latin typeface="Arial" charset="0"/>
              </a:rPr>
              <a:t>few Kbps up</a:t>
            </a:r>
          </a:p>
          <a:p>
            <a:r>
              <a:rPr lang="en-US" sz="2000">
                <a:latin typeface="Arial" charset="0"/>
              </a:rPr>
              <a:t>elastic</a:t>
            </a:r>
          </a:p>
        </p:txBody>
      </p:sp>
      <p:sp>
        <p:nvSpPr>
          <p:cNvPr id="45062" name="Text Box 6"/>
          <p:cNvSpPr txBox="1">
            <a:spLocks noChangeArrowheads="1"/>
          </p:cNvSpPr>
          <p:nvPr/>
        </p:nvSpPr>
        <p:spPr bwMode="auto">
          <a:xfrm>
            <a:off x="6616700" y="1744663"/>
            <a:ext cx="2062163" cy="3140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2000" b="1">
                <a:latin typeface="Arial" charset="0"/>
              </a:rPr>
              <a:t>Time Sensitive</a:t>
            </a:r>
            <a:endParaRPr lang="en-US" sz="2000">
              <a:latin typeface="Arial" charset="0"/>
            </a:endParaRPr>
          </a:p>
          <a:p>
            <a:endParaRPr lang="en-US" sz="2000">
              <a:latin typeface="Arial" charset="0"/>
            </a:endParaRPr>
          </a:p>
          <a:p>
            <a:r>
              <a:rPr lang="en-US" sz="2000">
                <a:latin typeface="Arial" charset="0"/>
              </a:rPr>
              <a:t>no</a:t>
            </a:r>
          </a:p>
          <a:p>
            <a:r>
              <a:rPr lang="en-US" sz="2000">
                <a:latin typeface="Arial" charset="0"/>
              </a:rPr>
              <a:t>no</a:t>
            </a:r>
          </a:p>
          <a:p>
            <a:r>
              <a:rPr lang="en-US" sz="2000">
                <a:latin typeface="Arial" charset="0"/>
              </a:rPr>
              <a:t>no</a:t>
            </a:r>
          </a:p>
          <a:p>
            <a:r>
              <a:rPr lang="en-US" sz="2000">
                <a:latin typeface="Arial" charset="0"/>
              </a:rPr>
              <a:t>yes, 100’s msec</a:t>
            </a:r>
          </a:p>
          <a:p>
            <a:endParaRPr lang="en-US" sz="2000">
              <a:latin typeface="Arial" charset="0"/>
            </a:endParaRPr>
          </a:p>
          <a:p>
            <a:r>
              <a:rPr lang="en-US" sz="2000">
                <a:latin typeface="Arial" charset="0"/>
              </a:rPr>
              <a:t>yes, few secs</a:t>
            </a:r>
          </a:p>
          <a:p>
            <a:r>
              <a:rPr lang="en-US" sz="2000">
                <a:latin typeface="Arial" charset="0"/>
              </a:rPr>
              <a:t>yes, 100’s msec</a:t>
            </a:r>
          </a:p>
          <a:p>
            <a:r>
              <a:rPr lang="en-US" sz="2000">
                <a:latin typeface="Arial" charset="0"/>
              </a:rPr>
              <a:t>yes and no</a:t>
            </a:r>
          </a:p>
        </p:txBody>
      </p:sp>
      <p:sp>
        <p:nvSpPr>
          <p:cNvPr id="45063" name="Line 7"/>
          <p:cNvSpPr>
            <a:spLocks noChangeShapeType="1"/>
          </p:cNvSpPr>
          <p:nvPr/>
        </p:nvSpPr>
        <p:spPr bwMode="auto">
          <a:xfrm flipV="1">
            <a:off x="895350" y="2133600"/>
            <a:ext cx="7562850" cy="9525"/>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4" name="Line 8"/>
          <p:cNvSpPr>
            <a:spLocks noChangeShapeType="1"/>
          </p:cNvSpPr>
          <p:nvPr/>
        </p:nvSpPr>
        <p:spPr bwMode="auto">
          <a:xfrm flipV="1">
            <a:off x="847725" y="2733675"/>
            <a:ext cx="76295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5" name="Line 9"/>
          <p:cNvSpPr>
            <a:spLocks noChangeShapeType="1"/>
          </p:cNvSpPr>
          <p:nvPr/>
        </p:nvSpPr>
        <p:spPr bwMode="auto">
          <a:xfrm flipV="1">
            <a:off x="857250" y="3028950"/>
            <a:ext cx="76295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6" name="Line 10"/>
          <p:cNvSpPr>
            <a:spLocks noChangeShapeType="1"/>
          </p:cNvSpPr>
          <p:nvPr/>
        </p:nvSpPr>
        <p:spPr bwMode="auto">
          <a:xfrm flipV="1">
            <a:off x="866775" y="3324225"/>
            <a:ext cx="76295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7" name="Line 11"/>
          <p:cNvSpPr>
            <a:spLocks noChangeShapeType="1"/>
          </p:cNvSpPr>
          <p:nvPr/>
        </p:nvSpPr>
        <p:spPr bwMode="auto">
          <a:xfrm flipV="1">
            <a:off x="885825" y="3933825"/>
            <a:ext cx="76295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8" name="Line 12"/>
          <p:cNvSpPr>
            <a:spLocks noChangeShapeType="1"/>
          </p:cNvSpPr>
          <p:nvPr/>
        </p:nvSpPr>
        <p:spPr bwMode="auto">
          <a:xfrm flipV="1">
            <a:off x="838200" y="4248150"/>
            <a:ext cx="76295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9" name="Line 13"/>
          <p:cNvSpPr>
            <a:spLocks noChangeShapeType="1"/>
          </p:cNvSpPr>
          <p:nvPr/>
        </p:nvSpPr>
        <p:spPr bwMode="auto">
          <a:xfrm flipV="1">
            <a:off x="838200" y="4572000"/>
            <a:ext cx="76295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0" name="Line 14"/>
          <p:cNvSpPr>
            <a:spLocks noChangeShapeType="1"/>
          </p:cNvSpPr>
          <p:nvPr/>
        </p:nvSpPr>
        <p:spPr bwMode="auto">
          <a:xfrm flipV="1">
            <a:off x="800100" y="4905375"/>
            <a:ext cx="76295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p:cNvSpPr>
            <a:spLocks noGrp="1"/>
          </p:cNvSpPr>
          <p:nvPr>
            <p:ph type="ftr" sz="quarter" idx="10"/>
          </p:nvPr>
        </p:nvSpPr>
        <p:spPr/>
        <p:txBody>
          <a:bodyPr/>
          <a:lstStyle/>
          <a:p>
            <a:r>
              <a:rPr lang="en-US"/>
              <a:t>CSci4211:          Application Layer</a:t>
            </a:r>
          </a:p>
        </p:txBody>
      </p:sp>
      <p:sp>
        <p:nvSpPr>
          <p:cNvPr id="15" name="Slide Number Placeholder 3"/>
          <p:cNvSpPr>
            <a:spLocks noGrp="1"/>
          </p:cNvSpPr>
          <p:nvPr>
            <p:ph type="sldNum" sz="quarter" idx="11"/>
          </p:nvPr>
        </p:nvSpPr>
        <p:spPr/>
        <p:txBody>
          <a:bodyPr/>
          <a:lstStyle/>
          <a:p>
            <a:fld id="{FD3B28AA-E9E6-4CE2-AE9D-63F80B607D7E}" type="slidenum">
              <a:rPr lang="en-US"/>
              <a:pPr/>
              <a:t>25</a:t>
            </a:fld>
            <a:endParaRPr lang="en-US"/>
          </a:p>
        </p:txBody>
      </p:sp>
      <p:sp>
        <p:nvSpPr>
          <p:cNvPr id="46082" name="Rectangle 2"/>
          <p:cNvSpPr>
            <a:spLocks noGrp="1" noChangeArrowheads="1"/>
          </p:cNvSpPr>
          <p:nvPr>
            <p:ph type="title"/>
          </p:nvPr>
        </p:nvSpPr>
        <p:spPr>
          <a:xfrm>
            <a:off x="533400" y="228600"/>
            <a:ext cx="8201025" cy="1143000"/>
          </a:xfrm>
        </p:spPr>
        <p:txBody>
          <a:bodyPr/>
          <a:lstStyle/>
          <a:p>
            <a:r>
              <a:rPr lang="en-US" sz="2800"/>
              <a:t>Internet apps: their protocols and transport protocols</a:t>
            </a:r>
            <a:endParaRPr lang="en-US"/>
          </a:p>
        </p:txBody>
      </p:sp>
      <p:sp>
        <p:nvSpPr>
          <p:cNvPr id="46083" name="Text Box 3"/>
          <p:cNvSpPr txBox="1">
            <a:spLocks noChangeArrowheads="1"/>
          </p:cNvSpPr>
          <p:nvPr/>
        </p:nvSpPr>
        <p:spPr bwMode="auto">
          <a:xfrm>
            <a:off x="315913" y="1773238"/>
            <a:ext cx="2806700" cy="350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000" b="1">
                <a:latin typeface="Arial" charset="0"/>
              </a:rPr>
              <a:t>Application</a:t>
            </a:r>
            <a:endParaRPr lang="en-US" sz="2000">
              <a:latin typeface="Arial" charset="0"/>
            </a:endParaRPr>
          </a:p>
          <a:p>
            <a:pPr algn="r"/>
            <a:endParaRPr lang="en-US" sz="2000">
              <a:latin typeface="Arial" charset="0"/>
            </a:endParaRPr>
          </a:p>
          <a:p>
            <a:pPr algn="r"/>
            <a:r>
              <a:rPr lang="en-US" sz="2000">
                <a:latin typeface="Arial" charset="0"/>
              </a:rPr>
              <a:t>e-mail</a:t>
            </a:r>
          </a:p>
          <a:p>
            <a:pPr algn="r"/>
            <a:r>
              <a:rPr lang="en-US" sz="2000">
                <a:latin typeface="Arial" charset="0"/>
              </a:rPr>
              <a:t>remote terminal access</a:t>
            </a:r>
          </a:p>
          <a:p>
            <a:pPr algn="r"/>
            <a:r>
              <a:rPr lang="en-US" sz="2000">
                <a:latin typeface="Arial" charset="0"/>
              </a:rPr>
              <a:t>Web </a:t>
            </a:r>
          </a:p>
          <a:p>
            <a:pPr algn="r"/>
            <a:r>
              <a:rPr lang="en-US" sz="2000">
                <a:latin typeface="Arial" charset="0"/>
              </a:rPr>
              <a:t>file transfer</a:t>
            </a:r>
          </a:p>
          <a:p>
            <a:pPr algn="r"/>
            <a:r>
              <a:rPr lang="en-US" sz="2000">
                <a:latin typeface="Arial" charset="0"/>
              </a:rPr>
              <a:t>streaming multimedia</a:t>
            </a:r>
          </a:p>
          <a:p>
            <a:pPr algn="r"/>
            <a:endParaRPr lang="en-US" sz="2000">
              <a:latin typeface="Arial" charset="0"/>
            </a:endParaRPr>
          </a:p>
          <a:p>
            <a:pPr algn="r"/>
            <a:r>
              <a:rPr lang="en-US" sz="2000">
                <a:latin typeface="Arial" charset="0"/>
              </a:rPr>
              <a:t>remote file server</a:t>
            </a:r>
          </a:p>
          <a:p>
            <a:pPr algn="r"/>
            <a:r>
              <a:rPr lang="en-US" sz="2000">
                <a:latin typeface="Arial" charset="0"/>
              </a:rPr>
              <a:t>Internet telephony</a:t>
            </a:r>
          </a:p>
          <a:p>
            <a:pPr algn="r"/>
            <a:endParaRPr lang="en-US"/>
          </a:p>
        </p:txBody>
      </p:sp>
      <p:sp>
        <p:nvSpPr>
          <p:cNvPr id="46084" name="Text Box 4"/>
          <p:cNvSpPr txBox="1">
            <a:spLocks noChangeArrowheads="1"/>
          </p:cNvSpPr>
          <p:nvPr/>
        </p:nvSpPr>
        <p:spPr bwMode="auto">
          <a:xfrm>
            <a:off x="3302000" y="1458913"/>
            <a:ext cx="2427288" cy="3749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latin typeface="Arial" charset="0"/>
              </a:rPr>
              <a:t>Application</a:t>
            </a:r>
          </a:p>
          <a:p>
            <a:r>
              <a:rPr lang="en-US" sz="2000" b="1">
                <a:latin typeface="Arial" charset="0"/>
              </a:rPr>
              <a:t>layer protocol</a:t>
            </a:r>
            <a:endParaRPr lang="en-US" sz="2000">
              <a:latin typeface="Arial" charset="0"/>
            </a:endParaRPr>
          </a:p>
          <a:p>
            <a:endParaRPr lang="en-US" sz="2000">
              <a:latin typeface="Arial" charset="0"/>
            </a:endParaRPr>
          </a:p>
          <a:p>
            <a:r>
              <a:rPr lang="en-US" sz="2000">
                <a:latin typeface="Arial" charset="0"/>
              </a:rPr>
              <a:t>smtp [RFC 821]</a:t>
            </a:r>
          </a:p>
          <a:p>
            <a:r>
              <a:rPr lang="en-US" sz="2000">
                <a:latin typeface="Arial" charset="0"/>
              </a:rPr>
              <a:t>telnet [RFC 854]</a:t>
            </a:r>
          </a:p>
          <a:p>
            <a:r>
              <a:rPr lang="en-US" sz="2000">
                <a:latin typeface="Arial" charset="0"/>
              </a:rPr>
              <a:t>http [RFC 2068]</a:t>
            </a:r>
          </a:p>
          <a:p>
            <a:r>
              <a:rPr lang="en-US" sz="2000">
                <a:latin typeface="Arial" charset="0"/>
              </a:rPr>
              <a:t>ftp [RFC 959]</a:t>
            </a:r>
          </a:p>
          <a:p>
            <a:r>
              <a:rPr lang="en-US" sz="2000">
                <a:latin typeface="Arial" charset="0"/>
              </a:rPr>
              <a:t>proprietary</a:t>
            </a:r>
          </a:p>
          <a:p>
            <a:r>
              <a:rPr lang="en-US" sz="2000">
                <a:latin typeface="Arial" charset="0"/>
              </a:rPr>
              <a:t>(e.g. RealNetworks)</a:t>
            </a:r>
          </a:p>
          <a:p>
            <a:r>
              <a:rPr lang="en-US" sz="2000">
                <a:latin typeface="Arial" charset="0"/>
              </a:rPr>
              <a:t>NSF</a:t>
            </a:r>
          </a:p>
          <a:p>
            <a:r>
              <a:rPr lang="en-US" sz="2000">
                <a:latin typeface="Arial" charset="0"/>
              </a:rPr>
              <a:t>proprietary</a:t>
            </a:r>
          </a:p>
          <a:p>
            <a:r>
              <a:rPr lang="en-US" sz="2000">
                <a:latin typeface="Arial" charset="0"/>
              </a:rPr>
              <a:t>(e.g., Vocaltec)</a:t>
            </a:r>
            <a:endParaRPr lang="en-US"/>
          </a:p>
        </p:txBody>
      </p:sp>
      <p:sp>
        <p:nvSpPr>
          <p:cNvPr id="46085" name="Text Box 5"/>
          <p:cNvSpPr txBox="1">
            <a:spLocks noChangeArrowheads="1"/>
          </p:cNvSpPr>
          <p:nvPr/>
        </p:nvSpPr>
        <p:spPr bwMode="auto">
          <a:xfrm>
            <a:off x="6130925" y="1477963"/>
            <a:ext cx="2624138" cy="3444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2000" b="1">
                <a:latin typeface="Arial" charset="0"/>
              </a:rPr>
              <a:t>Underlying</a:t>
            </a:r>
          </a:p>
          <a:p>
            <a:r>
              <a:rPr lang="en-US" sz="2000" b="1">
                <a:latin typeface="Arial" charset="0"/>
              </a:rPr>
              <a:t>transport protocol</a:t>
            </a:r>
            <a:endParaRPr lang="en-US" sz="2000">
              <a:latin typeface="Arial" charset="0"/>
            </a:endParaRPr>
          </a:p>
          <a:p>
            <a:endParaRPr lang="en-US" sz="2000">
              <a:latin typeface="Arial" charset="0"/>
            </a:endParaRPr>
          </a:p>
          <a:p>
            <a:r>
              <a:rPr lang="en-US" sz="2000">
                <a:latin typeface="Arial" charset="0"/>
              </a:rPr>
              <a:t>TCP</a:t>
            </a:r>
          </a:p>
          <a:p>
            <a:r>
              <a:rPr lang="en-US" sz="2000">
                <a:latin typeface="Arial" charset="0"/>
              </a:rPr>
              <a:t>TCP</a:t>
            </a:r>
          </a:p>
          <a:p>
            <a:r>
              <a:rPr lang="en-US" sz="2000">
                <a:latin typeface="Arial" charset="0"/>
              </a:rPr>
              <a:t>TCP</a:t>
            </a:r>
          </a:p>
          <a:p>
            <a:r>
              <a:rPr lang="en-US" sz="2000">
                <a:latin typeface="Arial" charset="0"/>
              </a:rPr>
              <a:t>TCP</a:t>
            </a:r>
          </a:p>
          <a:p>
            <a:r>
              <a:rPr lang="en-US" sz="2000">
                <a:latin typeface="Arial" charset="0"/>
              </a:rPr>
              <a:t>TCP or UDP</a:t>
            </a:r>
          </a:p>
          <a:p>
            <a:endParaRPr lang="en-US" sz="2000">
              <a:latin typeface="Arial" charset="0"/>
            </a:endParaRPr>
          </a:p>
          <a:p>
            <a:r>
              <a:rPr lang="en-US" sz="2000">
                <a:latin typeface="Arial" charset="0"/>
              </a:rPr>
              <a:t>TCP or UDP</a:t>
            </a:r>
          </a:p>
          <a:p>
            <a:r>
              <a:rPr lang="en-US" sz="2000">
                <a:latin typeface="Arial" charset="0"/>
              </a:rPr>
              <a:t>typically UDP</a:t>
            </a:r>
          </a:p>
        </p:txBody>
      </p:sp>
      <p:sp>
        <p:nvSpPr>
          <p:cNvPr id="46086" name="Line 6"/>
          <p:cNvSpPr>
            <a:spLocks noChangeShapeType="1"/>
          </p:cNvSpPr>
          <p:nvPr/>
        </p:nvSpPr>
        <p:spPr bwMode="auto">
          <a:xfrm>
            <a:off x="1171575" y="2152650"/>
            <a:ext cx="7334250" cy="9525"/>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7" name="Line 7"/>
          <p:cNvSpPr>
            <a:spLocks noChangeShapeType="1"/>
          </p:cNvSpPr>
          <p:nvPr/>
        </p:nvSpPr>
        <p:spPr bwMode="auto">
          <a:xfrm flipV="1">
            <a:off x="1123950" y="2743200"/>
            <a:ext cx="73247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8" name="Line 8"/>
          <p:cNvSpPr>
            <a:spLocks noChangeShapeType="1"/>
          </p:cNvSpPr>
          <p:nvPr/>
        </p:nvSpPr>
        <p:spPr bwMode="auto">
          <a:xfrm flipV="1">
            <a:off x="1133475" y="3038475"/>
            <a:ext cx="729615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Line 9"/>
          <p:cNvSpPr>
            <a:spLocks noChangeShapeType="1"/>
          </p:cNvSpPr>
          <p:nvPr/>
        </p:nvSpPr>
        <p:spPr bwMode="auto">
          <a:xfrm flipV="1">
            <a:off x="1143000" y="3333750"/>
            <a:ext cx="727710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0" name="Line 10"/>
          <p:cNvSpPr>
            <a:spLocks noChangeShapeType="1"/>
          </p:cNvSpPr>
          <p:nvPr/>
        </p:nvSpPr>
        <p:spPr bwMode="auto">
          <a:xfrm flipV="1">
            <a:off x="1162050" y="3657600"/>
            <a:ext cx="7258050" cy="952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1" name="Line 11"/>
          <p:cNvSpPr>
            <a:spLocks noChangeShapeType="1"/>
          </p:cNvSpPr>
          <p:nvPr/>
        </p:nvSpPr>
        <p:spPr bwMode="auto">
          <a:xfrm flipV="1">
            <a:off x="1114425" y="4257675"/>
            <a:ext cx="731520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2" name="Line 12"/>
          <p:cNvSpPr>
            <a:spLocks noChangeShapeType="1"/>
          </p:cNvSpPr>
          <p:nvPr/>
        </p:nvSpPr>
        <p:spPr bwMode="auto">
          <a:xfrm flipV="1">
            <a:off x="1114425" y="4581525"/>
            <a:ext cx="731520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3" name="Line 13"/>
          <p:cNvSpPr>
            <a:spLocks noChangeShapeType="1"/>
          </p:cNvSpPr>
          <p:nvPr/>
        </p:nvSpPr>
        <p:spPr bwMode="auto">
          <a:xfrm flipV="1">
            <a:off x="962025" y="5181600"/>
            <a:ext cx="734377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5"/>
          <p:cNvSpPr>
            <a:spLocks noGrp="1"/>
          </p:cNvSpPr>
          <p:nvPr>
            <p:ph type="ftr" sz="quarter" idx="11"/>
          </p:nvPr>
        </p:nvSpPr>
        <p:spPr>
          <a:xfrm>
            <a:off x="3657600" y="6248400"/>
            <a:ext cx="2819400" cy="457200"/>
          </a:xfrm>
          <a:noFill/>
        </p:spPr>
        <p:txBody>
          <a:bodyPr/>
          <a:lstStyle/>
          <a:p>
            <a:r>
              <a:rPr lang="en-US" dirty="0" smtClean="0"/>
              <a:t>Application </a:t>
            </a:r>
            <a:r>
              <a:rPr lang="en-US" dirty="0"/>
              <a:t>Layer</a:t>
            </a:r>
            <a:endParaRPr lang="en-US" dirty="0">
              <a:latin typeface="Times New Roman" pitchFamily="18" charset="0"/>
            </a:endParaRPr>
          </a:p>
        </p:txBody>
      </p:sp>
      <p:sp>
        <p:nvSpPr>
          <p:cNvPr id="40964" name="Rectangle 2"/>
          <p:cNvSpPr>
            <a:spLocks noGrp="1" noChangeArrowheads="1"/>
          </p:cNvSpPr>
          <p:nvPr>
            <p:ph type="title"/>
          </p:nvPr>
        </p:nvSpPr>
        <p:spPr>
          <a:xfrm>
            <a:off x="533400" y="152400"/>
            <a:ext cx="7772400" cy="1143000"/>
          </a:xfrm>
        </p:spPr>
        <p:txBody>
          <a:bodyPr/>
          <a:lstStyle/>
          <a:p>
            <a:r>
              <a:rPr lang="en-US" dirty="0" smtClean="0"/>
              <a:t>Processes communicating</a:t>
            </a:r>
          </a:p>
        </p:txBody>
      </p:sp>
      <p:sp>
        <p:nvSpPr>
          <p:cNvPr id="40965" name="Rectangle 3"/>
          <p:cNvSpPr>
            <a:spLocks noGrp="1" noChangeArrowheads="1"/>
          </p:cNvSpPr>
          <p:nvPr>
            <p:ph type="body" sz="half" idx="1"/>
          </p:nvPr>
        </p:nvSpPr>
        <p:spPr>
          <a:xfrm>
            <a:off x="533400" y="1544638"/>
            <a:ext cx="3989388" cy="4648200"/>
          </a:xfrm>
        </p:spPr>
        <p:txBody>
          <a:bodyPr/>
          <a:lstStyle/>
          <a:p>
            <a:pPr>
              <a:buFont typeface="ZapfDingbats" pitchFamily="82" charset="2"/>
              <a:buNone/>
            </a:pPr>
            <a:r>
              <a:rPr lang="en-US" sz="2400" smtClean="0">
                <a:solidFill>
                  <a:srgbClr val="FF0000"/>
                </a:solidFill>
              </a:rPr>
              <a:t>Process:</a:t>
            </a:r>
            <a:r>
              <a:rPr lang="en-US" sz="2400" smtClean="0"/>
              <a:t> program running within a host.</a:t>
            </a:r>
            <a:endParaRPr lang="en-US" sz="2000" smtClean="0"/>
          </a:p>
          <a:p>
            <a:r>
              <a:rPr lang="en-US" sz="2400" smtClean="0"/>
              <a:t>within same host, two processes communicate using  </a:t>
            </a:r>
            <a:r>
              <a:rPr lang="en-US" sz="2400" smtClean="0">
                <a:solidFill>
                  <a:srgbClr val="FF0000"/>
                </a:solidFill>
              </a:rPr>
              <a:t>inter-process communication</a:t>
            </a:r>
            <a:r>
              <a:rPr lang="en-US" sz="2400" smtClean="0"/>
              <a:t> (defined by OS).</a:t>
            </a:r>
          </a:p>
          <a:p>
            <a:r>
              <a:rPr lang="en-US" sz="2400" smtClean="0"/>
              <a:t>processes in different hosts communicate by exchanging </a:t>
            </a:r>
            <a:r>
              <a:rPr lang="en-US" sz="2400" smtClean="0">
                <a:solidFill>
                  <a:srgbClr val="FF0000"/>
                </a:solidFill>
              </a:rPr>
              <a:t>messages</a:t>
            </a:r>
          </a:p>
        </p:txBody>
      </p:sp>
      <p:sp>
        <p:nvSpPr>
          <p:cNvPr id="40966" name="Rectangle 4"/>
          <p:cNvSpPr>
            <a:spLocks noGrp="1" noChangeArrowheads="1"/>
          </p:cNvSpPr>
          <p:nvPr>
            <p:ph type="body" sz="half" idx="2"/>
          </p:nvPr>
        </p:nvSpPr>
        <p:spPr>
          <a:xfrm>
            <a:off x="4903788" y="1477963"/>
            <a:ext cx="3810000" cy="2535237"/>
          </a:xfrm>
          <a:noFill/>
          <a:ln w="25400">
            <a:solidFill>
              <a:srgbClr val="FF0000"/>
            </a:solidFill>
          </a:ln>
        </p:spPr>
        <p:txBody>
          <a:bodyPr/>
          <a:lstStyle/>
          <a:p>
            <a:pPr>
              <a:buFont typeface="ZapfDingbats" pitchFamily="82" charset="2"/>
              <a:buNone/>
            </a:pPr>
            <a:r>
              <a:rPr lang="en-US" sz="2400" smtClean="0">
                <a:solidFill>
                  <a:srgbClr val="FF0000"/>
                </a:solidFill>
              </a:rPr>
              <a:t>Client process:</a:t>
            </a:r>
            <a:r>
              <a:rPr lang="en-US" sz="2400" smtClean="0"/>
              <a:t> process that initiates communication</a:t>
            </a:r>
          </a:p>
          <a:p>
            <a:pPr>
              <a:buFont typeface="ZapfDingbats" pitchFamily="82" charset="2"/>
              <a:buNone/>
            </a:pPr>
            <a:r>
              <a:rPr lang="en-US" sz="2400" smtClean="0">
                <a:solidFill>
                  <a:srgbClr val="FF0000"/>
                </a:solidFill>
              </a:rPr>
              <a:t>Server process:</a:t>
            </a:r>
            <a:r>
              <a:rPr lang="en-US" sz="2400" smtClean="0"/>
              <a:t> process that waits to be contacted</a:t>
            </a:r>
          </a:p>
          <a:p>
            <a:pPr>
              <a:buFont typeface="ZapfDingbats" pitchFamily="82" charset="2"/>
              <a:buNone/>
            </a:pPr>
            <a:endParaRPr lang="en-US" sz="2400" smtClean="0"/>
          </a:p>
          <a:p>
            <a:pPr>
              <a:buFont typeface="ZapfDingbats" pitchFamily="82" charset="2"/>
              <a:buNone/>
            </a:pPr>
            <a:endParaRPr lang="en-US" smtClean="0"/>
          </a:p>
          <a:p>
            <a:pPr>
              <a:buFont typeface="ZapfDingbats" pitchFamily="82" charset="2"/>
              <a:buNone/>
            </a:pPr>
            <a:endParaRPr lang="en-US" smtClean="0"/>
          </a:p>
        </p:txBody>
      </p:sp>
      <p:sp>
        <p:nvSpPr>
          <p:cNvPr id="40967" name="Rectangle 7"/>
          <p:cNvSpPr>
            <a:spLocks noChangeArrowheads="1"/>
          </p:cNvSpPr>
          <p:nvPr/>
        </p:nvSpPr>
        <p:spPr bwMode="auto">
          <a:xfrm>
            <a:off x="4691063" y="4238625"/>
            <a:ext cx="3989387" cy="1839913"/>
          </a:xfrm>
          <a:prstGeom prst="rect">
            <a:avLst/>
          </a:prstGeom>
          <a:noFill/>
          <a:ln w="9525">
            <a:noFill/>
            <a:miter lim="800000"/>
            <a:headEnd/>
            <a:tailEnd/>
          </a:ln>
        </p:spPr>
        <p:txBody>
          <a:bodyPr/>
          <a:lstStyle/>
          <a:p>
            <a:pPr marL="342900" indent="-342900">
              <a:buFont typeface="ZapfDingbats" pitchFamily="82" charset="2"/>
              <a:buChar char="r"/>
            </a:pPr>
            <a:r>
              <a:rPr lang="en-US"/>
              <a:t>Note: applications with P2P architectures have client processes &amp; server processes</a:t>
            </a:r>
          </a:p>
        </p:txBody>
      </p:sp>
      <p:sp>
        <p:nvSpPr>
          <p:cNvPr id="8" name="Slide Number Placeholder 6"/>
          <p:cNvSpPr txBox="1">
            <a:spLocks/>
          </p:cNvSpPr>
          <p:nvPr/>
        </p:nvSpPr>
        <p:spPr bwMode="auto">
          <a:xfrm>
            <a:off x="8305800" y="6400800"/>
            <a:ext cx="45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7F04035-FBB2-4499-94E6-50590B2CC141}"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CSci4211:          Application Layer</a:t>
            </a:r>
          </a:p>
        </p:txBody>
      </p:sp>
      <p:sp>
        <p:nvSpPr>
          <p:cNvPr id="6" name="Slide Number Placeholder 5"/>
          <p:cNvSpPr>
            <a:spLocks noGrp="1"/>
          </p:cNvSpPr>
          <p:nvPr>
            <p:ph type="sldNum" sz="quarter" idx="11"/>
          </p:nvPr>
        </p:nvSpPr>
        <p:spPr/>
        <p:txBody>
          <a:bodyPr/>
          <a:lstStyle/>
          <a:p>
            <a:fld id="{4AEBD40F-1893-4C0F-A94D-17300A4B8BF0}" type="slidenum">
              <a:rPr lang="en-US"/>
              <a:pPr/>
              <a:t>27</a:t>
            </a:fld>
            <a:endParaRPr lang="en-US"/>
          </a:p>
        </p:txBody>
      </p:sp>
      <p:sp>
        <p:nvSpPr>
          <p:cNvPr id="84994" name="Rectangle 2"/>
          <p:cNvSpPr>
            <a:spLocks noGrp="1" noChangeArrowheads="1"/>
          </p:cNvSpPr>
          <p:nvPr>
            <p:ph type="title"/>
          </p:nvPr>
        </p:nvSpPr>
        <p:spPr>
          <a:xfrm>
            <a:off x="685800" y="228600"/>
            <a:ext cx="7772400" cy="1143000"/>
          </a:xfrm>
        </p:spPr>
        <p:txBody>
          <a:bodyPr/>
          <a:lstStyle/>
          <a:p>
            <a:r>
              <a:rPr lang="en-US" sz="2800"/>
              <a:t>Network Applications: some jargon</a:t>
            </a:r>
            <a:endParaRPr lang="en-US"/>
          </a:p>
        </p:txBody>
      </p:sp>
      <p:sp>
        <p:nvSpPr>
          <p:cNvPr id="84995" name="Rectangle 3"/>
          <p:cNvSpPr>
            <a:spLocks noGrp="1" noChangeArrowheads="1"/>
          </p:cNvSpPr>
          <p:nvPr>
            <p:ph type="body" sz="half" idx="1"/>
          </p:nvPr>
        </p:nvSpPr>
        <p:spPr>
          <a:xfrm>
            <a:off x="685800" y="1447800"/>
            <a:ext cx="3810000" cy="4114800"/>
          </a:xfrm>
        </p:spPr>
        <p:txBody>
          <a:bodyPr/>
          <a:lstStyle/>
          <a:p>
            <a:r>
              <a:rPr lang="en-US" sz="2000" dirty="0"/>
              <a:t>A </a:t>
            </a:r>
            <a:r>
              <a:rPr lang="en-US" sz="2000" dirty="0">
                <a:solidFill>
                  <a:schemeClr val="accent2"/>
                </a:solidFill>
              </a:rPr>
              <a:t>process</a:t>
            </a:r>
            <a:r>
              <a:rPr lang="en-US" sz="2000" dirty="0"/>
              <a:t> is a program that is running within a host.</a:t>
            </a:r>
          </a:p>
          <a:p>
            <a:r>
              <a:rPr lang="en-US" sz="2000" dirty="0"/>
              <a:t>Within the same host, two processes communicate with </a:t>
            </a:r>
            <a:r>
              <a:rPr lang="en-US" sz="2000" dirty="0" err="1">
                <a:solidFill>
                  <a:schemeClr val="accent2"/>
                </a:solidFill>
              </a:rPr>
              <a:t>interprocess</a:t>
            </a:r>
            <a:r>
              <a:rPr lang="en-US" sz="2000" dirty="0">
                <a:solidFill>
                  <a:schemeClr val="accent2"/>
                </a:solidFill>
              </a:rPr>
              <a:t> communication</a:t>
            </a:r>
            <a:r>
              <a:rPr lang="en-US" sz="2000" dirty="0"/>
              <a:t> defined by the OS.</a:t>
            </a:r>
          </a:p>
          <a:p>
            <a:r>
              <a:rPr lang="en-US" sz="2000" dirty="0"/>
              <a:t>Processes running in different hosts communicate with an </a:t>
            </a:r>
            <a:r>
              <a:rPr lang="en-US" sz="2000" dirty="0">
                <a:solidFill>
                  <a:schemeClr val="accent2"/>
                </a:solidFill>
              </a:rPr>
              <a:t>application-layer protocol</a:t>
            </a:r>
            <a:endParaRPr lang="en-US" sz="2400" dirty="0"/>
          </a:p>
        </p:txBody>
      </p:sp>
      <p:sp>
        <p:nvSpPr>
          <p:cNvPr id="84996" name="Rectangle 4"/>
          <p:cNvSpPr>
            <a:spLocks noGrp="1" noChangeArrowheads="1"/>
          </p:cNvSpPr>
          <p:nvPr>
            <p:ph type="body" sz="half" idx="2"/>
          </p:nvPr>
        </p:nvSpPr>
        <p:spPr>
          <a:xfrm>
            <a:off x="4648200" y="1676400"/>
            <a:ext cx="3810000" cy="4114800"/>
          </a:xfrm>
        </p:spPr>
        <p:txBody>
          <a:bodyPr/>
          <a:lstStyle/>
          <a:p>
            <a:r>
              <a:rPr lang="en-US" sz="2400" dirty="0"/>
              <a:t>A </a:t>
            </a:r>
            <a:r>
              <a:rPr lang="en-US" sz="2400" dirty="0">
                <a:solidFill>
                  <a:schemeClr val="accent2"/>
                </a:solidFill>
              </a:rPr>
              <a:t>user agent</a:t>
            </a:r>
            <a:r>
              <a:rPr lang="en-US" sz="2400" dirty="0"/>
              <a:t> is an interface between the user and the network application.</a:t>
            </a:r>
          </a:p>
          <a:p>
            <a:pPr lvl="1"/>
            <a:r>
              <a:rPr lang="en-US" sz="1800" dirty="0"/>
              <a:t>Web</a:t>
            </a:r>
            <a:r>
              <a:rPr lang="en-US" sz="1800" dirty="0" smtClean="0"/>
              <a:t>: browser</a:t>
            </a:r>
            <a:endParaRPr lang="en-US" sz="1800" dirty="0"/>
          </a:p>
          <a:p>
            <a:pPr lvl="1"/>
            <a:r>
              <a:rPr lang="en-US" sz="1800" dirty="0"/>
              <a:t>E-mail: mail reader</a:t>
            </a:r>
          </a:p>
          <a:p>
            <a:pPr lvl="1"/>
            <a:r>
              <a:rPr lang="en-US" sz="1800" dirty="0"/>
              <a:t>streaming audio/video: media player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5"/>
          <p:cNvSpPr>
            <a:spLocks noGrp="1"/>
          </p:cNvSpPr>
          <p:nvPr>
            <p:ph type="ftr" sz="quarter" idx="11"/>
          </p:nvPr>
        </p:nvSpPr>
        <p:spPr>
          <a:noFill/>
        </p:spPr>
        <p:txBody>
          <a:bodyPr/>
          <a:lstStyle/>
          <a:p>
            <a:r>
              <a:rPr lang="en-US" dirty="0"/>
              <a:t>2: Application Layer</a:t>
            </a:r>
            <a:endParaRPr lang="en-US" dirty="0">
              <a:latin typeface="Times New Roman" pitchFamily="18" charset="0"/>
            </a:endParaRPr>
          </a:p>
        </p:txBody>
      </p:sp>
      <p:sp>
        <p:nvSpPr>
          <p:cNvPr id="44036" name="Rectangle 2"/>
          <p:cNvSpPr>
            <a:spLocks noGrp="1" noChangeArrowheads="1"/>
          </p:cNvSpPr>
          <p:nvPr>
            <p:ph type="title"/>
          </p:nvPr>
        </p:nvSpPr>
        <p:spPr>
          <a:xfrm>
            <a:off x="609600" y="152400"/>
            <a:ext cx="7772400" cy="1143000"/>
          </a:xfrm>
        </p:spPr>
        <p:txBody>
          <a:bodyPr/>
          <a:lstStyle/>
          <a:p>
            <a:r>
              <a:rPr lang="en-US" dirty="0" smtClean="0"/>
              <a:t>App-layer protocol defines</a:t>
            </a:r>
          </a:p>
        </p:txBody>
      </p:sp>
      <p:sp>
        <p:nvSpPr>
          <p:cNvPr id="44037" name="Rectangle 3"/>
          <p:cNvSpPr>
            <a:spLocks noGrp="1" noChangeArrowheads="1"/>
          </p:cNvSpPr>
          <p:nvPr>
            <p:ph type="body" sz="half" idx="1"/>
          </p:nvPr>
        </p:nvSpPr>
        <p:spPr>
          <a:xfrm>
            <a:off x="533400" y="1066800"/>
            <a:ext cx="3973513" cy="4648200"/>
          </a:xfrm>
        </p:spPr>
        <p:txBody>
          <a:bodyPr/>
          <a:lstStyle/>
          <a:p>
            <a:r>
              <a:rPr lang="en-US" sz="2400" dirty="0" smtClean="0"/>
              <a:t>Types of messages exchanged, </a:t>
            </a:r>
          </a:p>
          <a:p>
            <a:pPr lvl="1"/>
            <a:r>
              <a:rPr lang="en-US" sz="2000" dirty="0" smtClean="0"/>
              <a:t>e.g., request, response </a:t>
            </a:r>
          </a:p>
          <a:p>
            <a:r>
              <a:rPr lang="en-US" sz="2400" dirty="0" smtClean="0"/>
              <a:t>Message syntax:</a:t>
            </a:r>
          </a:p>
          <a:p>
            <a:pPr lvl="1"/>
            <a:r>
              <a:rPr lang="en-US" sz="2000" dirty="0" smtClean="0"/>
              <a:t>what fields in messages &amp; how fields are delineated</a:t>
            </a:r>
          </a:p>
          <a:p>
            <a:r>
              <a:rPr lang="en-US" sz="2400" dirty="0" smtClean="0"/>
              <a:t>Message semantics </a:t>
            </a:r>
          </a:p>
          <a:p>
            <a:pPr lvl="1"/>
            <a:r>
              <a:rPr lang="en-US" sz="2000" dirty="0" smtClean="0"/>
              <a:t>meaning of information in fields</a:t>
            </a:r>
          </a:p>
          <a:p>
            <a:r>
              <a:rPr lang="en-US" sz="2400" dirty="0" smtClean="0"/>
              <a:t>Rules for when and how processes send &amp; respond to messages</a:t>
            </a:r>
          </a:p>
        </p:txBody>
      </p:sp>
      <p:sp>
        <p:nvSpPr>
          <p:cNvPr id="44038" name="Rectangle 4"/>
          <p:cNvSpPr>
            <a:spLocks noGrp="1" noChangeArrowheads="1"/>
          </p:cNvSpPr>
          <p:nvPr>
            <p:ph type="body" sz="half" idx="2"/>
          </p:nvPr>
        </p:nvSpPr>
        <p:spPr>
          <a:xfrm>
            <a:off x="4770438" y="1590675"/>
            <a:ext cx="3810000" cy="4648200"/>
          </a:xfrm>
        </p:spPr>
        <p:txBody>
          <a:bodyPr/>
          <a:lstStyle/>
          <a:p>
            <a:pPr>
              <a:buFont typeface="ZapfDingbats" pitchFamily="82" charset="2"/>
              <a:buNone/>
            </a:pPr>
            <a:r>
              <a:rPr lang="en-US" sz="2400" dirty="0" smtClean="0">
                <a:solidFill>
                  <a:srgbClr val="FF0000"/>
                </a:solidFill>
              </a:rPr>
              <a:t>Public-domain protocols:</a:t>
            </a:r>
          </a:p>
          <a:p>
            <a:r>
              <a:rPr lang="en-US" sz="2400" dirty="0" smtClean="0"/>
              <a:t>defined in RFCs</a:t>
            </a:r>
          </a:p>
          <a:p>
            <a:r>
              <a:rPr lang="en-US" sz="2400" dirty="0" smtClean="0"/>
              <a:t>allows for interoperability</a:t>
            </a:r>
          </a:p>
          <a:p>
            <a:r>
              <a:rPr lang="en-US" sz="2400" dirty="0" smtClean="0"/>
              <a:t>e.g., HTTP, SMTP, </a:t>
            </a:r>
            <a:r>
              <a:rPr lang="en-US" sz="2400" dirty="0" err="1" smtClean="0"/>
              <a:t>BitTorrent</a:t>
            </a:r>
            <a:endParaRPr lang="en-US" sz="2400" dirty="0" smtClean="0"/>
          </a:p>
          <a:p>
            <a:pPr>
              <a:buFont typeface="ZapfDingbats" pitchFamily="82" charset="2"/>
              <a:buNone/>
            </a:pPr>
            <a:r>
              <a:rPr lang="en-US" sz="2400" dirty="0" smtClean="0">
                <a:solidFill>
                  <a:srgbClr val="FF0000"/>
                </a:solidFill>
              </a:rPr>
              <a:t>Proprietary protocols:</a:t>
            </a:r>
            <a:endParaRPr lang="en-US" sz="2400" dirty="0" smtClean="0"/>
          </a:p>
          <a:p>
            <a:r>
              <a:rPr lang="en-US" sz="2400" dirty="0" smtClean="0"/>
              <a:t>e.g., Skype, </a:t>
            </a:r>
            <a:r>
              <a:rPr lang="en-US" sz="2400" dirty="0" err="1" smtClean="0"/>
              <a:t>ppstream</a:t>
            </a:r>
            <a:endParaRPr lang="en-US" sz="2400" dirty="0" smtClean="0"/>
          </a:p>
        </p:txBody>
      </p:sp>
      <p:sp>
        <p:nvSpPr>
          <p:cNvPr id="7" name="Slide Number Placeholder 6"/>
          <p:cNvSpPr txBox="1">
            <a:spLocks/>
          </p:cNvSpPr>
          <p:nvPr/>
        </p:nvSpPr>
        <p:spPr bwMode="auto">
          <a:xfrm>
            <a:off x="8305800" y="6400800"/>
            <a:ext cx="45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E41EF15-CF31-4494-8D4C-FEBC55E943CE}"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CSci4211:          Application Layer</a:t>
            </a:r>
          </a:p>
        </p:txBody>
      </p:sp>
      <p:sp>
        <p:nvSpPr>
          <p:cNvPr id="7" name="Slide Number Placeholder 5"/>
          <p:cNvSpPr>
            <a:spLocks noGrp="1"/>
          </p:cNvSpPr>
          <p:nvPr>
            <p:ph type="sldNum" sz="quarter" idx="11"/>
          </p:nvPr>
        </p:nvSpPr>
        <p:spPr/>
        <p:txBody>
          <a:bodyPr/>
          <a:lstStyle/>
          <a:p>
            <a:fld id="{A84BBF4B-8810-4E34-8DAF-06ED6C9457C7}" type="slidenum">
              <a:rPr lang="en-US"/>
              <a:pPr/>
              <a:t>29</a:t>
            </a:fld>
            <a:endParaRPr lang="en-US"/>
          </a:p>
        </p:txBody>
      </p:sp>
      <p:sp>
        <p:nvSpPr>
          <p:cNvPr id="86018" name="Rectangle 1026"/>
          <p:cNvSpPr>
            <a:spLocks noGrp="1" noChangeArrowheads="1"/>
          </p:cNvSpPr>
          <p:nvPr>
            <p:ph type="title"/>
          </p:nvPr>
        </p:nvSpPr>
        <p:spPr>
          <a:xfrm>
            <a:off x="762000" y="228600"/>
            <a:ext cx="7772400" cy="1143000"/>
          </a:xfrm>
        </p:spPr>
        <p:txBody>
          <a:bodyPr/>
          <a:lstStyle/>
          <a:p>
            <a:r>
              <a:rPr lang="en-US" sz="3200" dirty="0"/>
              <a:t>Application Programming Interface </a:t>
            </a:r>
            <a:endParaRPr lang="en-US" dirty="0"/>
          </a:p>
        </p:txBody>
      </p:sp>
      <p:sp>
        <p:nvSpPr>
          <p:cNvPr id="86019" name="Rectangle 1027"/>
          <p:cNvSpPr>
            <a:spLocks noGrp="1" noChangeArrowheads="1"/>
          </p:cNvSpPr>
          <p:nvPr>
            <p:ph type="body" sz="half" idx="1"/>
          </p:nvPr>
        </p:nvSpPr>
        <p:spPr>
          <a:xfrm>
            <a:off x="762000" y="1524000"/>
            <a:ext cx="3810000" cy="4114800"/>
          </a:xfrm>
        </p:spPr>
        <p:txBody>
          <a:bodyPr/>
          <a:lstStyle/>
          <a:p>
            <a:pPr>
              <a:buFontTx/>
              <a:buNone/>
            </a:pPr>
            <a:r>
              <a:rPr lang="en-US" sz="2400" dirty="0">
                <a:solidFill>
                  <a:srgbClr val="FF0000"/>
                </a:solidFill>
              </a:rPr>
              <a:t>API: application programming interface</a:t>
            </a:r>
            <a:endParaRPr lang="en-US" sz="2400" dirty="0"/>
          </a:p>
          <a:p>
            <a:r>
              <a:rPr lang="en-US" sz="2400" dirty="0"/>
              <a:t>defines interface between application and transport layer</a:t>
            </a:r>
          </a:p>
          <a:p>
            <a:r>
              <a:rPr lang="en-US" sz="2400" dirty="0"/>
              <a:t>socket: Internet API</a:t>
            </a:r>
          </a:p>
          <a:p>
            <a:pPr lvl="1"/>
            <a:r>
              <a:rPr lang="en-US" sz="1800" dirty="0"/>
              <a:t>two processes communicate by sending data into socket, reading data out of socket</a:t>
            </a:r>
          </a:p>
        </p:txBody>
      </p:sp>
      <p:sp>
        <p:nvSpPr>
          <p:cNvPr id="86020" name="Rectangle 1028"/>
          <p:cNvSpPr>
            <a:spLocks noGrp="1" noChangeArrowheads="1"/>
          </p:cNvSpPr>
          <p:nvPr>
            <p:ph type="body" sz="half" idx="2"/>
          </p:nvPr>
        </p:nvSpPr>
        <p:spPr>
          <a:xfrm>
            <a:off x="4648200" y="1447800"/>
            <a:ext cx="3810000" cy="4114800"/>
          </a:xfrm>
        </p:spPr>
        <p:txBody>
          <a:bodyPr/>
          <a:lstStyle/>
          <a:p>
            <a:pPr>
              <a:buFontTx/>
              <a:buNone/>
            </a:pPr>
            <a:r>
              <a:rPr lang="en-US" sz="2400" u="sng" dirty="0">
                <a:solidFill>
                  <a:srgbClr val="FF0000"/>
                </a:solidFill>
              </a:rPr>
              <a:t>Q:</a:t>
            </a:r>
            <a:r>
              <a:rPr lang="en-US" sz="2400" dirty="0"/>
              <a:t> how does a process “identify” the other process with which it wants to communicate?</a:t>
            </a:r>
          </a:p>
          <a:p>
            <a:pPr lvl="1"/>
            <a:r>
              <a:rPr lang="en-US" sz="1800" dirty="0">
                <a:solidFill>
                  <a:srgbClr val="FF0000"/>
                </a:solidFill>
              </a:rPr>
              <a:t>IP address</a:t>
            </a:r>
            <a:r>
              <a:rPr lang="en-US" sz="1800" dirty="0"/>
              <a:t> of host running other process</a:t>
            </a:r>
          </a:p>
          <a:p>
            <a:pPr lvl="1"/>
            <a:r>
              <a:rPr lang="en-US" sz="1800" dirty="0"/>
              <a:t>“</a:t>
            </a:r>
            <a:r>
              <a:rPr lang="en-US" sz="1800" dirty="0">
                <a:solidFill>
                  <a:srgbClr val="FF0000"/>
                </a:solidFill>
              </a:rPr>
              <a:t>port number</a:t>
            </a:r>
            <a:r>
              <a:rPr lang="en-US" sz="1800" dirty="0"/>
              <a:t>” - allows receiving host to determine to which local process the message should be delivered </a:t>
            </a:r>
          </a:p>
        </p:txBody>
      </p:sp>
      <p:sp>
        <p:nvSpPr>
          <p:cNvPr id="8" name="Rectangle 59"/>
          <p:cNvSpPr>
            <a:spLocks noChangeArrowheads="1"/>
          </p:cNvSpPr>
          <p:nvPr/>
        </p:nvSpPr>
        <p:spPr bwMode="auto">
          <a:xfrm>
            <a:off x="533400" y="5181600"/>
            <a:ext cx="8304213" cy="800100"/>
          </a:xfrm>
          <a:prstGeom prst="rect">
            <a:avLst/>
          </a:prstGeom>
          <a:noFill/>
          <a:ln w="9525">
            <a:noFill/>
            <a:miter lim="800000"/>
            <a:headEnd/>
            <a:tailEnd/>
          </a:ln>
        </p:spPr>
        <p:txBody>
          <a:bodyPr/>
          <a:lstStyle/>
          <a:p>
            <a:pPr marL="342900" indent="-342900">
              <a:buFont typeface="ZapfDingbats" pitchFamily="82" charset="2"/>
              <a:buChar char="r"/>
            </a:pPr>
            <a:r>
              <a:rPr lang="en-US" dirty="0"/>
              <a:t>API: (1) choice of transport protocol; (2) ability to fix a few parameters </a:t>
            </a:r>
            <a:r>
              <a:rPr lang="en-US" dirty="0">
                <a:solidFill>
                  <a:schemeClr val="accent2"/>
                </a:solidFill>
              </a:rPr>
              <a:t>(lots more on  this later)</a:t>
            </a:r>
            <a:endParaRPr lang="en-US" dirty="0"/>
          </a:p>
          <a:p>
            <a:pPr marL="342900" indent="-342900"/>
            <a:r>
              <a:rPr lang="en-US" dirty="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6"/>
          <p:cNvSpPr>
            <a:spLocks noGrp="1"/>
          </p:cNvSpPr>
          <p:nvPr>
            <p:ph type="sldNum" sz="quarter" idx="4294967295"/>
          </p:nvPr>
        </p:nvSpPr>
        <p:spPr>
          <a:xfrm>
            <a:off x="8305800" y="6400800"/>
            <a:ext cx="457200" cy="457200"/>
          </a:xfrm>
          <a:prstGeom prst="rect">
            <a:avLst/>
          </a:prstGeom>
          <a:noFill/>
        </p:spPr>
        <p:txBody>
          <a:bodyPr/>
          <a:lstStyle/>
          <a:p>
            <a:fld id="{267A8AA0-D156-4E57-A58A-0DE1342E706A}" type="slidenum">
              <a:rPr lang="en-US"/>
              <a:pPr/>
              <a:t>3</a:t>
            </a:fld>
            <a:endParaRPr lang="en-US" dirty="0"/>
          </a:p>
        </p:txBody>
      </p:sp>
      <p:sp>
        <p:nvSpPr>
          <p:cNvPr id="36868" name="Rectangle 4"/>
          <p:cNvSpPr>
            <a:spLocks noGrp="1" noChangeArrowheads="1"/>
          </p:cNvSpPr>
          <p:nvPr>
            <p:ph type="title"/>
          </p:nvPr>
        </p:nvSpPr>
        <p:spPr>
          <a:xfrm>
            <a:off x="685800" y="381000"/>
            <a:ext cx="7772400" cy="1143000"/>
          </a:xfrm>
        </p:spPr>
        <p:txBody>
          <a:bodyPr/>
          <a:lstStyle/>
          <a:p>
            <a:r>
              <a:rPr lang="en-US" dirty="0" smtClean="0"/>
              <a:t>Some network apps</a:t>
            </a:r>
          </a:p>
        </p:txBody>
      </p:sp>
      <p:sp>
        <p:nvSpPr>
          <p:cNvPr id="36869" name="Rectangle 5"/>
          <p:cNvSpPr>
            <a:spLocks noGrp="1" noChangeArrowheads="1"/>
          </p:cNvSpPr>
          <p:nvPr>
            <p:ph type="body" sz="half" idx="1"/>
          </p:nvPr>
        </p:nvSpPr>
        <p:spPr>
          <a:xfrm>
            <a:off x="609600" y="1447800"/>
            <a:ext cx="3810000" cy="4114800"/>
          </a:xfrm>
        </p:spPr>
        <p:txBody>
          <a:bodyPr/>
          <a:lstStyle/>
          <a:p>
            <a:r>
              <a:rPr lang="en-US" sz="2400" dirty="0" smtClean="0"/>
              <a:t>e-mail</a:t>
            </a:r>
          </a:p>
          <a:p>
            <a:r>
              <a:rPr lang="en-US" sz="2400" dirty="0" smtClean="0"/>
              <a:t>web</a:t>
            </a:r>
          </a:p>
          <a:p>
            <a:r>
              <a:rPr lang="en-US" sz="2400" dirty="0" smtClean="0"/>
              <a:t>instant messaging</a:t>
            </a:r>
          </a:p>
          <a:p>
            <a:r>
              <a:rPr lang="en-US" sz="2400" dirty="0" smtClean="0"/>
              <a:t>remote login</a:t>
            </a:r>
          </a:p>
          <a:p>
            <a:r>
              <a:rPr lang="en-US" sz="2400" dirty="0" smtClean="0"/>
              <a:t>P2P file sharing</a:t>
            </a:r>
          </a:p>
          <a:p>
            <a:r>
              <a:rPr lang="en-US" sz="2400" dirty="0" smtClean="0"/>
              <a:t>multi-user network games</a:t>
            </a:r>
          </a:p>
          <a:p>
            <a:r>
              <a:rPr lang="en-US" sz="2400" dirty="0" smtClean="0"/>
              <a:t>streaming stored video clips</a:t>
            </a:r>
          </a:p>
          <a:p>
            <a:pPr>
              <a:buFont typeface="ZapfDingbats" pitchFamily="82" charset="2"/>
              <a:buNone/>
            </a:pPr>
            <a:endParaRPr lang="en-US" sz="2400" dirty="0" smtClean="0"/>
          </a:p>
          <a:p>
            <a:pPr>
              <a:buFont typeface="ZapfDingbats" pitchFamily="82" charset="2"/>
              <a:buNone/>
            </a:pPr>
            <a:endParaRPr lang="en-US" sz="2400" dirty="0" smtClean="0"/>
          </a:p>
        </p:txBody>
      </p:sp>
      <p:sp>
        <p:nvSpPr>
          <p:cNvPr id="36870" name="Rectangle 6"/>
          <p:cNvSpPr>
            <a:spLocks noGrp="1" noChangeArrowheads="1"/>
          </p:cNvSpPr>
          <p:nvPr>
            <p:ph type="body" sz="half" idx="2"/>
          </p:nvPr>
        </p:nvSpPr>
        <p:spPr/>
        <p:txBody>
          <a:bodyPr/>
          <a:lstStyle/>
          <a:p>
            <a:r>
              <a:rPr lang="en-US" sz="2400" dirty="0" smtClean="0"/>
              <a:t>social networks</a:t>
            </a:r>
          </a:p>
          <a:p>
            <a:r>
              <a:rPr lang="en-US" sz="2400" dirty="0" smtClean="0"/>
              <a:t>voice over IP</a:t>
            </a:r>
          </a:p>
          <a:p>
            <a:r>
              <a:rPr lang="en-US" sz="2400" dirty="0" smtClean="0"/>
              <a:t>real-time video conferencing</a:t>
            </a:r>
          </a:p>
          <a:p>
            <a:r>
              <a:rPr lang="en-US" sz="2400" dirty="0" smtClean="0"/>
              <a:t>cloud computing</a:t>
            </a:r>
          </a:p>
          <a:p>
            <a:r>
              <a:rPr lang="en-US" sz="2400" dirty="0" smtClean="0"/>
              <a:t>Internet of Things (</a:t>
            </a:r>
            <a:r>
              <a:rPr lang="en-US" sz="2400" dirty="0" err="1" smtClean="0"/>
              <a:t>IoT</a:t>
            </a:r>
            <a:r>
              <a:rPr lang="en-US" sz="2400" dirty="0" smtClean="0"/>
              <a:t>) services ??</a:t>
            </a:r>
          </a:p>
          <a:p>
            <a:pPr>
              <a:buNone/>
            </a:pPr>
            <a:endParaRPr lang="en-US" sz="2400" dirty="0" smtClean="0"/>
          </a:p>
        </p:txBody>
      </p:sp>
      <p:sp>
        <p:nvSpPr>
          <p:cNvPr id="7"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4102" name="Rectangle 2"/>
          <p:cNvSpPr>
            <a:spLocks noGrp="1" noChangeArrowheads="1"/>
          </p:cNvSpPr>
          <p:nvPr>
            <p:ph type="title"/>
          </p:nvPr>
        </p:nvSpPr>
        <p:spPr>
          <a:xfrm>
            <a:off x="533400" y="228600"/>
            <a:ext cx="8077200" cy="1143000"/>
          </a:xfrm>
        </p:spPr>
        <p:txBody>
          <a:bodyPr/>
          <a:lstStyle/>
          <a:p>
            <a:r>
              <a:rPr lang="en-US" sz="3600" smtClean="0"/>
              <a:t>Sockets</a:t>
            </a:r>
          </a:p>
        </p:txBody>
      </p:sp>
      <p:sp>
        <p:nvSpPr>
          <p:cNvPr id="4103" name="Rectangle 3"/>
          <p:cNvSpPr>
            <a:spLocks noGrp="1" noChangeArrowheads="1"/>
          </p:cNvSpPr>
          <p:nvPr>
            <p:ph type="body" sz="half" idx="1"/>
          </p:nvPr>
        </p:nvSpPr>
        <p:spPr>
          <a:xfrm>
            <a:off x="304800" y="1219200"/>
            <a:ext cx="4202112" cy="3929062"/>
          </a:xfrm>
        </p:spPr>
        <p:txBody>
          <a:bodyPr/>
          <a:lstStyle/>
          <a:p>
            <a:r>
              <a:rPr lang="en-US" sz="2400" dirty="0" smtClean="0"/>
              <a:t>process sends/receives messages to/from its </a:t>
            </a:r>
            <a:r>
              <a:rPr lang="en-US" sz="2400" dirty="0" smtClean="0">
                <a:solidFill>
                  <a:srgbClr val="FF0000"/>
                </a:solidFill>
              </a:rPr>
              <a:t>socket</a:t>
            </a:r>
          </a:p>
          <a:p>
            <a:r>
              <a:rPr lang="en-US" sz="2400" dirty="0" smtClean="0"/>
              <a:t>socket analogous to door</a:t>
            </a:r>
          </a:p>
          <a:p>
            <a:pPr lvl="1"/>
            <a:r>
              <a:rPr lang="en-US" sz="2000" dirty="0" smtClean="0"/>
              <a:t>sending process shoves message out door</a:t>
            </a:r>
          </a:p>
          <a:p>
            <a:pPr lvl="1"/>
            <a:r>
              <a:rPr lang="en-US" sz="2000" dirty="0" smtClean="0"/>
              <a:t>sending process relies on transport infrastructure on other side of door which brings message to socket at receiving process</a:t>
            </a:r>
          </a:p>
        </p:txBody>
      </p:sp>
      <p:sp>
        <p:nvSpPr>
          <p:cNvPr id="4104" name="Freeform 7"/>
          <p:cNvSpPr>
            <a:spLocks/>
          </p:cNvSpPr>
          <p:nvPr/>
        </p:nvSpPr>
        <p:spPr bwMode="auto">
          <a:xfrm>
            <a:off x="5930900" y="3522663"/>
            <a:ext cx="1808163" cy="1031875"/>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lstStyle/>
          <a:p>
            <a:endParaRPr lang="en-US"/>
          </a:p>
        </p:txBody>
      </p:sp>
      <p:grpSp>
        <p:nvGrpSpPr>
          <p:cNvPr id="2" name="Group 37"/>
          <p:cNvGrpSpPr>
            <a:grpSpLocks/>
          </p:cNvGrpSpPr>
          <p:nvPr/>
        </p:nvGrpSpPr>
        <p:grpSpPr bwMode="auto">
          <a:xfrm>
            <a:off x="4692650" y="1492250"/>
            <a:ext cx="1062038" cy="3606800"/>
            <a:chOff x="2933" y="616"/>
            <a:chExt cx="669" cy="2272"/>
          </a:xfrm>
        </p:grpSpPr>
        <p:sp>
          <p:nvSpPr>
            <p:cNvPr id="4125" name="Text Box 14"/>
            <p:cNvSpPr txBox="1">
              <a:spLocks noChangeArrowheads="1"/>
            </p:cNvSpPr>
            <p:nvPr/>
          </p:nvSpPr>
          <p:spPr bwMode="auto">
            <a:xfrm>
              <a:off x="3361" y="2600"/>
              <a:ext cx="116" cy="288"/>
            </a:xfrm>
            <a:prstGeom prst="rect">
              <a:avLst/>
            </a:prstGeom>
            <a:noFill/>
            <a:ln w="9525">
              <a:noFill/>
              <a:miter lim="800000"/>
              <a:headEnd/>
              <a:tailEnd/>
            </a:ln>
          </p:spPr>
          <p:txBody>
            <a:bodyPr wrap="none">
              <a:spAutoFit/>
            </a:bodyPr>
            <a:lstStyle/>
            <a:p>
              <a:pPr algn="ctr">
                <a:spcBef>
                  <a:spcPct val="50000"/>
                </a:spcBef>
                <a:buClrTx/>
                <a:buSzTx/>
                <a:buFontTx/>
                <a:buNone/>
              </a:pPr>
              <a:endParaRPr lang="en-US">
                <a:latin typeface="Times New Roman" pitchFamily="18" charset="0"/>
              </a:endParaRPr>
            </a:p>
          </p:txBody>
        </p:sp>
        <p:graphicFrame>
          <p:nvGraphicFramePr>
            <p:cNvPr id="4099" name="Object 5"/>
            <p:cNvGraphicFramePr>
              <a:graphicFrameLocks noChangeAspect="1"/>
            </p:cNvGraphicFramePr>
            <p:nvPr/>
          </p:nvGraphicFramePr>
          <p:xfrm>
            <a:off x="3039" y="996"/>
            <a:ext cx="405" cy="321"/>
          </p:xfrm>
          <a:graphic>
            <a:graphicData uri="http://schemas.openxmlformats.org/presentationml/2006/ole">
              <mc:AlternateContent xmlns:mc="http://schemas.openxmlformats.org/markup-compatibility/2006">
                <mc:Choice xmlns:v="urn:schemas-microsoft-com:vml" Requires="v">
                  <p:oleObj spid="_x0000_s312394" name="Clip" r:id="rId4" imgW="1305000" imgH="1085760" progId="">
                    <p:embed/>
                  </p:oleObj>
                </mc:Choice>
                <mc:Fallback>
                  <p:oleObj name="Clip" r:id="rId4" imgW="1305000" imgH="108576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9" y="996"/>
                          <a:ext cx="405" cy="32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3" name="Group 10"/>
            <p:cNvGrpSpPr>
              <a:grpSpLocks/>
            </p:cNvGrpSpPr>
            <p:nvPr/>
          </p:nvGrpSpPr>
          <p:grpSpPr bwMode="auto">
            <a:xfrm>
              <a:off x="2933" y="1323"/>
              <a:ext cx="669" cy="353"/>
              <a:chOff x="3046" y="1508"/>
              <a:chExt cx="669" cy="353"/>
            </a:xfrm>
          </p:grpSpPr>
          <p:sp>
            <p:nvSpPr>
              <p:cNvPr id="4134" name="Oval 8"/>
              <p:cNvSpPr>
                <a:spLocks noChangeArrowheads="1"/>
              </p:cNvSpPr>
              <p:nvPr/>
            </p:nvSpPr>
            <p:spPr bwMode="auto">
              <a:xfrm>
                <a:off x="3046" y="1508"/>
                <a:ext cx="669" cy="353"/>
              </a:xfrm>
              <a:prstGeom prst="ellipse">
                <a:avLst/>
              </a:prstGeom>
              <a:noFill/>
              <a:ln w="9525">
                <a:solidFill>
                  <a:schemeClr val="tx1"/>
                </a:solidFill>
                <a:round/>
                <a:headEnd/>
                <a:tailEnd/>
              </a:ln>
            </p:spPr>
            <p:txBody>
              <a:bodyPr wrap="none" anchor="ctr"/>
              <a:lstStyle/>
              <a:p>
                <a:endParaRPr lang="en-US"/>
              </a:p>
            </p:txBody>
          </p:sp>
          <p:sp>
            <p:nvSpPr>
              <p:cNvPr id="4135" name="Text Box 9"/>
              <p:cNvSpPr txBox="1">
                <a:spLocks noChangeArrowheads="1"/>
              </p:cNvSpPr>
              <p:nvPr/>
            </p:nvSpPr>
            <p:spPr bwMode="auto">
              <a:xfrm>
                <a:off x="3121" y="1578"/>
                <a:ext cx="501" cy="212"/>
              </a:xfrm>
              <a:prstGeom prst="rect">
                <a:avLst/>
              </a:prstGeom>
              <a:noFill/>
              <a:ln w="9525">
                <a:noFill/>
                <a:miter lim="800000"/>
                <a:headEnd/>
                <a:tailEnd/>
              </a:ln>
            </p:spPr>
            <p:txBody>
              <a:bodyPr wrap="none">
                <a:spAutoFit/>
              </a:bodyPr>
              <a:lstStyle/>
              <a:p>
                <a:pPr>
                  <a:spcBef>
                    <a:spcPct val="0"/>
                  </a:spcBef>
                  <a:buClrTx/>
                  <a:buSzTx/>
                  <a:buFontTx/>
                  <a:buNone/>
                </a:pPr>
                <a:r>
                  <a:rPr lang="en-US" sz="1600" dirty="0">
                    <a:latin typeface="Times New Roman" pitchFamily="18" charset="0"/>
                  </a:rPr>
                  <a:t>process</a:t>
                </a:r>
              </a:p>
            </p:txBody>
          </p:sp>
        </p:grpSp>
        <p:grpSp>
          <p:nvGrpSpPr>
            <p:cNvPr id="4" name="Group 17"/>
            <p:cNvGrpSpPr>
              <a:grpSpLocks/>
            </p:cNvGrpSpPr>
            <p:nvPr/>
          </p:nvGrpSpPr>
          <p:grpSpPr bwMode="auto">
            <a:xfrm>
              <a:off x="2949" y="1845"/>
              <a:ext cx="610" cy="630"/>
              <a:chOff x="3072" y="3300"/>
              <a:chExt cx="610" cy="630"/>
            </a:xfrm>
          </p:grpSpPr>
          <p:sp>
            <p:nvSpPr>
              <p:cNvPr id="4132" name="Rectangle 15"/>
              <p:cNvSpPr>
                <a:spLocks noChangeArrowheads="1"/>
              </p:cNvSpPr>
              <p:nvPr/>
            </p:nvSpPr>
            <p:spPr bwMode="auto">
              <a:xfrm>
                <a:off x="3084" y="3300"/>
                <a:ext cx="593" cy="630"/>
              </a:xfrm>
              <a:prstGeom prst="rect">
                <a:avLst/>
              </a:prstGeom>
              <a:noFill/>
              <a:ln w="9525">
                <a:solidFill>
                  <a:schemeClr val="tx1"/>
                </a:solidFill>
                <a:miter lim="800000"/>
                <a:headEnd/>
                <a:tailEnd/>
              </a:ln>
            </p:spPr>
            <p:txBody>
              <a:bodyPr wrap="none" anchor="ctr"/>
              <a:lstStyle/>
              <a:p>
                <a:endParaRPr lang="en-US"/>
              </a:p>
            </p:txBody>
          </p:sp>
          <p:sp>
            <p:nvSpPr>
              <p:cNvPr id="4133" name="Text Box 16"/>
              <p:cNvSpPr txBox="1">
                <a:spLocks noChangeArrowheads="1"/>
              </p:cNvSpPr>
              <p:nvPr/>
            </p:nvSpPr>
            <p:spPr bwMode="auto">
              <a:xfrm>
                <a:off x="3072" y="3339"/>
                <a:ext cx="610" cy="520"/>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TCP with</a:t>
                </a:r>
              </a:p>
              <a:p>
                <a:pPr>
                  <a:spcBef>
                    <a:spcPct val="0"/>
                  </a:spcBef>
                  <a:buClrTx/>
                  <a:buSzTx/>
                  <a:buFontTx/>
                  <a:buNone/>
                </a:pPr>
                <a:r>
                  <a:rPr lang="en-US" sz="1600">
                    <a:latin typeface="Times New Roman" pitchFamily="18" charset="0"/>
                  </a:rPr>
                  <a:t>buffers,</a:t>
                </a:r>
              </a:p>
              <a:p>
                <a:pPr>
                  <a:spcBef>
                    <a:spcPct val="0"/>
                  </a:spcBef>
                  <a:buClrTx/>
                  <a:buSzTx/>
                  <a:buFontTx/>
                  <a:buNone/>
                </a:pPr>
                <a:r>
                  <a:rPr lang="en-US" sz="1600">
                    <a:latin typeface="Times New Roman" pitchFamily="18" charset="0"/>
                  </a:rPr>
                  <a:t>variables</a:t>
                </a:r>
              </a:p>
            </p:txBody>
          </p:sp>
        </p:grpSp>
        <p:sp>
          <p:nvSpPr>
            <p:cNvPr id="4128" name="Rectangle 18"/>
            <p:cNvSpPr>
              <a:spLocks noChangeArrowheads="1"/>
            </p:cNvSpPr>
            <p:nvPr/>
          </p:nvSpPr>
          <p:spPr bwMode="auto">
            <a:xfrm>
              <a:off x="3054" y="1654"/>
              <a:ext cx="415" cy="207"/>
            </a:xfrm>
            <a:prstGeom prst="rect">
              <a:avLst/>
            </a:prstGeom>
            <a:solidFill>
              <a:schemeClr val="accent1"/>
            </a:solidFill>
            <a:ln w="9525">
              <a:solidFill>
                <a:schemeClr val="tx1"/>
              </a:solidFill>
              <a:miter lim="800000"/>
              <a:headEnd/>
              <a:tailEnd/>
            </a:ln>
          </p:spPr>
          <p:txBody>
            <a:bodyPr wrap="none" anchor="ctr"/>
            <a:lstStyle/>
            <a:p>
              <a:pPr algn="ctr">
                <a:spcBef>
                  <a:spcPct val="0"/>
                </a:spcBef>
                <a:buClrTx/>
                <a:buSzTx/>
                <a:buFontTx/>
                <a:buNone/>
              </a:pPr>
              <a:r>
                <a:rPr lang="en-US" sz="1600">
                  <a:latin typeface="Times New Roman" pitchFamily="18" charset="0"/>
                </a:rPr>
                <a:t>socket</a:t>
              </a:r>
            </a:p>
          </p:txBody>
        </p:sp>
        <p:sp>
          <p:nvSpPr>
            <p:cNvPr id="4129" name="Line 33"/>
            <p:cNvSpPr>
              <a:spLocks noChangeShapeType="1"/>
            </p:cNvSpPr>
            <p:nvPr/>
          </p:nvSpPr>
          <p:spPr bwMode="auto">
            <a:xfrm flipV="1">
              <a:off x="3261" y="1561"/>
              <a:ext cx="0" cy="131"/>
            </a:xfrm>
            <a:prstGeom prst="line">
              <a:avLst/>
            </a:prstGeom>
            <a:noFill/>
            <a:ln w="9525">
              <a:solidFill>
                <a:schemeClr val="tx1"/>
              </a:solidFill>
              <a:round/>
              <a:headEnd/>
              <a:tailEnd type="triangle" w="med" len="med"/>
            </a:ln>
          </p:spPr>
          <p:txBody>
            <a:bodyPr wrap="none" anchor="ctr"/>
            <a:lstStyle/>
            <a:p>
              <a:endParaRPr lang="en-US"/>
            </a:p>
          </p:txBody>
        </p:sp>
        <p:sp>
          <p:nvSpPr>
            <p:cNvPr id="4130" name="Line 35"/>
            <p:cNvSpPr>
              <a:spLocks noChangeShapeType="1"/>
            </p:cNvSpPr>
            <p:nvPr/>
          </p:nvSpPr>
          <p:spPr bwMode="auto">
            <a:xfrm>
              <a:off x="3269" y="1823"/>
              <a:ext cx="0" cy="123"/>
            </a:xfrm>
            <a:prstGeom prst="line">
              <a:avLst/>
            </a:prstGeom>
            <a:noFill/>
            <a:ln w="9525">
              <a:solidFill>
                <a:schemeClr val="tx1"/>
              </a:solidFill>
              <a:round/>
              <a:headEnd/>
              <a:tailEnd type="triangle" w="med" len="med"/>
            </a:ln>
          </p:spPr>
          <p:txBody>
            <a:bodyPr wrap="none" anchor="ctr"/>
            <a:lstStyle/>
            <a:p>
              <a:endParaRPr lang="en-US"/>
            </a:p>
          </p:txBody>
        </p:sp>
        <p:sp>
          <p:nvSpPr>
            <p:cNvPr id="4131" name="Text Box 36"/>
            <p:cNvSpPr txBox="1">
              <a:spLocks noChangeArrowheads="1"/>
            </p:cNvSpPr>
            <p:nvPr/>
          </p:nvSpPr>
          <p:spPr bwMode="auto">
            <a:xfrm>
              <a:off x="3028" y="616"/>
              <a:ext cx="469" cy="366"/>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host or</a:t>
              </a:r>
            </a:p>
            <a:p>
              <a:pPr>
                <a:spcBef>
                  <a:spcPct val="0"/>
                </a:spcBef>
                <a:buClrTx/>
                <a:buSzTx/>
                <a:buFontTx/>
                <a:buNone/>
              </a:pPr>
              <a:r>
                <a:rPr lang="en-US" sz="1600">
                  <a:latin typeface="Times New Roman" pitchFamily="18" charset="0"/>
                </a:rPr>
                <a:t>server</a:t>
              </a:r>
            </a:p>
          </p:txBody>
        </p:sp>
      </p:grpSp>
      <p:grpSp>
        <p:nvGrpSpPr>
          <p:cNvPr id="5" name="Group 38"/>
          <p:cNvGrpSpPr>
            <a:grpSpLocks/>
          </p:cNvGrpSpPr>
          <p:nvPr/>
        </p:nvGrpSpPr>
        <p:grpSpPr bwMode="auto">
          <a:xfrm>
            <a:off x="7850188" y="1471613"/>
            <a:ext cx="1062037" cy="3606800"/>
            <a:chOff x="2933" y="616"/>
            <a:chExt cx="669" cy="2272"/>
          </a:xfrm>
        </p:grpSpPr>
        <p:sp>
          <p:nvSpPr>
            <p:cNvPr id="4114" name="Text Box 39"/>
            <p:cNvSpPr txBox="1">
              <a:spLocks noChangeArrowheads="1"/>
            </p:cNvSpPr>
            <p:nvPr/>
          </p:nvSpPr>
          <p:spPr bwMode="auto">
            <a:xfrm>
              <a:off x="3361" y="2600"/>
              <a:ext cx="116" cy="288"/>
            </a:xfrm>
            <a:prstGeom prst="rect">
              <a:avLst/>
            </a:prstGeom>
            <a:noFill/>
            <a:ln w="9525">
              <a:noFill/>
              <a:miter lim="800000"/>
              <a:headEnd/>
              <a:tailEnd/>
            </a:ln>
          </p:spPr>
          <p:txBody>
            <a:bodyPr wrap="none">
              <a:spAutoFit/>
            </a:bodyPr>
            <a:lstStyle/>
            <a:p>
              <a:pPr algn="ctr">
                <a:spcBef>
                  <a:spcPct val="50000"/>
                </a:spcBef>
                <a:buClrTx/>
                <a:buSzTx/>
                <a:buFontTx/>
                <a:buNone/>
              </a:pPr>
              <a:endParaRPr lang="en-US">
                <a:latin typeface="Times New Roman" pitchFamily="18" charset="0"/>
              </a:endParaRPr>
            </a:p>
          </p:txBody>
        </p:sp>
        <p:graphicFrame>
          <p:nvGraphicFramePr>
            <p:cNvPr id="4098" name="Object 40"/>
            <p:cNvGraphicFramePr>
              <a:graphicFrameLocks noChangeAspect="1"/>
            </p:cNvGraphicFramePr>
            <p:nvPr/>
          </p:nvGraphicFramePr>
          <p:xfrm>
            <a:off x="3039" y="996"/>
            <a:ext cx="405" cy="321"/>
          </p:xfrm>
          <a:graphic>
            <a:graphicData uri="http://schemas.openxmlformats.org/presentationml/2006/ole">
              <mc:AlternateContent xmlns:mc="http://schemas.openxmlformats.org/markup-compatibility/2006">
                <mc:Choice xmlns:v="urn:schemas-microsoft-com:vml" Requires="v">
                  <p:oleObj spid="_x0000_s312395" name="Clip" r:id="rId6" imgW="1305000" imgH="1085760" progId="">
                    <p:embed/>
                  </p:oleObj>
                </mc:Choice>
                <mc:Fallback>
                  <p:oleObj name="Clip" r:id="rId6" imgW="1305000" imgH="1085760" progId="">
                    <p:embed/>
                    <p:pic>
                      <p:nvPicPr>
                        <p:cNvPr id="0"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9" y="996"/>
                          <a:ext cx="405" cy="32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6" name="Group 41"/>
            <p:cNvGrpSpPr>
              <a:grpSpLocks/>
            </p:cNvGrpSpPr>
            <p:nvPr/>
          </p:nvGrpSpPr>
          <p:grpSpPr bwMode="auto">
            <a:xfrm>
              <a:off x="2933" y="1323"/>
              <a:ext cx="669" cy="353"/>
              <a:chOff x="3046" y="1508"/>
              <a:chExt cx="669" cy="353"/>
            </a:xfrm>
          </p:grpSpPr>
          <p:sp>
            <p:nvSpPr>
              <p:cNvPr id="4123" name="Oval 42"/>
              <p:cNvSpPr>
                <a:spLocks noChangeArrowheads="1"/>
              </p:cNvSpPr>
              <p:nvPr/>
            </p:nvSpPr>
            <p:spPr bwMode="auto">
              <a:xfrm>
                <a:off x="3046" y="1508"/>
                <a:ext cx="669" cy="353"/>
              </a:xfrm>
              <a:prstGeom prst="ellipse">
                <a:avLst/>
              </a:prstGeom>
              <a:noFill/>
              <a:ln w="9525">
                <a:solidFill>
                  <a:schemeClr val="tx1"/>
                </a:solidFill>
                <a:round/>
                <a:headEnd/>
                <a:tailEnd/>
              </a:ln>
            </p:spPr>
            <p:txBody>
              <a:bodyPr wrap="none" anchor="ctr"/>
              <a:lstStyle/>
              <a:p>
                <a:endParaRPr lang="en-US"/>
              </a:p>
            </p:txBody>
          </p:sp>
          <p:sp>
            <p:nvSpPr>
              <p:cNvPr id="4124" name="Text Box 43"/>
              <p:cNvSpPr txBox="1">
                <a:spLocks noChangeArrowheads="1"/>
              </p:cNvSpPr>
              <p:nvPr/>
            </p:nvSpPr>
            <p:spPr bwMode="auto">
              <a:xfrm>
                <a:off x="3121" y="1578"/>
                <a:ext cx="501" cy="212"/>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process</a:t>
                </a:r>
              </a:p>
            </p:txBody>
          </p:sp>
        </p:grpSp>
        <p:grpSp>
          <p:nvGrpSpPr>
            <p:cNvPr id="7" name="Group 44"/>
            <p:cNvGrpSpPr>
              <a:grpSpLocks/>
            </p:cNvGrpSpPr>
            <p:nvPr/>
          </p:nvGrpSpPr>
          <p:grpSpPr bwMode="auto">
            <a:xfrm>
              <a:off x="2949" y="1845"/>
              <a:ext cx="610" cy="630"/>
              <a:chOff x="3072" y="3300"/>
              <a:chExt cx="610" cy="630"/>
            </a:xfrm>
          </p:grpSpPr>
          <p:sp>
            <p:nvSpPr>
              <p:cNvPr id="4121" name="Rectangle 45"/>
              <p:cNvSpPr>
                <a:spLocks noChangeArrowheads="1"/>
              </p:cNvSpPr>
              <p:nvPr/>
            </p:nvSpPr>
            <p:spPr bwMode="auto">
              <a:xfrm>
                <a:off x="3084" y="3300"/>
                <a:ext cx="593" cy="630"/>
              </a:xfrm>
              <a:prstGeom prst="rect">
                <a:avLst/>
              </a:prstGeom>
              <a:noFill/>
              <a:ln w="9525">
                <a:solidFill>
                  <a:schemeClr val="tx1"/>
                </a:solidFill>
                <a:miter lim="800000"/>
                <a:headEnd/>
                <a:tailEnd/>
              </a:ln>
            </p:spPr>
            <p:txBody>
              <a:bodyPr wrap="none" anchor="ctr"/>
              <a:lstStyle/>
              <a:p>
                <a:endParaRPr lang="en-US"/>
              </a:p>
            </p:txBody>
          </p:sp>
          <p:sp>
            <p:nvSpPr>
              <p:cNvPr id="4122" name="Text Box 46"/>
              <p:cNvSpPr txBox="1">
                <a:spLocks noChangeArrowheads="1"/>
              </p:cNvSpPr>
              <p:nvPr/>
            </p:nvSpPr>
            <p:spPr bwMode="auto">
              <a:xfrm>
                <a:off x="3072" y="3339"/>
                <a:ext cx="610" cy="520"/>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TCP with</a:t>
                </a:r>
              </a:p>
              <a:p>
                <a:pPr>
                  <a:spcBef>
                    <a:spcPct val="0"/>
                  </a:spcBef>
                  <a:buClrTx/>
                  <a:buSzTx/>
                  <a:buFontTx/>
                  <a:buNone/>
                </a:pPr>
                <a:r>
                  <a:rPr lang="en-US" sz="1600">
                    <a:latin typeface="Times New Roman" pitchFamily="18" charset="0"/>
                  </a:rPr>
                  <a:t>buffers,</a:t>
                </a:r>
              </a:p>
              <a:p>
                <a:pPr>
                  <a:spcBef>
                    <a:spcPct val="0"/>
                  </a:spcBef>
                  <a:buClrTx/>
                  <a:buSzTx/>
                  <a:buFontTx/>
                  <a:buNone/>
                </a:pPr>
                <a:r>
                  <a:rPr lang="en-US" sz="1600">
                    <a:latin typeface="Times New Roman" pitchFamily="18" charset="0"/>
                  </a:rPr>
                  <a:t>variables</a:t>
                </a:r>
              </a:p>
            </p:txBody>
          </p:sp>
        </p:grpSp>
        <p:sp>
          <p:nvSpPr>
            <p:cNvPr id="4117" name="Rectangle 47"/>
            <p:cNvSpPr>
              <a:spLocks noChangeArrowheads="1"/>
            </p:cNvSpPr>
            <p:nvPr/>
          </p:nvSpPr>
          <p:spPr bwMode="auto">
            <a:xfrm>
              <a:off x="3054" y="1654"/>
              <a:ext cx="415" cy="207"/>
            </a:xfrm>
            <a:prstGeom prst="rect">
              <a:avLst/>
            </a:prstGeom>
            <a:solidFill>
              <a:schemeClr val="accent1"/>
            </a:solidFill>
            <a:ln w="9525">
              <a:solidFill>
                <a:schemeClr val="tx1"/>
              </a:solidFill>
              <a:miter lim="800000"/>
              <a:headEnd/>
              <a:tailEnd/>
            </a:ln>
          </p:spPr>
          <p:txBody>
            <a:bodyPr wrap="none" anchor="ctr"/>
            <a:lstStyle/>
            <a:p>
              <a:pPr algn="ctr">
                <a:spcBef>
                  <a:spcPct val="0"/>
                </a:spcBef>
                <a:buClrTx/>
                <a:buSzTx/>
                <a:buFontTx/>
                <a:buNone/>
              </a:pPr>
              <a:r>
                <a:rPr lang="en-US" sz="1600">
                  <a:latin typeface="Times New Roman" pitchFamily="18" charset="0"/>
                </a:rPr>
                <a:t>socket</a:t>
              </a:r>
            </a:p>
          </p:txBody>
        </p:sp>
        <p:sp>
          <p:nvSpPr>
            <p:cNvPr id="4118" name="Line 48"/>
            <p:cNvSpPr>
              <a:spLocks noChangeShapeType="1"/>
            </p:cNvSpPr>
            <p:nvPr/>
          </p:nvSpPr>
          <p:spPr bwMode="auto">
            <a:xfrm flipV="1">
              <a:off x="3261" y="1561"/>
              <a:ext cx="0" cy="131"/>
            </a:xfrm>
            <a:prstGeom prst="line">
              <a:avLst/>
            </a:prstGeom>
            <a:noFill/>
            <a:ln w="9525">
              <a:solidFill>
                <a:schemeClr val="tx1"/>
              </a:solidFill>
              <a:round/>
              <a:headEnd/>
              <a:tailEnd type="triangle" w="med" len="med"/>
            </a:ln>
          </p:spPr>
          <p:txBody>
            <a:bodyPr wrap="none" anchor="ctr"/>
            <a:lstStyle/>
            <a:p>
              <a:endParaRPr lang="en-US"/>
            </a:p>
          </p:txBody>
        </p:sp>
        <p:sp>
          <p:nvSpPr>
            <p:cNvPr id="4119" name="Line 49"/>
            <p:cNvSpPr>
              <a:spLocks noChangeShapeType="1"/>
            </p:cNvSpPr>
            <p:nvPr/>
          </p:nvSpPr>
          <p:spPr bwMode="auto">
            <a:xfrm>
              <a:off x="3269" y="1823"/>
              <a:ext cx="0" cy="123"/>
            </a:xfrm>
            <a:prstGeom prst="line">
              <a:avLst/>
            </a:prstGeom>
            <a:noFill/>
            <a:ln w="9525">
              <a:solidFill>
                <a:schemeClr val="tx1"/>
              </a:solidFill>
              <a:round/>
              <a:headEnd/>
              <a:tailEnd type="triangle" w="med" len="med"/>
            </a:ln>
          </p:spPr>
          <p:txBody>
            <a:bodyPr wrap="none" anchor="ctr"/>
            <a:lstStyle/>
            <a:p>
              <a:endParaRPr lang="en-US"/>
            </a:p>
          </p:txBody>
        </p:sp>
        <p:sp>
          <p:nvSpPr>
            <p:cNvPr id="4120" name="Text Box 50"/>
            <p:cNvSpPr txBox="1">
              <a:spLocks noChangeArrowheads="1"/>
            </p:cNvSpPr>
            <p:nvPr/>
          </p:nvSpPr>
          <p:spPr bwMode="auto">
            <a:xfrm>
              <a:off x="3028" y="616"/>
              <a:ext cx="469" cy="366"/>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host or</a:t>
              </a:r>
            </a:p>
            <a:p>
              <a:pPr>
                <a:spcBef>
                  <a:spcPct val="0"/>
                </a:spcBef>
                <a:buClrTx/>
                <a:buSzTx/>
                <a:buFontTx/>
                <a:buNone/>
              </a:pPr>
              <a:r>
                <a:rPr lang="en-US" sz="1600">
                  <a:latin typeface="Times New Roman" pitchFamily="18" charset="0"/>
                </a:rPr>
                <a:t>server</a:t>
              </a:r>
            </a:p>
          </p:txBody>
        </p:sp>
      </p:grpSp>
      <p:sp>
        <p:nvSpPr>
          <p:cNvPr id="4107" name="Text Box 51"/>
          <p:cNvSpPr txBox="1">
            <a:spLocks noChangeArrowheads="1"/>
          </p:cNvSpPr>
          <p:nvPr/>
        </p:nvSpPr>
        <p:spPr bwMode="auto">
          <a:xfrm>
            <a:off x="6396038" y="3654425"/>
            <a:ext cx="819150"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latin typeface="Times New Roman" pitchFamily="18" charset="0"/>
              </a:rPr>
              <a:t>Internet</a:t>
            </a:r>
          </a:p>
        </p:txBody>
      </p:sp>
      <p:sp>
        <p:nvSpPr>
          <p:cNvPr id="4108" name="Line 52"/>
          <p:cNvSpPr>
            <a:spLocks noChangeShapeType="1"/>
          </p:cNvSpPr>
          <p:nvPr/>
        </p:nvSpPr>
        <p:spPr bwMode="auto">
          <a:xfrm>
            <a:off x="5689600" y="4065588"/>
            <a:ext cx="2211388"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4109" name="Text Box 53"/>
          <p:cNvSpPr txBox="1">
            <a:spLocks noChangeArrowheads="1"/>
          </p:cNvSpPr>
          <p:nvPr/>
        </p:nvSpPr>
        <p:spPr bwMode="auto">
          <a:xfrm>
            <a:off x="5519738" y="4667250"/>
            <a:ext cx="1011237" cy="825500"/>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FF0000"/>
                </a:solidFill>
                <a:latin typeface="Times New Roman" pitchFamily="18" charset="0"/>
              </a:rPr>
              <a:t>controlled</a:t>
            </a:r>
          </a:p>
          <a:p>
            <a:pPr>
              <a:spcBef>
                <a:spcPct val="0"/>
              </a:spcBef>
              <a:buClrTx/>
              <a:buSzTx/>
              <a:buFontTx/>
              <a:buNone/>
            </a:pPr>
            <a:r>
              <a:rPr lang="en-US" sz="1600">
                <a:solidFill>
                  <a:srgbClr val="FF0000"/>
                </a:solidFill>
                <a:latin typeface="Times New Roman" pitchFamily="18" charset="0"/>
              </a:rPr>
              <a:t>by OS</a:t>
            </a:r>
            <a:endParaRPr lang="en-US" sz="1600">
              <a:latin typeface="Times New Roman" pitchFamily="18" charset="0"/>
            </a:endParaRPr>
          </a:p>
          <a:p>
            <a:pPr>
              <a:spcBef>
                <a:spcPct val="0"/>
              </a:spcBef>
              <a:buClrTx/>
              <a:buSzTx/>
              <a:buFontTx/>
              <a:buNone/>
            </a:pPr>
            <a:endParaRPr lang="en-US" sz="1600">
              <a:latin typeface="Times New Roman" pitchFamily="18" charset="0"/>
            </a:endParaRPr>
          </a:p>
        </p:txBody>
      </p:sp>
      <p:sp>
        <p:nvSpPr>
          <p:cNvPr id="4110" name="Line 55"/>
          <p:cNvSpPr>
            <a:spLocks noChangeShapeType="1"/>
          </p:cNvSpPr>
          <p:nvPr/>
        </p:nvSpPr>
        <p:spPr bwMode="auto">
          <a:xfrm flipH="1" flipV="1">
            <a:off x="5470525" y="4445000"/>
            <a:ext cx="244475" cy="317500"/>
          </a:xfrm>
          <a:prstGeom prst="line">
            <a:avLst/>
          </a:prstGeom>
          <a:noFill/>
          <a:ln w="9525">
            <a:solidFill>
              <a:srgbClr val="FF0000"/>
            </a:solidFill>
            <a:round/>
            <a:headEnd/>
            <a:tailEnd type="triangle" w="med" len="med"/>
          </a:ln>
        </p:spPr>
        <p:txBody>
          <a:bodyPr wrap="none" anchor="ctr"/>
          <a:lstStyle/>
          <a:p>
            <a:endParaRPr lang="en-US"/>
          </a:p>
        </p:txBody>
      </p:sp>
      <p:sp>
        <p:nvSpPr>
          <p:cNvPr id="4111" name="Text Box 56"/>
          <p:cNvSpPr txBox="1">
            <a:spLocks noChangeArrowheads="1"/>
          </p:cNvSpPr>
          <p:nvPr/>
        </p:nvSpPr>
        <p:spPr bwMode="auto">
          <a:xfrm>
            <a:off x="5907088" y="2306638"/>
            <a:ext cx="1331912" cy="581025"/>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FF0000"/>
                </a:solidFill>
                <a:latin typeface="Times New Roman" pitchFamily="18" charset="0"/>
              </a:rPr>
              <a:t>controlled by</a:t>
            </a:r>
          </a:p>
          <a:p>
            <a:pPr>
              <a:spcBef>
                <a:spcPct val="0"/>
              </a:spcBef>
              <a:buClrTx/>
              <a:buSzTx/>
              <a:buFontTx/>
              <a:buNone/>
            </a:pPr>
            <a:r>
              <a:rPr lang="en-US" sz="1600">
                <a:solidFill>
                  <a:srgbClr val="FF0000"/>
                </a:solidFill>
                <a:latin typeface="Times New Roman" pitchFamily="18" charset="0"/>
              </a:rPr>
              <a:t>app developer</a:t>
            </a:r>
            <a:endParaRPr lang="en-US" sz="1600">
              <a:latin typeface="Times New Roman" pitchFamily="18" charset="0"/>
            </a:endParaRPr>
          </a:p>
        </p:txBody>
      </p:sp>
      <p:sp>
        <p:nvSpPr>
          <p:cNvPr id="4112" name="Line 58"/>
          <p:cNvSpPr>
            <a:spLocks noChangeShapeType="1"/>
          </p:cNvSpPr>
          <p:nvPr/>
        </p:nvSpPr>
        <p:spPr bwMode="auto">
          <a:xfrm flipH="1">
            <a:off x="5678488" y="2589213"/>
            <a:ext cx="219075" cy="133350"/>
          </a:xfrm>
          <a:prstGeom prst="line">
            <a:avLst/>
          </a:prstGeom>
          <a:noFill/>
          <a:ln w="9525">
            <a:solidFill>
              <a:srgbClr val="FF0000"/>
            </a:solidFill>
            <a:round/>
            <a:headEnd/>
            <a:tailEnd type="triangle" w="med" len="med"/>
          </a:ln>
        </p:spPr>
        <p:txBody>
          <a:bodyPr wrap="none" anchor="ctr"/>
          <a:lstStyle/>
          <a:p>
            <a:endParaRPr lang="en-US"/>
          </a:p>
        </p:txBody>
      </p:sp>
      <p:sp>
        <p:nvSpPr>
          <p:cNvPr id="40" name="Slide Number Placeholder 6"/>
          <p:cNvSpPr txBox="1">
            <a:spLocks/>
          </p:cNvSpPr>
          <p:nvPr/>
        </p:nvSpPr>
        <p:spPr bwMode="auto">
          <a:xfrm>
            <a:off x="8305800" y="6400800"/>
            <a:ext cx="45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6A08859-FCB8-4920-855B-3F535443436A}"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39"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CSci4211:          Application Layer</a:t>
            </a:r>
          </a:p>
        </p:txBody>
      </p:sp>
      <p:sp>
        <p:nvSpPr>
          <p:cNvPr id="7" name="Slide Number Placeholder 4"/>
          <p:cNvSpPr>
            <a:spLocks noGrp="1"/>
          </p:cNvSpPr>
          <p:nvPr>
            <p:ph type="sldNum" sz="quarter" idx="11"/>
          </p:nvPr>
        </p:nvSpPr>
        <p:spPr/>
        <p:txBody>
          <a:bodyPr/>
          <a:lstStyle/>
          <a:p>
            <a:fld id="{32D4154D-E9D8-4DC3-B7F9-DCC2E8AFA6F7}" type="slidenum">
              <a:rPr lang="en-US"/>
              <a:pPr/>
              <a:t>31</a:t>
            </a:fld>
            <a:endParaRPr lang="en-US"/>
          </a:p>
        </p:txBody>
      </p:sp>
      <p:sp>
        <p:nvSpPr>
          <p:cNvPr id="81922" name="Rectangle 2"/>
          <p:cNvSpPr>
            <a:spLocks noGrp="1" noChangeArrowheads="1"/>
          </p:cNvSpPr>
          <p:nvPr>
            <p:ph type="title"/>
          </p:nvPr>
        </p:nvSpPr>
        <p:spPr>
          <a:xfrm>
            <a:off x="533400" y="0"/>
            <a:ext cx="7772400" cy="609600"/>
          </a:xfrm>
        </p:spPr>
        <p:txBody>
          <a:bodyPr/>
          <a:lstStyle/>
          <a:p>
            <a:r>
              <a:rPr lang="en-US" dirty="0"/>
              <a:t>Application Structure</a:t>
            </a:r>
          </a:p>
        </p:txBody>
      </p:sp>
      <p:sp>
        <p:nvSpPr>
          <p:cNvPr id="81923" name="Rectangle 3"/>
          <p:cNvSpPr>
            <a:spLocks noGrp="1" noChangeArrowheads="1"/>
          </p:cNvSpPr>
          <p:nvPr>
            <p:ph type="body" idx="1"/>
          </p:nvPr>
        </p:nvSpPr>
        <p:spPr>
          <a:xfrm>
            <a:off x="609600" y="1905000"/>
            <a:ext cx="7772400" cy="3276600"/>
          </a:xfrm>
        </p:spPr>
        <p:txBody>
          <a:bodyPr/>
          <a:lstStyle/>
          <a:p>
            <a:pPr>
              <a:buFontTx/>
              <a:buNone/>
            </a:pPr>
            <a:r>
              <a:rPr lang="en-US" sz="2600" dirty="0">
                <a:solidFill>
                  <a:srgbClr val="FF0000"/>
                </a:solidFill>
              </a:rPr>
              <a:t>Programming Paradigms:</a:t>
            </a:r>
          </a:p>
          <a:p>
            <a:r>
              <a:rPr lang="en-US" sz="2400" dirty="0"/>
              <a:t>Client-Server Model: Asymmetric</a:t>
            </a:r>
          </a:p>
          <a:p>
            <a:pPr lvl="1"/>
            <a:r>
              <a:rPr lang="en-US" sz="1800" dirty="0"/>
              <a:t>Server: offers service via well defined “interface”</a:t>
            </a:r>
          </a:p>
          <a:p>
            <a:pPr lvl="1"/>
            <a:r>
              <a:rPr lang="en-US" sz="1800" dirty="0"/>
              <a:t>Client: request service</a:t>
            </a:r>
          </a:p>
          <a:p>
            <a:pPr lvl="1"/>
            <a:r>
              <a:rPr lang="en-US" sz="1800" dirty="0"/>
              <a:t>Example: </a:t>
            </a:r>
            <a:r>
              <a:rPr lang="en-US" sz="1800" dirty="0" smtClean="0"/>
              <a:t>Web; cloud computing</a:t>
            </a:r>
            <a:endParaRPr lang="en-US" sz="1800" dirty="0"/>
          </a:p>
          <a:p>
            <a:r>
              <a:rPr lang="en-US" sz="2400" dirty="0"/>
              <a:t>Peer-to-Peer: Symmetric </a:t>
            </a:r>
            <a:endParaRPr lang="en-US" dirty="0"/>
          </a:p>
          <a:p>
            <a:pPr lvl="1"/>
            <a:r>
              <a:rPr lang="en-US" dirty="0"/>
              <a:t>Each process is an equal</a:t>
            </a:r>
          </a:p>
          <a:p>
            <a:pPr lvl="1"/>
            <a:r>
              <a:rPr lang="en-US" dirty="0"/>
              <a:t>Example: telephone, p2p file sharing (e.g., </a:t>
            </a:r>
            <a:r>
              <a:rPr lang="en-US" dirty="0" err="1"/>
              <a:t>Kazaar</a:t>
            </a:r>
            <a:r>
              <a:rPr lang="en-US" dirty="0" smtClean="0"/>
              <a:t>)</a:t>
            </a:r>
          </a:p>
          <a:p>
            <a:r>
              <a:rPr lang="en-US" sz="2400" dirty="0" smtClean="0"/>
              <a:t>Hybrid of client-server and P2P</a:t>
            </a:r>
            <a:endParaRPr lang="en-US" sz="2400" dirty="0"/>
          </a:p>
          <a:p>
            <a:pPr>
              <a:buFontTx/>
              <a:buNone/>
            </a:pPr>
            <a:endParaRPr lang="en-US" dirty="0"/>
          </a:p>
        </p:txBody>
      </p:sp>
      <p:sp>
        <p:nvSpPr>
          <p:cNvPr id="81924" name="Text Box 4"/>
          <p:cNvSpPr txBox="1">
            <a:spLocks noChangeArrowheads="1"/>
          </p:cNvSpPr>
          <p:nvPr/>
        </p:nvSpPr>
        <p:spPr bwMode="auto">
          <a:xfrm>
            <a:off x="609600" y="685800"/>
            <a:ext cx="8077200" cy="1508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dirty="0">
                <a:latin typeface="Comic Sans MS" pitchFamily="66" charset="0"/>
              </a:rPr>
              <a:t>Internet </a:t>
            </a:r>
            <a:r>
              <a:rPr lang="en-US" dirty="0" smtClean="0">
                <a:latin typeface="Comic Sans MS" pitchFamily="66" charset="0"/>
              </a:rPr>
              <a:t>applications </a:t>
            </a:r>
            <a:r>
              <a:rPr lang="en-US" dirty="0">
                <a:latin typeface="Comic Sans MS" pitchFamily="66" charset="0"/>
              </a:rPr>
              <a:t>distributed in nature!</a:t>
            </a:r>
            <a:r>
              <a:rPr lang="en-US" dirty="0"/>
              <a:t> </a:t>
            </a:r>
          </a:p>
          <a:p>
            <a:r>
              <a:rPr lang="en-US" dirty="0"/>
              <a:t> </a:t>
            </a:r>
            <a:r>
              <a:rPr lang="en-US" sz="2000" dirty="0">
                <a:solidFill>
                  <a:srgbClr val="000099"/>
                </a:solidFill>
                <a:latin typeface="Comic Sans MS" pitchFamily="66" charset="0"/>
              </a:rPr>
              <a:t>- Set of communicating application-level processes </a:t>
            </a:r>
          </a:p>
          <a:p>
            <a:r>
              <a:rPr lang="en-US" sz="2000" dirty="0">
                <a:solidFill>
                  <a:srgbClr val="000099"/>
                </a:solidFill>
                <a:latin typeface="Comic Sans MS" pitchFamily="66" charset="0"/>
              </a:rPr>
              <a:t>(usually on different hosts) provide/implement services</a:t>
            </a:r>
          </a:p>
          <a:p>
            <a:endParaRPr lang="en-US" dirty="0"/>
          </a:p>
        </p:txBody>
      </p:sp>
      <p:sp>
        <p:nvSpPr>
          <p:cNvPr id="81925" name="Text Box 5"/>
          <p:cNvSpPr txBox="1">
            <a:spLocks noChangeArrowheads="1"/>
          </p:cNvSpPr>
          <p:nvPr/>
        </p:nvSpPr>
        <p:spPr bwMode="auto">
          <a:xfrm>
            <a:off x="990600" y="5562600"/>
            <a:ext cx="69866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latin typeface="Comic Sans MS" pitchFamily="66" charset="0"/>
              </a:rPr>
              <a:t>All </a:t>
            </a:r>
            <a:r>
              <a:rPr lang="en-US" sz="2000" dirty="0">
                <a:latin typeface="Comic Sans MS" pitchFamily="66" charset="0"/>
              </a:rPr>
              <a:t>require transport of “request/reply”, sharing of data!</a:t>
            </a:r>
            <a:r>
              <a:rPr lang="en-US" dirty="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2064" name="Slide Number Placeholder 6"/>
          <p:cNvSpPr>
            <a:spLocks noGrp="1"/>
          </p:cNvSpPr>
          <p:nvPr>
            <p:ph type="sldNum" sz="quarter" idx="12"/>
          </p:nvPr>
        </p:nvSpPr>
        <p:spPr>
          <a:noFill/>
        </p:spPr>
        <p:txBody>
          <a:bodyPr/>
          <a:lstStyle/>
          <a:p>
            <a:fld id="{A0B370A7-CB61-4404-8BE8-A35B34298E92}" type="slidenum">
              <a:rPr lang="en-US"/>
              <a:pPr/>
              <a:t>32</a:t>
            </a:fld>
            <a:endParaRPr lang="en-US"/>
          </a:p>
        </p:txBody>
      </p:sp>
      <p:sp>
        <p:nvSpPr>
          <p:cNvPr id="2065" name="Rectangle 4"/>
          <p:cNvSpPr>
            <a:spLocks noGrp="1" noChangeArrowheads="1"/>
          </p:cNvSpPr>
          <p:nvPr>
            <p:ph type="title"/>
          </p:nvPr>
        </p:nvSpPr>
        <p:spPr/>
        <p:txBody>
          <a:bodyPr/>
          <a:lstStyle/>
          <a:p>
            <a:r>
              <a:rPr lang="en-US" smtClean="0"/>
              <a:t>Client-server architecture</a:t>
            </a:r>
          </a:p>
        </p:txBody>
      </p:sp>
      <p:sp>
        <p:nvSpPr>
          <p:cNvPr id="2066" name="Rectangle 460"/>
          <p:cNvSpPr>
            <a:spLocks noGrp="1" noChangeArrowheads="1"/>
          </p:cNvSpPr>
          <p:nvPr>
            <p:ph type="body" sz="half" idx="2"/>
          </p:nvPr>
        </p:nvSpPr>
        <p:spPr>
          <a:xfrm>
            <a:off x="4664075" y="1416050"/>
            <a:ext cx="4143375" cy="4648200"/>
          </a:xfrm>
        </p:spPr>
        <p:txBody>
          <a:bodyPr/>
          <a:lstStyle/>
          <a:p>
            <a:pPr>
              <a:buFont typeface="ZapfDingbats" pitchFamily="82" charset="2"/>
              <a:buNone/>
            </a:pPr>
            <a:r>
              <a:rPr lang="en-US" sz="2400" smtClean="0">
                <a:solidFill>
                  <a:srgbClr val="FF0000"/>
                </a:solidFill>
              </a:rPr>
              <a:t>server:</a:t>
            </a:r>
            <a:r>
              <a:rPr lang="en-US" sz="2400" smtClean="0"/>
              <a:t> </a:t>
            </a:r>
          </a:p>
          <a:p>
            <a:pPr lvl="1"/>
            <a:r>
              <a:rPr lang="en-US" smtClean="0"/>
              <a:t>always-on host</a:t>
            </a:r>
          </a:p>
          <a:p>
            <a:pPr lvl="1"/>
            <a:r>
              <a:rPr lang="en-US" smtClean="0"/>
              <a:t>permanent IP address</a:t>
            </a:r>
          </a:p>
          <a:p>
            <a:pPr lvl="1"/>
            <a:r>
              <a:rPr lang="en-US" smtClean="0"/>
              <a:t>server farms for scaling</a:t>
            </a:r>
          </a:p>
          <a:p>
            <a:pPr>
              <a:buFont typeface="ZapfDingbats" pitchFamily="82" charset="2"/>
              <a:buNone/>
            </a:pPr>
            <a:r>
              <a:rPr lang="en-US" sz="2400" smtClean="0">
                <a:solidFill>
                  <a:srgbClr val="FF0000"/>
                </a:solidFill>
              </a:rPr>
              <a:t>clients:</a:t>
            </a:r>
          </a:p>
          <a:p>
            <a:pPr lvl="1"/>
            <a:r>
              <a:rPr lang="en-US" sz="2000" smtClean="0"/>
              <a:t>communicate with server</a:t>
            </a:r>
          </a:p>
          <a:p>
            <a:pPr lvl="1"/>
            <a:r>
              <a:rPr lang="en-US" sz="2000" smtClean="0"/>
              <a:t>may be intermittently connected</a:t>
            </a:r>
          </a:p>
          <a:p>
            <a:pPr lvl="1"/>
            <a:r>
              <a:rPr lang="en-US" sz="2000" smtClean="0"/>
              <a:t>may have dynamic IP addresses</a:t>
            </a:r>
          </a:p>
          <a:p>
            <a:pPr lvl="1"/>
            <a:r>
              <a:rPr lang="en-US" sz="2000" smtClean="0"/>
              <a:t>do not communicate directly with each other</a:t>
            </a:r>
          </a:p>
        </p:txBody>
      </p:sp>
      <p:sp>
        <p:nvSpPr>
          <p:cNvPr id="2067" name="Freeform 462"/>
          <p:cNvSpPr>
            <a:spLocks/>
          </p:cNvSpPr>
          <p:nvPr/>
        </p:nvSpPr>
        <p:spPr bwMode="auto">
          <a:xfrm>
            <a:off x="2771775" y="3540125"/>
            <a:ext cx="1314450" cy="674688"/>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p:spPr>
        <p:txBody>
          <a:bodyPr/>
          <a:lstStyle/>
          <a:p>
            <a:endParaRPr lang="en-US"/>
          </a:p>
        </p:txBody>
      </p:sp>
      <p:sp>
        <p:nvSpPr>
          <p:cNvPr id="2068" name="Freeform 463"/>
          <p:cNvSpPr>
            <a:spLocks/>
          </p:cNvSpPr>
          <p:nvPr/>
        </p:nvSpPr>
        <p:spPr bwMode="auto">
          <a:xfrm>
            <a:off x="2790825" y="2014538"/>
            <a:ext cx="1730375" cy="1044575"/>
          </a:xfrm>
          <a:custGeom>
            <a:avLst/>
            <a:gdLst>
              <a:gd name="T0" fmla="*/ 424 w 765"/>
              <a:gd name="T1" fmla="*/ 10 h 459"/>
              <a:gd name="T2" fmla="*/ 288 w 765"/>
              <a:gd name="T3" fmla="*/ 70 h 459"/>
              <a:gd name="T4" fmla="*/ 96 w 765"/>
              <a:gd name="T5" fmla="*/ 100 h 459"/>
              <a:gd name="T6" fmla="*/ 14 w 765"/>
              <a:gd name="T7" fmla="*/ 336 h 459"/>
              <a:gd name="T8" fmla="*/ 180 w 765"/>
              <a:gd name="T9" fmla="*/ 444 h 459"/>
              <a:gd name="T10" fmla="*/ 346 w 765"/>
              <a:gd name="T11" fmla="*/ 426 h 459"/>
              <a:gd name="T12" fmla="*/ 584 w 765"/>
              <a:gd name="T13" fmla="*/ 444 h 459"/>
              <a:gd name="T14" fmla="*/ 698 w 765"/>
              <a:gd name="T15" fmla="*/ 434 h 459"/>
              <a:gd name="T16" fmla="*/ 752 w 765"/>
              <a:gd name="T17" fmla="*/ 372 h 459"/>
              <a:gd name="T18" fmla="*/ 750 w 765"/>
              <a:gd name="T19" fmla="*/ 158 h 459"/>
              <a:gd name="T20" fmla="*/ 662 w 765"/>
              <a:gd name="T21" fmla="*/ 34 h 459"/>
              <a:gd name="T22" fmla="*/ 424 w 765"/>
              <a:gd name="T23" fmla="*/ 10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p:spPr>
        <p:txBody>
          <a:bodyPr/>
          <a:lstStyle/>
          <a:p>
            <a:endParaRPr lang="en-US"/>
          </a:p>
        </p:txBody>
      </p:sp>
      <p:sp>
        <p:nvSpPr>
          <p:cNvPr id="2069" name="Freeform 464"/>
          <p:cNvSpPr>
            <a:spLocks/>
          </p:cNvSpPr>
          <p:nvPr/>
        </p:nvSpPr>
        <p:spPr bwMode="auto">
          <a:xfrm>
            <a:off x="1050925" y="1722438"/>
            <a:ext cx="1644650" cy="1071562"/>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p:spPr>
        <p:txBody>
          <a:bodyPr/>
          <a:lstStyle/>
          <a:p>
            <a:endParaRPr lang="en-US"/>
          </a:p>
        </p:txBody>
      </p:sp>
      <p:grpSp>
        <p:nvGrpSpPr>
          <p:cNvPr id="2" name="Group 465"/>
          <p:cNvGrpSpPr>
            <a:grpSpLocks/>
          </p:cNvGrpSpPr>
          <p:nvPr/>
        </p:nvGrpSpPr>
        <p:grpSpPr bwMode="auto">
          <a:xfrm>
            <a:off x="1138238" y="3057525"/>
            <a:ext cx="1458912" cy="933450"/>
            <a:chOff x="2889" y="1631"/>
            <a:chExt cx="980" cy="743"/>
          </a:xfrm>
        </p:grpSpPr>
        <p:sp>
          <p:nvSpPr>
            <p:cNvPr id="2394" name="Rectangle 466"/>
            <p:cNvSpPr>
              <a:spLocks noChangeArrowheads="1"/>
            </p:cNvSpPr>
            <p:nvPr/>
          </p:nvSpPr>
          <p:spPr bwMode="auto">
            <a:xfrm>
              <a:off x="3046" y="1841"/>
              <a:ext cx="663" cy="533"/>
            </a:xfrm>
            <a:prstGeom prst="rect">
              <a:avLst/>
            </a:prstGeom>
            <a:solidFill>
              <a:srgbClr val="DDDDDD"/>
            </a:solidFill>
            <a:ln w="9525">
              <a:noFill/>
              <a:miter lim="800000"/>
              <a:headEnd/>
              <a:tailEnd/>
            </a:ln>
          </p:spPr>
          <p:txBody>
            <a:bodyPr wrap="none" anchor="ctr"/>
            <a:lstStyle/>
            <a:p>
              <a:endParaRPr lang="en-US"/>
            </a:p>
          </p:txBody>
        </p:sp>
        <p:sp>
          <p:nvSpPr>
            <p:cNvPr id="2395" name="AutoShape 467"/>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p:spPr>
          <p:txBody>
            <a:bodyPr wrap="none" anchor="ctr"/>
            <a:lstStyle/>
            <a:p>
              <a:pPr algn="ctr">
                <a:spcBef>
                  <a:spcPct val="0"/>
                </a:spcBef>
                <a:buClrTx/>
                <a:buSzTx/>
                <a:buFontTx/>
                <a:buNone/>
              </a:pPr>
              <a:endParaRPr lang="en-US">
                <a:solidFill>
                  <a:srgbClr val="00CCFF"/>
                </a:solidFill>
                <a:latin typeface="Times New Roman" pitchFamily="18" charset="0"/>
              </a:endParaRPr>
            </a:p>
          </p:txBody>
        </p:sp>
      </p:grpSp>
      <p:grpSp>
        <p:nvGrpSpPr>
          <p:cNvPr id="3" name="Group 468"/>
          <p:cNvGrpSpPr>
            <a:grpSpLocks/>
          </p:cNvGrpSpPr>
          <p:nvPr/>
        </p:nvGrpSpPr>
        <p:grpSpPr bwMode="auto">
          <a:xfrm>
            <a:off x="1839913" y="1914525"/>
            <a:ext cx="336550" cy="531813"/>
            <a:chOff x="3796" y="1043"/>
            <a:chExt cx="865" cy="1237"/>
          </a:xfrm>
        </p:grpSpPr>
        <p:sp>
          <p:nvSpPr>
            <p:cNvPr id="2364" name="Line 469"/>
            <p:cNvSpPr>
              <a:spLocks noChangeShapeType="1"/>
            </p:cNvSpPr>
            <p:nvPr/>
          </p:nvSpPr>
          <p:spPr bwMode="auto">
            <a:xfrm flipH="1">
              <a:off x="3992" y="1481"/>
              <a:ext cx="235" cy="724"/>
            </a:xfrm>
            <a:prstGeom prst="line">
              <a:avLst/>
            </a:prstGeom>
            <a:noFill/>
            <a:ln w="9525">
              <a:solidFill>
                <a:schemeClr val="bg2"/>
              </a:solidFill>
              <a:round/>
              <a:headEnd/>
              <a:tailEnd/>
            </a:ln>
          </p:spPr>
          <p:txBody>
            <a:bodyPr wrap="none"/>
            <a:lstStyle/>
            <a:p>
              <a:endParaRPr lang="en-US"/>
            </a:p>
          </p:txBody>
        </p:sp>
        <p:sp>
          <p:nvSpPr>
            <p:cNvPr id="2365" name="Line 470"/>
            <p:cNvSpPr>
              <a:spLocks noChangeShapeType="1"/>
            </p:cNvSpPr>
            <p:nvPr/>
          </p:nvSpPr>
          <p:spPr bwMode="auto">
            <a:xfrm>
              <a:off x="4227" y="1481"/>
              <a:ext cx="236" cy="720"/>
            </a:xfrm>
            <a:prstGeom prst="line">
              <a:avLst/>
            </a:prstGeom>
            <a:noFill/>
            <a:ln w="9525">
              <a:solidFill>
                <a:schemeClr val="bg2"/>
              </a:solidFill>
              <a:round/>
              <a:headEnd/>
              <a:tailEnd/>
            </a:ln>
          </p:spPr>
          <p:txBody>
            <a:bodyPr wrap="none"/>
            <a:lstStyle/>
            <a:p>
              <a:endParaRPr lang="en-US"/>
            </a:p>
          </p:txBody>
        </p:sp>
        <p:sp>
          <p:nvSpPr>
            <p:cNvPr id="2366" name="Line 471"/>
            <p:cNvSpPr>
              <a:spLocks noChangeShapeType="1"/>
            </p:cNvSpPr>
            <p:nvPr/>
          </p:nvSpPr>
          <p:spPr bwMode="auto">
            <a:xfrm>
              <a:off x="3992" y="2201"/>
              <a:ext cx="235" cy="79"/>
            </a:xfrm>
            <a:prstGeom prst="line">
              <a:avLst/>
            </a:prstGeom>
            <a:noFill/>
            <a:ln w="9525">
              <a:solidFill>
                <a:schemeClr val="bg2"/>
              </a:solidFill>
              <a:round/>
              <a:headEnd/>
              <a:tailEnd/>
            </a:ln>
          </p:spPr>
          <p:txBody>
            <a:bodyPr wrap="none"/>
            <a:lstStyle/>
            <a:p>
              <a:endParaRPr lang="en-US"/>
            </a:p>
          </p:txBody>
        </p:sp>
        <p:sp>
          <p:nvSpPr>
            <p:cNvPr id="2367" name="Line 472"/>
            <p:cNvSpPr>
              <a:spLocks noChangeShapeType="1"/>
            </p:cNvSpPr>
            <p:nvPr/>
          </p:nvSpPr>
          <p:spPr bwMode="auto">
            <a:xfrm flipH="1">
              <a:off x="4227" y="2201"/>
              <a:ext cx="236" cy="79"/>
            </a:xfrm>
            <a:prstGeom prst="line">
              <a:avLst/>
            </a:prstGeom>
            <a:noFill/>
            <a:ln w="9525">
              <a:solidFill>
                <a:schemeClr val="bg2"/>
              </a:solidFill>
              <a:round/>
              <a:headEnd/>
              <a:tailEnd/>
            </a:ln>
          </p:spPr>
          <p:txBody>
            <a:bodyPr wrap="none"/>
            <a:lstStyle/>
            <a:p>
              <a:endParaRPr lang="en-US"/>
            </a:p>
          </p:txBody>
        </p:sp>
        <p:sp>
          <p:nvSpPr>
            <p:cNvPr id="2368" name="Line 473"/>
            <p:cNvSpPr>
              <a:spLocks noChangeShapeType="1"/>
            </p:cNvSpPr>
            <p:nvPr/>
          </p:nvSpPr>
          <p:spPr bwMode="auto">
            <a:xfrm>
              <a:off x="4227" y="1497"/>
              <a:ext cx="0" cy="783"/>
            </a:xfrm>
            <a:prstGeom prst="line">
              <a:avLst/>
            </a:prstGeom>
            <a:noFill/>
            <a:ln w="9525">
              <a:solidFill>
                <a:schemeClr val="bg2"/>
              </a:solidFill>
              <a:round/>
              <a:headEnd/>
              <a:tailEnd/>
            </a:ln>
          </p:spPr>
          <p:txBody>
            <a:bodyPr wrap="none"/>
            <a:lstStyle/>
            <a:p>
              <a:endParaRPr lang="en-US"/>
            </a:p>
          </p:txBody>
        </p:sp>
        <p:sp>
          <p:nvSpPr>
            <p:cNvPr id="2369" name="Line 474"/>
            <p:cNvSpPr>
              <a:spLocks noChangeShapeType="1"/>
            </p:cNvSpPr>
            <p:nvPr/>
          </p:nvSpPr>
          <p:spPr bwMode="auto">
            <a:xfrm flipV="1">
              <a:off x="3992" y="2127"/>
              <a:ext cx="235" cy="78"/>
            </a:xfrm>
            <a:prstGeom prst="line">
              <a:avLst/>
            </a:prstGeom>
            <a:noFill/>
            <a:ln w="9525">
              <a:solidFill>
                <a:schemeClr val="bg2"/>
              </a:solidFill>
              <a:round/>
              <a:headEnd/>
              <a:tailEnd/>
            </a:ln>
          </p:spPr>
          <p:txBody>
            <a:bodyPr wrap="none"/>
            <a:lstStyle/>
            <a:p>
              <a:endParaRPr lang="en-US"/>
            </a:p>
          </p:txBody>
        </p:sp>
        <p:sp>
          <p:nvSpPr>
            <p:cNvPr id="2370" name="Line 475"/>
            <p:cNvSpPr>
              <a:spLocks noChangeShapeType="1"/>
            </p:cNvSpPr>
            <p:nvPr/>
          </p:nvSpPr>
          <p:spPr bwMode="auto">
            <a:xfrm flipH="1" flipV="1">
              <a:off x="4227" y="2127"/>
              <a:ext cx="236" cy="74"/>
            </a:xfrm>
            <a:prstGeom prst="line">
              <a:avLst/>
            </a:prstGeom>
            <a:noFill/>
            <a:ln w="9525">
              <a:solidFill>
                <a:schemeClr val="bg2"/>
              </a:solidFill>
              <a:round/>
              <a:headEnd/>
              <a:tailEnd/>
            </a:ln>
          </p:spPr>
          <p:txBody>
            <a:bodyPr wrap="none"/>
            <a:lstStyle/>
            <a:p>
              <a:endParaRPr lang="en-US"/>
            </a:p>
          </p:txBody>
        </p:sp>
        <p:sp>
          <p:nvSpPr>
            <p:cNvPr id="2371" name="Line 476"/>
            <p:cNvSpPr>
              <a:spLocks noChangeShapeType="1"/>
            </p:cNvSpPr>
            <p:nvPr/>
          </p:nvSpPr>
          <p:spPr bwMode="auto">
            <a:xfrm>
              <a:off x="4092" y="1890"/>
              <a:ext cx="135" cy="60"/>
            </a:xfrm>
            <a:prstGeom prst="line">
              <a:avLst/>
            </a:prstGeom>
            <a:noFill/>
            <a:ln w="9525">
              <a:solidFill>
                <a:schemeClr val="bg2"/>
              </a:solidFill>
              <a:round/>
              <a:headEnd/>
              <a:tailEnd/>
            </a:ln>
          </p:spPr>
          <p:txBody>
            <a:bodyPr wrap="none"/>
            <a:lstStyle/>
            <a:p>
              <a:endParaRPr lang="en-US"/>
            </a:p>
          </p:txBody>
        </p:sp>
        <p:sp>
          <p:nvSpPr>
            <p:cNvPr id="2372" name="Line 477"/>
            <p:cNvSpPr>
              <a:spLocks noChangeShapeType="1"/>
            </p:cNvSpPr>
            <p:nvPr/>
          </p:nvSpPr>
          <p:spPr bwMode="auto">
            <a:xfrm flipV="1">
              <a:off x="4227" y="1890"/>
              <a:ext cx="143" cy="60"/>
            </a:xfrm>
            <a:prstGeom prst="line">
              <a:avLst/>
            </a:prstGeom>
            <a:noFill/>
            <a:ln w="9525">
              <a:solidFill>
                <a:schemeClr val="bg2"/>
              </a:solidFill>
              <a:round/>
              <a:headEnd/>
              <a:tailEnd/>
            </a:ln>
          </p:spPr>
          <p:txBody>
            <a:bodyPr wrap="none"/>
            <a:lstStyle/>
            <a:p>
              <a:endParaRPr lang="en-US"/>
            </a:p>
          </p:txBody>
        </p:sp>
        <p:sp>
          <p:nvSpPr>
            <p:cNvPr id="2373" name="Line 478"/>
            <p:cNvSpPr>
              <a:spLocks noChangeShapeType="1"/>
            </p:cNvSpPr>
            <p:nvPr/>
          </p:nvSpPr>
          <p:spPr bwMode="auto">
            <a:xfrm>
              <a:off x="4047" y="1996"/>
              <a:ext cx="175" cy="81"/>
            </a:xfrm>
            <a:prstGeom prst="line">
              <a:avLst/>
            </a:prstGeom>
            <a:noFill/>
            <a:ln w="9525">
              <a:solidFill>
                <a:schemeClr val="bg2"/>
              </a:solidFill>
              <a:round/>
              <a:headEnd/>
              <a:tailEnd/>
            </a:ln>
          </p:spPr>
          <p:txBody>
            <a:bodyPr wrap="none"/>
            <a:lstStyle/>
            <a:p>
              <a:endParaRPr lang="en-US"/>
            </a:p>
          </p:txBody>
        </p:sp>
        <p:sp>
          <p:nvSpPr>
            <p:cNvPr id="2374" name="Line 479"/>
            <p:cNvSpPr>
              <a:spLocks noChangeShapeType="1"/>
            </p:cNvSpPr>
            <p:nvPr/>
          </p:nvSpPr>
          <p:spPr bwMode="auto">
            <a:xfrm flipV="1">
              <a:off x="4227" y="2012"/>
              <a:ext cx="176" cy="71"/>
            </a:xfrm>
            <a:prstGeom prst="line">
              <a:avLst/>
            </a:prstGeom>
            <a:noFill/>
            <a:ln w="9525">
              <a:solidFill>
                <a:schemeClr val="bg2"/>
              </a:solidFill>
              <a:round/>
              <a:headEnd/>
              <a:tailEnd/>
            </a:ln>
          </p:spPr>
          <p:txBody>
            <a:bodyPr wrap="none"/>
            <a:lstStyle/>
            <a:p>
              <a:endParaRPr lang="en-US"/>
            </a:p>
          </p:txBody>
        </p:sp>
        <p:sp>
          <p:nvSpPr>
            <p:cNvPr id="2375" name="Line 480"/>
            <p:cNvSpPr>
              <a:spLocks noChangeShapeType="1"/>
            </p:cNvSpPr>
            <p:nvPr/>
          </p:nvSpPr>
          <p:spPr bwMode="auto">
            <a:xfrm flipV="1">
              <a:off x="4227" y="1782"/>
              <a:ext cx="90" cy="29"/>
            </a:xfrm>
            <a:prstGeom prst="line">
              <a:avLst/>
            </a:prstGeom>
            <a:noFill/>
            <a:ln w="9525">
              <a:solidFill>
                <a:schemeClr val="bg2"/>
              </a:solidFill>
              <a:round/>
              <a:headEnd/>
              <a:tailEnd/>
            </a:ln>
          </p:spPr>
          <p:txBody>
            <a:bodyPr wrap="none"/>
            <a:lstStyle/>
            <a:p>
              <a:endParaRPr lang="en-US"/>
            </a:p>
          </p:txBody>
        </p:sp>
        <p:sp>
          <p:nvSpPr>
            <p:cNvPr id="2376" name="Line 481"/>
            <p:cNvSpPr>
              <a:spLocks noChangeShapeType="1"/>
            </p:cNvSpPr>
            <p:nvPr/>
          </p:nvSpPr>
          <p:spPr bwMode="auto">
            <a:xfrm flipV="1">
              <a:off x="4227" y="1632"/>
              <a:ext cx="57" cy="22"/>
            </a:xfrm>
            <a:prstGeom prst="line">
              <a:avLst/>
            </a:prstGeom>
            <a:noFill/>
            <a:ln w="9525">
              <a:solidFill>
                <a:schemeClr val="bg2"/>
              </a:solidFill>
              <a:round/>
              <a:headEnd/>
              <a:tailEnd/>
            </a:ln>
          </p:spPr>
          <p:txBody>
            <a:bodyPr wrap="none"/>
            <a:lstStyle/>
            <a:p>
              <a:endParaRPr lang="en-US"/>
            </a:p>
          </p:txBody>
        </p:sp>
        <p:sp>
          <p:nvSpPr>
            <p:cNvPr id="2377" name="Line 482"/>
            <p:cNvSpPr>
              <a:spLocks noChangeShapeType="1"/>
            </p:cNvSpPr>
            <p:nvPr/>
          </p:nvSpPr>
          <p:spPr bwMode="auto">
            <a:xfrm>
              <a:off x="4126" y="1772"/>
              <a:ext cx="109" cy="39"/>
            </a:xfrm>
            <a:prstGeom prst="line">
              <a:avLst/>
            </a:prstGeom>
            <a:noFill/>
            <a:ln w="9525">
              <a:solidFill>
                <a:schemeClr val="bg2"/>
              </a:solidFill>
              <a:round/>
              <a:headEnd/>
              <a:tailEnd/>
            </a:ln>
          </p:spPr>
          <p:txBody>
            <a:bodyPr wrap="none"/>
            <a:lstStyle/>
            <a:p>
              <a:endParaRPr lang="en-US"/>
            </a:p>
          </p:txBody>
        </p:sp>
        <p:sp>
          <p:nvSpPr>
            <p:cNvPr id="2378" name="Line 483"/>
            <p:cNvSpPr>
              <a:spLocks noChangeShapeType="1"/>
            </p:cNvSpPr>
            <p:nvPr/>
          </p:nvSpPr>
          <p:spPr bwMode="auto">
            <a:xfrm>
              <a:off x="4175" y="1625"/>
              <a:ext cx="63" cy="39"/>
            </a:xfrm>
            <a:prstGeom prst="line">
              <a:avLst/>
            </a:prstGeom>
            <a:noFill/>
            <a:ln w="9525">
              <a:solidFill>
                <a:schemeClr val="bg2"/>
              </a:solidFill>
              <a:round/>
              <a:headEnd/>
              <a:tailEnd/>
            </a:ln>
          </p:spPr>
          <p:txBody>
            <a:bodyPr wrap="none"/>
            <a:lstStyle/>
            <a:p>
              <a:endParaRPr lang="en-US"/>
            </a:p>
          </p:txBody>
        </p:sp>
        <p:grpSp>
          <p:nvGrpSpPr>
            <p:cNvPr id="4" name="Group 484"/>
            <p:cNvGrpSpPr>
              <a:grpSpLocks/>
            </p:cNvGrpSpPr>
            <p:nvPr/>
          </p:nvGrpSpPr>
          <p:grpSpPr bwMode="auto">
            <a:xfrm>
              <a:off x="4269" y="1415"/>
              <a:ext cx="392" cy="137"/>
              <a:chOff x="4227" y="1360"/>
              <a:chExt cx="863" cy="270"/>
            </a:xfrm>
          </p:grpSpPr>
          <p:sp>
            <p:nvSpPr>
              <p:cNvPr id="2390" name="Line 485"/>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2391" name="Line 486"/>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2392" name="Line 487"/>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2393" name="Line 488"/>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5" name="Group 489"/>
            <p:cNvGrpSpPr>
              <a:grpSpLocks/>
            </p:cNvGrpSpPr>
            <p:nvPr/>
          </p:nvGrpSpPr>
          <p:grpSpPr bwMode="auto">
            <a:xfrm rot="5700496">
              <a:off x="4053" y="1170"/>
              <a:ext cx="392" cy="137"/>
              <a:chOff x="4227" y="1360"/>
              <a:chExt cx="863" cy="270"/>
            </a:xfrm>
          </p:grpSpPr>
          <p:sp>
            <p:nvSpPr>
              <p:cNvPr id="2386" name="Line 490"/>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2387" name="Line 491"/>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2388" name="Line 492"/>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2389" name="Line 493"/>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6" name="Group 494"/>
            <p:cNvGrpSpPr>
              <a:grpSpLocks/>
            </p:cNvGrpSpPr>
            <p:nvPr/>
          </p:nvGrpSpPr>
          <p:grpSpPr bwMode="auto">
            <a:xfrm rot="10800000">
              <a:off x="3796" y="1402"/>
              <a:ext cx="392" cy="137"/>
              <a:chOff x="4227" y="1360"/>
              <a:chExt cx="863" cy="270"/>
            </a:xfrm>
          </p:grpSpPr>
          <p:sp>
            <p:nvSpPr>
              <p:cNvPr id="2382" name="Line 495"/>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2383" name="Line 496"/>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2384" name="Line 497"/>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2385" name="Line 498"/>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sp>
        <p:nvSpPr>
          <p:cNvPr id="2072" name="Oval 499"/>
          <p:cNvSpPr>
            <a:spLocks noChangeArrowheads="1"/>
          </p:cNvSpPr>
          <p:nvPr/>
        </p:nvSpPr>
        <p:spPr bwMode="auto">
          <a:xfrm>
            <a:off x="2897188" y="373538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073" name="Line 500"/>
          <p:cNvSpPr>
            <a:spLocks noChangeShapeType="1"/>
          </p:cNvSpPr>
          <p:nvPr/>
        </p:nvSpPr>
        <p:spPr bwMode="auto">
          <a:xfrm>
            <a:off x="2897188" y="3727450"/>
            <a:ext cx="0" cy="58738"/>
          </a:xfrm>
          <a:prstGeom prst="line">
            <a:avLst/>
          </a:prstGeom>
          <a:noFill/>
          <a:ln w="12700">
            <a:solidFill>
              <a:schemeClr val="folHlink"/>
            </a:solidFill>
            <a:round/>
            <a:headEnd/>
            <a:tailEnd/>
          </a:ln>
        </p:spPr>
        <p:txBody>
          <a:bodyPr wrap="none" anchor="ctr"/>
          <a:lstStyle/>
          <a:p>
            <a:endParaRPr lang="en-US"/>
          </a:p>
        </p:txBody>
      </p:sp>
      <p:sp>
        <p:nvSpPr>
          <p:cNvPr id="2074" name="Line 501"/>
          <p:cNvSpPr>
            <a:spLocks noChangeShapeType="1"/>
          </p:cNvSpPr>
          <p:nvPr/>
        </p:nvSpPr>
        <p:spPr bwMode="auto">
          <a:xfrm>
            <a:off x="3255963" y="3727450"/>
            <a:ext cx="0" cy="58738"/>
          </a:xfrm>
          <a:prstGeom prst="line">
            <a:avLst/>
          </a:prstGeom>
          <a:noFill/>
          <a:ln w="12700">
            <a:solidFill>
              <a:schemeClr val="folHlink"/>
            </a:solidFill>
            <a:round/>
            <a:headEnd/>
            <a:tailEnd/>
          </a:ln>
        </p:spPr>
        <p:txBody>
          <a:bodyPr wrap="none" anchor="ctr"/>
          <a:lstStyle/>
          <a:p>
            <a:endParaRPr lang="en-US"/>
          </a:p>
        </p:txBody>
      </p:sp>
      <p:sp>
        <p:nvSpPr>
          <p:cNvPr id="2075" name="Rectangle 502"/>
          <p:cNvSpPr>
            <a:spLocks noChangeArrowheads="1"/>
          </p:cNvSpPr>
          <p:nvPr/>
        </p:nvSpPr>
        <p:spPr bwMode="auto">
          <a:xfrm>
            <a:off x="2897188" y="372745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076" name="Oval 503"/>
          <p:cNvSpPr>
            <a:spLocks noChangeArrowheads="1"/>
          </p:cNvSpPr>
          <p:nvPr/>
        </p:nvSpPr>
        <p:spPr bwMode="auto">
          <a:xfrm>
            <a:off x="2894013" y="365918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7" name="Group 504"/>
          <p:cNvGrpSpPr>
            <a:grpSpLocks/>
          </p:cNvGrpSpPr>
          <p:nvPr/>
        </p:nvGrpSpPr>
        <p:grpSpPr bwMode="auto">
          <a:xfrm>
            <a:off x="2979738" y="3683000"/>
            <a:ext cx="179387" cy="65088"/>
            <a:chOff x="2848" y="848"/>
            <a:chExt cx="140" cy="98"/>
          </a:xfrm>
        </p:grpSpPr>
        <p:sp>
          <p:nvSpPr>
            <p:cNvPr id="2361" name="Line 50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62" name="Line 50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63" name="Line 50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8" name="Group 508"/>
          <p:cNvGrpSpPr>
            <a:grpSpLocks/>
          </p:cNvGrpSpPr>
          <p:nvPr/>
        </p:nvGrpSpPr>
        <p:grpSpPr bwMode="auto">
          <a:xfrm flipV="1">
            <a:off x="2979738" y="3683000"/>
            <a:ext cx="179387" cy="65088"/>
            <a:chOff x="2848" y="848"/>
            <a:chExt cx="140" cy="98"/>
          </a:xfrm>
        </p:grpSpPr>
        <p:sp>
          <p:nvSpPr>
            <p:cNvPr id="2358" name="Line 50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59" name="Line 51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60" name="Line 51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079" name="Oval 512"/>
          <p:cNvSpPr>
            <a:spLocks noChangeArrowheads="1"/>
          </p:cNvSpPr>
          <p:nvPr/>
        </p:nvSpPr>
        <p:spPr bwMode="auto">
          <a:xfrm>
            <a:off x="3252788" y="401478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080" name="Line 513"/>
          <p:cNvSpPr>
            <a:spLocks noChangeShapeType="1"/>
          </p:cNvSpPr>
          <p:nvPr/>
        </p:nvSpPr>
        <p:spPr bwMode="auto">
          <a:xfrm>
            <a:off x="3252788" y="4006850"/>
            <a:ext cx="0" cy="58738"/>
          </a:xfrm>
          <a:prstGeom prst="line">
            <a:avLst/>
          </a:prstGeom>
          <a:noFill/>
          <a:ln w="12700">
            <a:solidFill>
              <a:schemeClr val="folHlink"/>
            </a:solidFill>
            <a:round/>
            <a:headEnd/>
            <a:tailEnd/>
          </a:ln>
        </p:spPr>
        <p:txBody>
          <a:bodyPr wrap="none" anchor="ctr"/>
          <a:lstStyle/>
          <a:p>
            <a:endParaRPr lang="en-US"/>
          </a:p>
        </p:txBody>
      </p:sp>
      <p:sp>
        <p:nvSpPr>
          <p:cNvPr id="2081" name="Line 514"/>
          <p:cNvSpPr>
            <a:spLocks noChangeShapeType="1"/>
          </p:cNvSpPr>
          <p:nvPr/>
        </p:nvSpPr>
        <p:spPr bwMode="auto">
          <a:xfrm>
            <a:off x="3611563" y="4006850"/>
            <a:ext cx="0" cy="58738"/>
          </a:xfrm>
          <a:prstGeom prst="line">
            <a:avLst/>
          </a:prstGeom>
          <a:noFill/>
          <a:ln w="12700">
            <a:solidFill>
              <a:schemeClr val="folHlink"/>
            </a:solidFill>
            <a:round/>
            <a:headEnd/>
            <a:tailEnd/>
          </a:ln>
        </p:spPr>
        <p:txBody>
          <a:bodyPr wrap="none" anchor="ctr"/>
          <a:lstStyle/>
          <a:p>
            <a:endParaRPr lang="en-US"/>
          </a:p>
        </p:txBody>
      </p:sp>
      <p:sp>
        <p:nvSpPr>
          <p:cNvPr id="2082" name="Rectangle 515"/>
          <p:cNvSpPr>
            <a:spLocks noChangeArrowheads="1"/>
          </p:cNvSpPr>
          <p:nvPr/>
        </p:nvSpPr>
        <p:spPr bwMode="auto">
          <a:xfrm>
            <a:off x="3252788" y="400685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083" name="Oval 516"/>
          <p:cNvSpPr>
            <a:spLocks noChangeArrowheads="1"/>
          </p:cNvSpPr>
          <p:nvPr/>
        </p:nvSpPr>
        <p:spPr bwMode="auto">
          <a:xfrm>
            <a:off x="3249613" y="393858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9" name="Group 517"/>
          <p:cNvGrpSpPr>
            <a:grpSpLocks/>
          </p:cNvGrpSpPr>
          <p:nvPr/>
        </p:nvGrpSpPr>
        <p:grpSpPr bwMode="auto">
          <a:xfrm>
            <a:off x="3335338" y="3962400"/>
            <a:ext cx="179387" cy="65088"/>
            <a:chOff x="2848" y="848"/>
            <a:chExt cx="140" cy="98"/>
          </a:xfrm>
        </p:grpSpPr>
        <p:sp>
          <p:nvSpPr>
            <p:cNvPr id="2355" name="Line 51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56" name="Line 51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57" name="Line 52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 name="Group 521"/>
          <p:cNvGrpSpPr>
            <a:grpSpLocks/>
          </p:cNvGrpSpPr>
          <p:nvPr/>
        </p:nvGrpSpPr>
        <p:grpSpPr bwMode="auto">
          <a:xfrm flipV="1">
            <a:off x="3335338" y="3962400"/>
            <a:ext cx="179387" cy="65088"/>
            <a:chOff x="2848" y="848"/>
            <a:chExt cx="140" cy="98"/>
          </a:xfrm>
        </p:grpSpPr>
        <p:sp>
          <p:nvSpPr>
            <p:cNvPr id="2352" name="Line 52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53" name="Line 52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54" name="Line 52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086" name="Oval 525"/>
          <p:cNvSpPr>
            <a:spLocks noChangeArrowheads="1"/>
          </p:cNvSpPr>
          <p:nvPr/>
        </p:nvSpPr>
        <p:spPr bwMode="auto">
          <a:xfrm>
            <a:off x="3532188" y="374808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087" name="Line 526"/>
          <p:cNvSpPr>
            <a:spLocks noChangeShapeType="1"/>
          </p:cNvSpPr>
          <p:nvPr/>
        </p:nvSpPr>
        <p:spPr bwMode="auto">
          <a:xfrm>
            <a:off x="3532188" y="3740150"/>
            <a:ext cx="0" cy="58738"/>
          </a:xfrm>
          <a:prstGeom prst="line">
            <a:avLst/>
          </a:prstGeom>
          <a:noFill/>
          <a:ln w="12700">
            <a:solidFill>
              <a:schemeClr val="folHlink"/>
            </a:solidFill>
            <a:round/>
            <a:headEnd/>
            <a:tailEnd/>
          </a:ln>
        </p:spPr>
        <p:txBody>
          <a:bodyPr wrap="none" anchor="ctr"/>
          <a:lstStyle/>
          <a:p>
            <a:endParaRPr lang="en-US"/>
          </a:p>
        </p:txBody>
      </p:sp>
      <p:sp>
        <p:nvSpPr>
          <p:cNvPr id="2088" name="Line 527"/>
          <p:cNvSpPr>
            <a:spLocks noChangeShapeType="1"/>
          </p:cNvSpPr>
          <p:nvPr/>
        </p:nvSpPr>
        <p:spPr bwMode="auto">
          <a:xfrm>
            <a:off x="3890963" y="3740150"/>
            <a:ext cx="0" cy="58738"/>
          </a:xfrm>
          <a:prstGeom prst="line">
            <a:avLst/>
          </a:prstGeom>
          <a:noFill/>
          <a:ln w="12700">
            <a:solidFill>
              <a:schemeClr val="folHlink"/>
            </a:solidFill>
            <a:round/>
            <a:headEnd/>
            <a:tailEnd/>
          </a:ln>
        </p:spPr>
        <p:txBody>
          <a:bodyPr wrap="none" anchor="ctr"/>
          <a:lstStyle/>
          <a:p>
            <a:endParaRPr lang="en-US"/>
          </a:p>
        </p:txBody>
      </p:sp>
      <p:sp>
        <p:nvSpPr>
          <p:cNvPr id="2089" name="Rectangle 528"/>
          <p:cNvSpPr>
            <a:spLocks noChangeArrowheads="1"/>
          </p:cNvSpPr>
          <p:nvPr/>
        </p:nvSpPr>
        <p:spPr bwMode="auto">
          <a:xfrm>
            <a:off x="3532188" y="374015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090" name="Oval 529"/>
          <p:cNvSpPr>
            <a:spLocks noChangeArrowheads="1"/>
          </p:cNvSpPr>
          <p:nvPr/>
        </p:nvSpPr>
        <p:spPr bwMode="auto">
          <a:xfrm>
            <a:off x="3529013" y="367188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1" name="Group 530"/>
          <p:cNvGrpSpPr>
            <a:grpSpLocks/>
          </p:cNvGrpSpPr>
          <p:nvPr/>
        </p:nvGrpSpPr>
        <p:grpSpPr bwMode="auto">
          <a:xfrm>
            <a:off x="3614738" y="3695700"/>
            <a:ext cx="179387" cy="65088"/>
            <a:chOff x="2848" y="848"/>
            <a:chExt cx="140" cy="98"/>
          </a:xfrm>
        </p:grpSpPr>
        <p:sp>
          <p:nvSpPr>
            <p:cNvPr id="2349" name="Line 53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50" name="Line 53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51" name="Line 53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2" name="Group 534"/>
          <p:cNvGrpSpPr>
            <a:grpSpLocks/>
          </p:cNvGrpSpPr>
          <p:nvPr/>
        </p:nvGrpSpPr>
        <p:grpSpPr bwMode="auto">
          <a:xfrm flipV="1">
            <a:off x="3614738" y="3695700"/>
            <a:ext cx="179387" cy="65088"/>
            <a:chOff x="2848" y="848"/>
            <a:chExt cx="140" cy="98"/>
          </a:xfrm>
        </p:grpSpPr>
        <p:sp>
          <p:nvSpPr>
            <p:cNvPr id="2346" name="Line 53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47" name="Line 53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48" name="Line 53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093" name="Oval 538"/>
          <p:cNvSpPr>
            <a:spLocks noChangeArrowheads="1"/>
          </p:cNvSpPr>
          <p:nvPr/>
        </p:nvSpPr>
        <p:spPr bwMode="auto">
          <a:xfrm>
            <a:off x="2997200" y="2586038"/>
            <a:ext cx="347663" cy="8890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094" name="Line 539"/>
          <p:cNvSpPr>
            <a:spLocks noChangeShapeType="1"/>
          </p:cNvSpPr>
          <p:nvPr/>
        </p:nvSpPr>
        <p:spPr bwMode="auto">
          <a:xfrm>
            <a:off x="2997200" y="2578100"/>
            <a:ext cx="0" cy="55563"/>
          </a:xfrm>
          <a:prstGeom prst="line">
            <a:avLst/>
          </a:prstGeom>
          <a:noFill/>
          <a:ln w="12700">
            <a:solidFill>
              <a:schemeClr val="folHlink"/>
            </a:solidFill>
            <a:round/>
            <a:headEnd/>
            <a:tailEnd/>
          </a:ln>
        </p:spPr>
        <p:txBody>
          <a:bodyPr wrap="none" anchor="ctr"/>
          <a:lstStyle/>
          <a:p>
            <a:endParaRPr lang="en-US"/>
          </a:p>
        </p:txBody>
      </p:sp>
      <p:sp>
        <p:nvSpPr>
          <p:cNvPr id="2095" name="Line 540"/>
          <p:cNvSpPr>
            <a:spLocks noChangeShapeType="1"/>
          </p:cNvSpPr>
          <p:nvPr/>
        </p:nvSpPr>
        <p:spPr bwMode="auto">
          <a:xfrm>
            <a:off x="3344863" y="2578100"/>
            <a:ext cx="0" cy="55563"/>
          </a:xfrm>
          <a:prstGeom prst="line">
            <a:avLst/>
          </a:prstGeom>
          <a:noFill/>
          <a:ln w="12700">
            <a:solidFill>
              <a:schemeClr val="folHlink"/>
            </a:solidFill>
            <a:round/>
            <a:headEnd/>
            <a:tailEnd/>
          </a:ln>
        </p:spPr>
        <p:txBody>
          <a:bodyPr wrap="none" anchor="ctr"/>
          <a:lstStyle/>
          <a:p>
            <a:endParaRPr lang="en-US"/>
          </a:p>
        </p:txBody>
      </p:sp>
      <p:sp>
        <p:nvSpPr>
          <p:cNvPr id="2096" name="Rectangle 541"/>
          <p:cNvSpPr>
            <a:spLocks noChangeArrowheads="1"/>
          </p:cNvSpPr>
          <p:nvPr/>
        </p:nvSpPr>
        <p:spPr bwMode="auto">
          <a:xfrm>
            <a:off x="2997200" y="2578100"/>
            <a:ext cx="344488"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097" name="Oval 542"/>
          <p:cNvSpPr>
            <a:spLocks noChangeArrowheads="1"/>
          </p:cNvSpPr>
          <p:nvPr/>
        </p:nvSpPr>
        <p:spPr bwMode="auto">
          <a:xfrm>
            <a:off x="2994025" y="2514600"/>
            <a:ext cx="347663" cy="103188"/>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3" name="Group 543"/>
          <p:cNvGrpSpPr>
            <a:grpSpLocks/>
          </p:cNvGrpSpPr>
          <p:nvPr/>
        </p:nvGrpSpPr>
        <p:grpSpPr bwMode="auto">
          <a:xfrm>
            <a:off x="3078163" y="2536825"/>
            <a:ext cx="171450" cy="61913"/>
            <a:chOff x="2848" y="848"/>
            <a:chExt cx="140" cy="98"/>
          </a:xfrm>
        </p:grpSpPr>
        <p:sp>
          <p:nvSpPr>
            <p:cNvPr id="2343" name="Line 54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44" name="Line 54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45" name="Line 54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4" name="Group 547"/>
          <p:cNvGrpSpPr>
            <a:grpSpLocks/>
          </p:cNvGrpSpPr>
          <p:nvPr/>
        </p:nvGrpSpPr>
        <p:grpSpPr bwMode="auto">
          <a:xfrm flipV="1">
            <a:off x="3078163" y="2536825"/>
            <a:ext cx="171450" cy="60325"/>
            <a:chOff x="2848" y="848"/>
            <a:chExt cx="140" cy="98"/>
          </a:xfrm>
        </p:grpSpPr>
        <p:sp>
          <p:nvSpPr>
            <p:cNvPr id="2340" name="Line 54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41" name="Line 54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42" name="Line 55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00" name="Oval 551"/>
          <p:cNvSpPr>
            <a:spLocks noChangeArrowheads="1"/>
          </p:cNvSpPr>
          <p:nvPr/>
        </p:nvSpPr>
        <p:spPr bwMode="auto">
          <a:xfrm>
            <a:off x="2995613" y="284638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101" name="Line 552"/>
          <p:cNvSpPr>
            <a:spLocks noChangeShapeType="1"/>
          </p:cNvSpPr>
          <p:nvPr/>
        </p:nvSpPr>
        <p:spPr bwMode="auto">
          <a:xfrm>
            <a:off x="2995613" y="2838450"/>
            <a:ext cx="0" cy="58738"/>
          </a:xfrm>
          <a:prstGeom prst="line">
            <a:avLst/>
          </a:prstGeom>
          <a:noFill/>
          <a:ln w="12700">
            <a:solidFill>
              <a:schemeClr val="folHlink"/>
            </a:solidFill>
            <a:round/>
            <a:headEnd/>
            <a:tailEnd/>
          </a:ln>
        </p:spPr>
        <p:txBody>
          <a:bodyPr wrap="none" anchor="ctr"/>
          <a:lstStyle/>
          <a:p>
            <a:endParaRPr lang="en-US"/>
          </a:p>
        </p:txBody>
      </p:sp>
      <p:sp>
        <p:nvSpPr>
          <p:cNvPr id="2102" name="Line 553"/>
          <p:cNvSpPr>
            <a:spLocks noChangeShapeType="1"/>
          </p:cNvSpPr>
          <p:nvPr/>
        </p:nvSpPr>
        <p:spPr bwMode="auto">
          <a:xfrm>
            <a:off x="3354388" y="2838450"/>
            <a:ext cx="0" cy="58738"/>
          </a:xfrm>
          <a:prstGeom prst="line">
            <a:avLst/>
          </a:prstGeom>
          <a:noFill/>
          <a:ln w="12700">
            <a:solidFill>
              <a:schemeClr val="folHlink"/>
            </a:solidFill>
            <a:round/>
            <a:headEnd/>
            <a:tailEnd/>
          </a:ln>
        </p:spPr>
        <p:txBody>
          <a:bodyPr wrap="none" anchor="ctr"/>
          <a:lstStyle/>
          <a:p>
            <a:endParaRPr lang="en-US"/>
          </a:p>
        </p:txBody>
      </p:sp>
      <p:sp>
        <p:nvSpPr>
          <p:cNvPr id="2103" name="Rectangle 554"/>
          <p:cNvSpPr>
            <a:spLocks noChangeArrowheads="1"/>
          </p:cNvSpPr>
          <p:nvPr/>
        </p:nvSpPr>
        <p:spPr bwMode="auto">
          <a:xfrm>
            <a:off x="2995613" y="283845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104" name="Oval 555"/>
          <p:cNvSpPr>
            <a:spLocks noChangeArrowheads="1"/>
          </p:cNvSpPr>
          <p:nvPr/>
        </p:nvSpPr>
        <p:spPr bwMode="auto">
          <a:xfrm>
            <a:off x="2992438" y="277018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5" name="Group 556"/>
          <p:cNvGrpSpPr>
            <a:grpSpLocks/>
          </p:cNvGrpSpPr>
          <p:nvPr/>
        </p:nvGrpSpPr>
        <p:grpSpPr bwMode="auto">
          <a:xfrm>
            <a:off x="3078163" y="2794000"/>
            <a:ext cx="179387" cy="65088"/>
            <a:chOff x="2848" y="848"/>
            <a:chExt cx="140" cy="98"/>
          </a:xfrm>
        </p:grpSpPr>
        <p:sp>
          <p:nvSpPr>
            <p:cNvPr id="2337" name="Line 55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38" name="Line 55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39" name="Line 55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6" name="Group 560"/>
          <p:cNvGrpSpPr>
            <a:grpSpLocks/>
          </p:cNvGrpSpPr>
          <p:nvPr/>
        </p:nvGrpSpPr>
        <p:grpSpPr bwMode="auto">
          <a:xfrm flipV="1">
            <a:off x="3078163" y="2794000"/>
            <a:ext cx="179387" cy="65088"/>
            <a:chOff x="2848" y="848"/>
            <a:chExt cx="140" cy="98"/>
          </a:xfrm>
        </p:grpSpPr>
        <p:sp>
          <p:nvSpPr>
            <p:cNvPr id="2334" name="Line 56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35" name="Line 56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36" name="Line 56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07" name="Oval 564"/>
          <p:cNvSpPr>
            <a:spLocks noChangeArrowheads="1"/>
          </p:cNvSpPr>
          <p:nvPr/>
        </p:nvSpPr>
        <p:spPr bwMode="auto">
          <a:xfrm>
            <a:off x="3471863" y="2487613"/>
            <a:ext cx="330200" cy="85725"/>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108" name="Line 565"/>
          <p:cNvSpPr>
            <a:spLocks noChangeShapeType="1"/>
          </p:cNvSpPr>
          <p:nvPr/>
        </p:nvSpPr>
        <p:spPr bwMode="auto">
          <a:xfrm>
            <a:off x="3471863" y="2481263"/>
            <a:ext cx="0" cy="52387"/>
          </a:xfrm>
          <a:prstGeom prst="line">
            <a:avLst/>
          </a:prstGeom>
          <a:noFill/>
          <a:ln w="12700">
            <a:solidFill>
              <a:schemeClr val="folHlink"/>
            </a:solidFill>
            <a:round/>
            <a:headEnd/>
            <a:tailEnd/>
          </a:ln>
        </p:spPr>
        <p:txBody>
          <a:bodyPr wrap="none" anchor="ctr"/>
          <a:lstStyle/>
          <a:p>
            <a:endParaRPr lang="en-US"/>
          </a:p>
        </p:txBody>
      </p:sp>
      <p:sp>
        <p:nvSpPr>
          <p:cNvPr id="2109" name="Line 566"/>
          <p:cNvSpPr>
            <a:spLocks noChangeShapeType="1"/>
          </p:cNvSpPr>
          <p:nvPr/>
        </p:nvSpPr>
        <p:spPr bwMode="auto">
          <a:xfrm>
            <a:off x="3802063" y="2481263"/>
            <a:ext cx="0" cy="52387"/>
          </a:xfrm>
          <a:prstGeom prst="line">
            <a:avLst/>
          </a:prstGeom>
          <a:noFill/>
          <a:ln w="12700">
            <a:solidFill>
              <a:schemeClr val="folHlink"/>
            </a:solidFill>
            <a:round/>
            <a:headEnd/>
            <a:tailEnd/>
          </a:ln>
        </p:spPr>
        <p:txBody>
          <a:bodyPr wrap="none" anchor="ctr"/>
          <a:lstStyle/>
          <a:p>
            <a:endParaRPr lang="en-US"/>
          </a:p>
        </p:txBody>
      </p:sp>
      <p:sp>
        <p:nvSpPr>
          <p:cNvPr id="2110" name="Rectangle 567"/>
          <p:cNvSpPr>
            <a:spLocks noChangeArrowheads="1"/>
          </p:cNvSpPr>
          <p:nvPr/>
        </p:nvSpPr>
        <p:spPr bwMode="auto">
          <a:xfrm>
            <a:off x="3471863" y="2481263"/>
            <a:ext cx="327025" cy="5238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solidFill>
                <a:schemeClr val="bg2"/>
              </a:solidFill>
              <a:latin typeface="Times New Roman" pitchFamily="18" charset="0"/>
            </a:endParaRPr>
          </a:p>
        </p:txBody>
      </p:sp>
      <p:sp>
        <p:nvSpPr>
          <p:cNvPr id="2111" name="Oval 568"/>
          <p:cNvSpPr>
            <a:spLocks noChangeArrowheads="1"/>
          </p:cNvSpPr>
          <p:nvPr/>
        </p:nvSpPr>
        <p:spPr bwMode="auto">
          <a:xfrm>
            <a:off x="3468688" y="2419350"/>
            <a:ext cx="330200" cy="100013"/>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7" name="Group 569"/>
          <p:cNvGrpSpPr>
            <a:grpSpLocks/>
          </p:cNvGrpSpPr>
          <p:nvPr/>
        </p:nvGrpSpPr>
        <p:grpSpPr bwMode="auto">
          <a:xfrm>
            <a:off x="3548063" y="2441575"/>
            <a:ext cx="163512" cy="57150"/>
            <a:chOff x="2848" y="848"/>
            <a:chExt cx="140" cy="98"/>
          </a:xfrm>
        </p:grpSpPr>
        <p:sp>
          <p:nvSpPr>
            <p:cNvPr id="2331" name="Line 57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32" name="Line 57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33" name="Line 57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8" name="Group 573"/>
          <p:cNvGrpSpPr>
            <a:grpSpLocks/>
          </p:cNvGrpSpPr>
          <p:nvPr/>
        </p:nvGrpSpPr>
        <p:grpSpPr bwMode="auto">
          <a:xfrm flipV="1">
            <a:off x="3548063" y="2439988"/>
            <a:ext cx="163512" cy="58737"/>
            <a:chOff x="2848" y="848"/>
            <a:chExt cx="140" cy="98"/>
          </a:xfrm>
        </p:grpSpPr>
        <p:sp>
          <p:nvSpPr>
            <p:cNvPr id="2328" name="Line 57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29" name="Line 57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30" name="Line 57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14" name="Oval 577"/>
          <p:cNvSpPr>
            <a:spLocks noChangeArrowheads="1"/>
          </p:cNvSpPr>
          <p:nvPr/>
        </p:nvSpPr>
        <p:spPr bwMode="auto">
          <a:xfrm>
            <a:off x="3557588" y="284638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115" name="Line 578"/>
          <p:cNvSpPr>
            <a:spLocks noChangeShapeType="1"/>
          </p:cNvSpPr>
          <p:nvPr/>
        </p:nvSpPr>
        <p:spPr bwMode="auto">
          <a:xfrm>
            <a:off x="3557588" y="2838450"/>
            <a:ext cx="0" cy="58738"/>
          </a:xfrm>
          <a:prstGeom prst="line">
            <a:avLst/>
          </a:prstGeom>
          <a:noFill/>
          <a:ln w="12700">
            <a:solidFill>
              <a:schemeClr val="folHlink"/>
            </a:solidFill>
            <a:round/>
            <a:headEnd/>
            <a:tailEnd/>
          </a:ln>
        </p:spPr>
        <p:txBody>
          <a:bodyPr wrap="none" anchor="ctr"/>
          <a:lstStyle/>
          <a:p>
            <a:endParaRPr lang="en-US"/>
          </a:p>
        </p:txBody>
      </p:sp>
      <p:sp>
        <p:nvSpPr>
          <p:cNvPr id="2116" name="Line 579"/>
          <p:cNvSpPr>
            <a:spLocks noChangeShapeType="1"/>
          </p:cNvSpPr>
          <p:nvPr/>
        </p:nvSpPr>
        <p:spPr bwMode="auto">
          <a:xfrm>
            <a:off x="3916363" y="2838450"/>
            <a:ext cx="0" cy="58738"/>
          </a:xfrm>
          <a:prstGeom prst="line">
            <a:avLst/>
          </a:prstGeom>
          <a:noFill/>
          <a:ln w="12700">
            <a:solidFill>
              <a:schemeClr val="folHlink"/>
            </a:solidFill>
            <a:round/>
            <a:headEnd/>
            <a:tailEnd/>
          </a:ln>
        </p:spPr>
        <p:txBody>
          <a:bodyPr wrap="none" anchor="ctr"/>
          <a:lstStyle/>
          <a:p>
            <a:endParaRPr lang="en-US"/>
          </a:p>
        </p:txBody>
      </p:sp>
      <p:sp>
        <p:nvSpPr>
          <p:cNvPr id="2117" name="Rectangle 580"/>
          <p:cNvSpPr>
            <a:spLocks noChangeArrowheads="1"/>
          </p:cNvSpPr>
          <p:nvPr/>
        </p:nvSpPr>
        <p:spPr bwMode="auto">
          <a:xfrm>
            <a:off x="3557588" y="283845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118" name="Oval 581"/>
          <p:cNvSpPr>
            <a:spLocks noChangeArrowheads="1"/>
          </p:cNvSpPr>
          <p:nvPr/>
        </p:nvSpPr>
        <p:spPr bwMode="auto">
          <a:xfrm>
            <a:off x="3554413" y="277018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9" name="Group 582"/>
          <p:cNvGrpSpPr>
            <a:grpSpLocks/>
          </p:cNvGrpSpPr>
          <p:nvPr/>
        </p:nvGrpSpPr>
        <p:grpSpPr bwMode="auto">
          <a:xfrm>
            <a:off x="3640138" y="2794000"/>
            <a:ext cx="179387" cy="65088"/>
            <a:chOff x="2848" y="848"/>
            <a:chExt cx="140" cy="98"/>
          </a:xfrm>
        </p:grpSpPr>
        <p:sp>
          <p:nvSpPr>
            <p:cNvPr id="2325" name="Line 58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26" name="Line 58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27" name="Line 58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0" name="Group 586"/>
          <p:cNvGrpSpPr>
            <a:grpSpLocks/>
          </p:cNvGrpSpPr>
          <p:nvPr/>
        </p:nvGrpSpPr>
        <p:grpSpPr bwMode="auto">
          <a:xfrm flipV="1">
            <a:off x="3640138" y="2794000"/>
            <a:ext cx="179387" cy="65088"/>
            <a:chOff x="2848" y="848"/>
            <a:chExt cx="140" cy="98"/>
          </a:xfrm>
        </p:grpSpPr>
        <p:sp>
          <p:nvSpPr>
            <p:cNvPr id="2322" name="Line 58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23" name="Line 58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24" name="Line 58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21" name="Oval 590"/>
          <p:cNvSpPr>
            <a:spLocks noChangeArrowheads="1"/>
          </p:cNvSpPr>
          <p:nvPr/>
        </p:nvSpPr>
        <p:spPr bwMode="auto">
          <a:xfrm>
            <a:off x="2147888" y="2581275"/>
            <a:ext cx="346075" cy="87313"/>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122" name="Line 591"/>
          <p:cNvSpPr>
            <a:spLocks noChangeShapeType="1"/>
          </p:cNvSpPr>
          <p:nvPr/>
        </p:nvSpPr>
        <p:spPr bwMode="auto">
          <a:xfrm>
            <a:off x="2147888" y="2573338"/>
            <a:ext cx="0" cy="53975"/>
          </a:xfrm>
          <a:prstGeom prst="line">
            <a:avLst/>
          </a:prstGeom>
          <a:noFill/>
          <a:ln w="12700">
            <a:solidFill>
              <a:schemeClr val="folHlink"/>
            </a:solidFill>
            <a:round/>
            <a:headEnd/>
            <a:tailEnd/>
          </a:ln>
        </p:spPr>
        <p:txBody>
          <a:bodyPr wrap="none" anchor="ctr"/>
          <a:lstStyle/>
          <a:p>
            <a:endParaRPr lang="en-US"/>
          </a:p>
        </p:txBody>
      </p:sp>
      <p:sp>
        <p:nvSpPr>
          <p:cNvPr id="2123" name="Line 592"/>
          <p:cNvSpPr>
            <a:spLocks noChangeShapeType="1"/>
          </p:cNvSpPr>
          <p:nvPr/>
        </p:nvSpPr>
        <p:spPr bwMode="auto">
          <a:xfrm>
            <a:off x="2493963" y="2573338"/>
            <a:ext cx="0" cy="53975"/>
          </a:xfrm>
          <a:prstGeom prst="line">
            <a:avLst/>
          </a:prstGeom>
          <a:noFill/>
          <a:ln w="12700">
            <a:solidFill>
              <a:schemeClr val="folHlink"/>
            </a:solidFill>
            <a:round/>
            <a:headEnd/>
            <a:tailEnd/>
          </a:ln>
        </p:spPr>
        <p:txBody>
          <a:bodyPr wrap="none" anchor="ctr"/>
          <a:lstStyle/>
          <a:p>
            <a:endParaRPr lang="en-US"/>
          </a:p>
        </p:txBody>
      </p:sp>
      <p:sp>
        <p:nvSpPr>
          <p:cNvPr id="2124" name="Rectangle 593"/>
          <p:cNvSpPr>
            <a:spLocks noChangeArrowheads="1"/>
          </p:cNvSpPr>
          <p:nvPr/>
        </p:nvSpPr>
        <p:spPr bwMode="auto">
          <a:xfrm>
            <a:off x="2147888" y="2573338"/>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125" name="Oval 594"/>
          <p:cNvSpPr>
            <a:spLocks noChangeArrowheads="1"/>
          </p:cNvSpPr>
          <p:nvPr/>
        </p:nvSpPr>
        <p:spPr bwMode="auto">
          <a:xfrm>
            <a:off x="2144713" y="2509838"/>
            <a:ext cx="346075" cy="103187"/>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1" name="Group 595"/>
          <p:cNvGrpSpPr>
            <a:grpSpLocks/>
          </p:cNvGrpSpPr>
          <p:nvPr/>
        </p:nvGrpSpPr>
        <p:grpSpPr bwMode="auto">
          <a:xfrm>
            <a:off x="2228850" y="2532063"/>
            <a:ext cx="171450" cy="60325"/>
            <a:chOff x="2848" y="848"/>
            <a:chExt cx="140" cy="98"/>
          </a:xfrm>
        </p:grpSpPr>
        <p:sp>
          <p:nvSpPr>
            <p:cNvPr id="2319" name="Line 59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20" name="Line 59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21" name="Line 59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2" name="Group 599"/>
          <p:cNvGrpSpPr>
            <a:grpSpLocks/>
          </p:cNvGrpSpPr>
          <p:nvPr/>
        </p:nvGrpSpPr>
        <p:grpSpPr bwMode="auto">
          <a:xfrm flipV="1">
            <a:off x="2228850" y="2532063"/>
            <a:ext cx="171450" cy="58737"/>
            <a:chOff x="2848" y="848"/>
            <a:chExt cx="140" cy="98"/>
          </a:xfrm>
        </p:grpSpPr>
        <p:sp>
          <p:nvSpPr>
            <p:cNvPr id="2316" name="Line 60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17" name="Line 60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18" name="Line 60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28" name="Oval 603"/>
          <p:cNvSpPr>
            <a:spLocks noChangeArrowheads="1"/>
          </p:cNvSpPr>
          <p:nvPr/>
        </p:nvSpPr>
        <p:spPr bwMode="auto">
          <a:xfrm>
            <a:off x="1841500" y="3730625"/>
            <a:ext cx="346075" cy="87313"/>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129" name="Line 604"/>
          <p:cNvSpPr>
            <a:spLocks noChangeShapeType="1"/>
          </p:cNvSpPr>
          <p:nvPr/>
        </p:nvSpPr>
        <p:spPr bwMode="auto">
          <a:xfrm>
            <a:off x="1841500" y="3722688"/>
            <a:ext cx="0" cy="53975"/>
          </a:xfrm>
          <a:prstGeom prst="line">
            <a:avLst/>
          </a:prstGeom>
          <a:noFill/>
          <a:ln w="12700">
            <a:solidFill>
              <a:schemeClr val="folHlink"/>
            </a:solidFill>
            <a:round/>
            <a:headEnd/>
            <a:tailEnd/>
          </a:ln>
        </p:spPr>
        <p:txBody>
          <a:bodyPr wrap="none" anchor="ctr"/>
          <a:lstStyle/>
          <a:p>
            <a:endParaRPr lang="en-US"/>
          </a:p>
        </p:txBody>
      </p:sp>
      <p:sp>
        <p:nvSpPr>
          <p:cNvPr id="2130" name="Line 605"/>
          <p:cNvSpPr>
            <a:spLocks noChangeShapeType="1"/>
          </p:cNvSpPr>
          <p:nvPr/>
        </p:nvSpPr>
        <p:spPr bwMode="auto">
          <a:xfrm>
            <a:off x="2187575" y="3722688"/>
            <a:ext cx="0" cy="53975"/>
          </a:xfrm>
          <a:prstGeom prst="line">
            <a:avLst/>
          </a:prstGeom>
          <a:noFill/>
          <a:ln w="12700">
            <a:solidFill>
              <a:schemeClr val="folHlink"/>
            </a:solidFill>
            <a:round/>
            <a:headEnd/>
            <a:tailEnd/>
          </a:ln>
        </p:spPr>
        <p:txBody>
          <a:bodyPr wrap="none" anchor="ctr"/>
          <a:lstStyle/>
          <a:p>
            <a:endParaRPr lang="en-US"/>
          </a:p>
        </p:txBody>
      </p:sp>
      <p:sp>
        <p:nvSpPr>
          <p:cNvPr id="2131" name="Rectangle 606"/>
          <p:cNvSpPr>
            <a:spLocks noChangeArrowheads="1"/>
          </p:cNvSpPr>
          <p:nvPr/>
        </p:nvSpPr>
        <p:spPr bwMode="auto">
          <a:xfrm>
            <a:off x="1841500" y="3722688"/>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132" name="Oval 607"/>
          <p:cNvSpPr>
            <a:spLocks noChangeArrowheads="1"/>
          </p:cNvSpPr>
          <p:nvPr/>
        </p:nvSpPr>
        <p:spPr bwMode="auto">
          <a:xfrm>
            <a:off x="1838325" y="3659188"/>
            <a:ext cx="346075" cy="103187"/>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3" name="Group 608"/>
          <p:cNvGrpSpPr>
            <a:grpSpLocks/>
          </p:cNvGrpSpPr>
          <p:nvPr/>
        </p:nvGrpSpPr>
        <p:grpSpPr bwMode="auto">
          <a:xfrm>
            <a:off x="1922463" y="3681413"/>
            <a:ext cx="171450" cy="60325"/>
            <a:chOff x="2848" y="848"/>
            <a:chExt cx="140" cy="98"/>
          </a:xfrm>
        </p:grpSpPr>
        <p:sp>
          <p:nvSpPr>
            <p:cNvPr id="2313" name="Line 60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14" name="Line 61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15" name="Line 61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4" name="Group 612"/>
          <p:cNvGrpSpPr>
            <a:grpSpLocks/>
          </p:cNvGrpSpPr>
          <p:nvPr/>
        </p:nvGrpSpPr>
        <p:grpSpPr bwMode="auto">
          <a:xfrm flipV="1">
            <a:off x="1922463" y="3681413"/>
            <a:ext cx="171450" cy="58737"/>
            <a:chOff x="2848" y="848"/>
            <a:chExt cx="140" cy="98"/>
          </a:xfrm>
        </p:grpSpPr>
        <p:sp>
          <p:nvSpPr>
            <p:cNvPr id="2310" name="Line 61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11" name="Line 61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12" name="Line 61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35" name="Line 616"/>
          <p:cNvSpPr>
            <a:spLocks noChangeShapeType="1"/>
          </p:cNvSpPr>
          <p:nvPr/>
        </p:nvSpPr>
        <p:spPr bwMode="auto">
          <a:xfrm flipV="1">
            <a:off x="3040063" y="4087813"/>
            <a:ext cx="227012" cy="436562"/>
          </a:xfrm>
          <a:prstGeom prst="line">
            <a:avLst/>
          </a:prstGeom>
          <a:noFill/>
          <a:ln w="9525">
            <a:solidFill>
              <a:schemeClr val="bg2"/>
            </a:solidFill>
            <a:round/>
            <a:headEnd/>
            <a:tailEnd/>
          </a:ln>
        </p:spPr>
        <p:txBody>
          <a:bodyPr/>
          <a:lstStyle/>
          <a:p>
            <a:endParaRPr lang="en-US"/>
          </a:p>
        </p:txBody>
      </p:sp>
      <p:sp>
        <p:nvSpPr>
          <p:cNvPr id="2136" name="Line 617"/>
          <p:cNvSpPr>
            <a:spLocks noChangeShapeType="1"/>
          </p:cNvSpPr>
          <p:nvPr/>
        </p:nvSpPr>
        <p:spPr bwMode="auto">
          <a:xfrm>
            <a:off x="3163888" y="3825875"/>
            <a:ext cx="163512" cy="120650"/>
          </a:xfrm>
          <a:prstGeom prst="line">
            <a:avLst/>
          </a:prstGeom>
          <a:noFill/>
          <a:ln w="9525">
            <a:solidFill>
              <a:schemeClr val="bg2"/>
            </a:solidFill>
            <a:round/>
            <a:headEnd/>
            <a:tailEnd/>
          </a:ln>
        </p:spPr>
        <p:txBody>
          <a:bodyPr/>
          <a:lstStyle/>
          <a:p>
            <a:endParaRPr lang="en-US"/>
          </a:p>
        </p:txBody>
      </p:sp>
      <p:sp>
        <p:nvSpPr>
          <p:cNvPr id="2137" name="Line 618"/>
          <p:cNvSpPr>
            <a:spLocks noChangeShapeType="1"/>
          </p:cNvSpPr>
          <p:nvPr/>
        </p:nvSpPr>
        <p:spPr bwMode="auto">
          <a:xfrm>
            <a:off x="3260725" y="3746500"/>
            <a:ext cx="279400" cy="0"/>
          </a:xfrm>
          <a:prstGeom prst="line">
            <a:avLst/>
          </a:prstGeom>
          <a:noFill/>
          <a:ln w="9525">
            <a:solidFill>
              <a:schemeClr val="bg2"/>
            </a:solidFill>
            <a:round/>
            <a:headEnd/>
            <a:tailEnd/>
          </a:ln>
        </p:spPr>
        <p:txBody>
          <a:bodyPr/>
          <a:lstStyle/>
          <a:p>
            <a:endParaRPr lang="en-US"/>
          </a:p>
        </p:txBody>
      </p:sp>
      <p:sp>
        <p:nvSpPr>
          <p:cNvPr id="2138" name="Line 619"/>
          <p:cNvSpPr>
            <a:spLocks noChangeShapeType="1"/>
          </p:cNvSpPr>
          <p:nvPr/>
        </p:nvSpPr>
        <p:spPr bwMode="auto">
          <a:xfrm flipV="1">
            <a:off x="3497263" y="3832225"/>
            <a:ext cx="134937" cy="104775"/>
          </a:xfrm>
          <a:prstGeom prst="line">
            <a:avLst/>
          </a:prstGeom>
          <a:noFill/>
          <a:ln w="9525">
            <a:solidFill>
              <a:schemeClr val="bg2"/>
            </a:solidFill>
            <a:round/>
            <a:headEnd/>
            <a:tailEnd/>
          </a:ln>
        </p:spPr>
        <p:txBody>
          <a:bodyPr/>
          <a:lstStyle/>
          <a:p>
            <a:endParaRPr lang="en-US"/>
          </a:p>
        </p:txBody>
      </p:sp>
      <p:sp>
        <p:nvSpPr>
          <p:cNvPr id="2139" name="Line 620"/>
          <p:cNvSpPr>
            <a:spLocks noChangeShapeType="1"/>
          </p:cNvSpPr>
          <p:nvPr/>
        </p:nvSpPr>
        <p:spPr bwMode="auto">
          <a:xfrm>
            <a:off x="2195513" y="3752850"/>
            <a:ext cx="679450" cy="0"/>
          </a:xfrm>
          <a:prstGeom prst="line">
            <a:avLst/>
          </a:prstGeom>
          <a:noFill/>
          <a:ln w="9525">
            <a:solidFill>
              <a:schemeClr val="bg2"/>
            </a:solidFill>
            <a:round/>
            <a:headEnd/>
            <a:tailEnd/>
          </a:ln>
        </p:spPr>
        <p:txBody>
          <a:bodyPr/>
          <a:lstStyle/>
          <a:p>
            <a:endParaRPr lang="en-US"/>
          </a:p>
        </p:txBody>
      </p:sp>
      <p:sp>
        <p:nvSpPr>
          <p:cNvPr id="2140" name="Line 621"/>
          <p:cNvSpPr>
            <a:spLocks noChangeShapeType="1"/>
          </p:cNvSpPr>
          <p:nvPr/>
        </p:nvSpPr>
        <p:spPr bwMode="auto">
          <a:xfrm>
            <a:off x="2490788" y="2600325"/>
            <a:ext cx="509587" cy="3175"/>
          </a:xfrm>
          <a:prstGeom prst="line">
            <a:avLst/>
          </a:prstGeom>
          <a:noFill/>
          <a:ln w="9525">
            <a:solidFill>
              <a:schemeClr val="bg2"/>
            </a:solidFill>
            <a:round/>
            <a:headEnd/>
            <a:tailEnd/>
          </a:ln>
        </p:spPr>
        <p:txBody>
          <a:bodyPr/>
          <a:lstStyle/>
          <a:p>
            <a:endParaRPr lang="en-US"/>
          </a:p>
        </p:txBody>
      </p:sp>
      <p:sp>
        <p:nvSpPr>
          <p:cNvPr id="2141" name="Line 622"/>
          <p:cNvSpPr>
            <a:spLocks noChangeShapeType="1"/>
          </p:cNvSpPr>
          <p:nvPr/>
        </p:nvSpPr>
        <p:spPr bwMode="auto">
          <a:xfrm>
            <a:off x="2057400" y="2428875"/>
            <a:ext cx="152400" cy="82550"/>
          </a:xfrm>
          <a:prstGeom prst="line">
            <a:avLst/>
          </a:prstGeom>
          <a:noFill/>
          <a:ln w="9525">
            <a:solidFill>
              <a:schemeClr val="bg2"/>
            </a:solidFill>
            <a:round/>
            <a:headEnd/>
            <a:tailEnd/>
          </a:ln>
        </p:spPr>
        <p:txBody>
          <a:bodyPr/>
          <a:lstStyle/>
          <a:p>
            <a:endParaRPr lang="en-US"/>
          </a:p>
        </p:txBody>
      </p:sp>
      <p:sp>
        <p:nvSpPr>
          <p:cNvPr id="2142" name="Freeform 623"/>
          <p:cNvSpPr>
            <a:spLocks/>
          </p:cNvSpPr>
          <p:nvPr/>
        </p:nvSpPr>
        <p:spPr bwMode="auto">
          <a:xfrm>
            <a:off x="1377950" y="4435475"/>
            <a:ext cx="2979738" cy="1455738"/>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p:spPr>
        <p:txBody>
          <a:bodyPr/>
          <a:lstStyle/>
          <a:p>
            <a:endParaRPr lang="en-US"/>
          </a:p>
        </p:txBody>
      </p:sp>
      <p:sp>
        <p:nvSpPr>
          <p:cNvPr id="2143" name="Line 624"/>
          <p:cNvSpPr>
            <a:spLocks noChangeShapeType="1"/>
          </p:cNvSpPr>
          <p:nvPr/>
        </p:nvSpPr>
        <p:spPr bwMode="auto">
          <a:xfrm rot="-5400000">
            <a:off x="3613150" y="5172076"/>
            <a:ext cx="523875" cy="139700"/>
          </a:xfrm>
          <a:prstGeom prst="line">
            <a:avLst/>
          </a:prstGeom>
          <a:noFill/>
          <a:ln w="12700">
            <a:solidFill>
              <a:schemeClr val="bg2"/>
            </a:solidFill>
            <a:round/>
            <a:headEnd/>
            <a:tailEnd/>
          </a:ln>
        </p:spPr>
        <p:txBody>
          <a:bodyPr wrap="none" anchor="ctr"/>
          <a:lstStyle/>
          <a:p>
            <a:endParaRPr lang="en-US"/>
          </a:p>
        </p:txBody>
      </p:sp>
      <p:sp>
        <p:nvSpPr>
          <p:cNvPr id="2144" name="Line 625"/>
          <p:cNvSpPr>
            <a:spLocks noChangeShapeType="1"/>
          </p:cNvSpPr>
          <p:nvPr/>
        </p:nvSpPr>
        <p:spPr bwMode="auto">
          <a:xfrm rot="5400000" flipV="1">
            <a:off x="3759200" y="5453063"/>
            <a:ext cx="3175" cy="85725"/>
          </a:xfrm>
          <a:prstGeom prst="line">
            <a:avLst/>
          </a:prstGeom>
          <a:noFill/>
          <a:ln w="12700">
            <a:solidFill>
              <a:schemeClr val="bg2"/>
            </a:solidFill>
            <a:round/>
            <a:headEnd/>
            <a:tailEnd/>
          </a:ln>
        </p:spPr>
        <p:txBody>
          <a:bodyPr wrap="none" anchor="ctr"/>
          <a:lstStyle/>
          <a:p>
            <a:endParaRPr lang="en-US"/>
          </a:p>
        </p:txBody>
      </p:sp>
      <p:sp>
        <p:nvSpPr>
          <p:cNvPr id="2145" name="Line 626"/>
          <p:cNvSpPr>
            <a:spLocks noChangeShapeType="1"/>
          </p:cNvSpPr>
          <p:nvPr/>
        </p:nvSpPr>
        <p:spPr bwMode="auto">
          <a:xfrm rot="-5400000">
            <a:off x="3944938" y="5129213"/>
            <a:ext cx="0" cy="114300"/>
          </a:xfrm>
          <a:prstGeom prst="line">
            <a:avLst/>
          </a:prstGeom>
          <a:noFill/>
          <a:ln w="12700">
            <a:solidFill>
              <a:schemeClr val="bg2"/>
            </a:solidFill>
            <a:round/>
            <a:headEnd/>
            <a:tailEnd/>
          </a:ln>
        </p:spPr>
        <p:txBody>
          <a:bodyPr wrap="none" anchor="ctr"/>
          <a:lstStyle/>
          <a:p>
            <a:endParaRPr lang="en-US"/>
          </a:p>
        </p:txBody>
      </p:sp>
      <p:grpSp>
        <p:nvGrpSpPr>
          <p:cNvPr id="25" name="Group 627"/>
          <p:cNvGrpSpPr>
            <a:grpSpLocks/>
          </p:cNvGrpSpPr>
          <p:nvPr/>
        </p:nvGrpSpPr>
        <p:grpSpPr bwMode="auto">
          <a:xfrm>
            <a:off x="3524250" y="4838700"/>
            <a:ext cx="501650" cy="234950"/>
            <a:chOff x="4701" y="2996"/>
            <a:chExt cx="316" cy="148"/>
          </a:xfrm>
        </p:grpSpPr>
        <p:sp>
          <p:nvSpPr>
            <p:cNvPr id="2297" name="Oval 62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298" name="Line 629"/>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2299" name="Line 630"/>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2300" name="Rectangle 631"/>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301" name="Oval 63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6" name="Group 633"/>
            <p:cNvGrpSpPr>
              <a:grpSpLocks/>
            </p:cNvGrpSpPr>
            <p:nvPr/>
          </p:nvGrpSpPr>
          <p:grpSpPr bwMode="auto">
            <a:xfrm>
              <a:off x="4776" y="3017"/>
              <a:ext cx="156" cy="56"/>
              <a:chOff x="2848" y="848"/>
              <a:chExt cx="140" cy="98"/>
            </a:xfrm>
          </p:grpSpPr>
          <p:sp>
            <p:nvSpPr>
              <p:cNvPr id="2307" name="Line 63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08" name="Line 63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09" name="Line 63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7" name="Group 637"/>
            <p:cNvGrpSpPr>
              <a:grpSpLocks/>
            </p:cNvGrpSpPr>
            <p:nvPr/>
          </p:nvGrpSpPr>
          <p:grpSpPr bwMode="auto">
            <a:xfrm flipV="1">
              <a:off x="4776" y="3016"/>
              <a:ext cx="156" cy="56"/>
              <a:chOff x="2848" y="848"/>
              <a:chExt cx="140" cy="98"/>
            </a:xfrm>
          </p:grpSpPr>
          <p:sp>
            <p:nvSpPr>
              <p:cNvPr id="2304" name="Line 6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05" name="Line 6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06" name="Line 6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28" name="Group 641"/>
          <p:cNvGrpSpPr>
            <a:grpSpLocks/>
          </p:cNvGrpSpPr>
          <p:nvPr/>
        </p:nvGrpSpPr>
        <p:grpSpPr bwMode="auto">
          <a:xfrm>
            <a:off x="2708275" y="4562475"/>
            <a:ext cx="501650" cy="234950"/>
            <a:chOff x="3600" y="219"/>
            <a:chExt cx="360" cy="175"/>
          </a:xfrm>
        </p:grpSpPr>
        <p:sp>
          <p:nvSpPr>
            <p:cNvPr id="2284" name="Oval 64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a:p>
          </p:txBody>
        </p:sp>
        <p:sp>
          <p:nvSpPr>
            <p:cNvPr id="2285" name="Line 64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2286" name="Line 64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2287" name="Rectangle 645"/>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288" name="Oval 64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a:p>
          </p:txBody>
        </p:sp>
        <p:grpSp>
          <p:nvGrpSpPr>
            <p:cNvPr id="29" name="Group 647"/>
            <p:cNvGrpSpPr>
              <a:grpSpLocks/>
            </p:cNvGrpSpPr>
            <p:nvPr/>
          </p:nvGrpSpPr>
          <p:grpSpPr bwMode="auto">
            <a:xfrm>
              <a:off x="3686" y="244"/>
              <a:ext cx="177" cy="66"/>
              <a:chOff x="2848" y="848"/>
              <a:chExt cx="140" cy="98"/>
            </a:xfrm>
          </p:grpSpPr>
          <p:sp>
            <p:nvSpPr>
              <p:cNvPr id="2294" name="Line 64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295" name="Line 64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296" name="Line 65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30" name="Group 651"/>
            <p:cNvGrpSpPr>
              <a:grpSpLocks/>
            </p:cNvGrpSpPr>
            <p:nvPr/>
          </p:nvGrpSpPr>
          <p:grpSpPr bwMode="auto">
            <a:xfrm flipV="1">
              <a:off x="3686" y="243"/>
              <a:ext cx="177" cy="66"/>
              <a:chOff x="2848" y="848"/>
              <a:chExt cx="140" cy="98"/>
            </a:xfrm>
          </p:grpSpPr>
          <p:sp>
            <p:nvSpPr>
              <p:cNvPr id="2291" name="Line 65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292" name="Line 65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293" name="Line 65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31" name="Group 655"/>
          <p:cNvGrpSpPr>
            <a:grpSpLocks/>
          </p:cNvGrpSpPr>
          <p:nvPr/>
        </p:nvGrpSpPr>
        <p:grpSpPr bwMode="auto">
          <a:xfrm>
            <a:off x="2043113" y="4867275"/>
            <a:ext cx="501650" cy="234950"/>
            <a:chOff x="3600" y="219"/>
            <a:chExt cx="360" cy="175"/>
          </a:xfrm>
        </p:grpSpPr>
        <p:sp>
          <p:nvSpPr>
            <p:cNvPr id="2271" name="Oval 6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a:p>
          </p:txBody>
        </p:sp>
        <p:sp>
          <p:nvSpPr>
            <p:cNvPr id="2272" name="Line 65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2273" name="Line 65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2274" name="Rectangle 659"/>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275" name="Oval 6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a:p>
          </p:txBody>
        </p:sp>
        <p:grpSp>
          <p:nvGrpSpPr>
            <p:cNvPr id="2223" name="Group 661"/>
            <p:cNvGrpSpPr>
              <a:grpSpLocks/>
            </p:cNvGrpSpPr>
            <p:nvPr/>
          </p:nvGrpSpPr>
          <p:grpSpPr bwMode="auto">
            <a:xfrm>
              <a:off x="3686" y="244"/>
              <a:ext cx="177" cy="66"/>
              <a:chOff x="2848" y="848"/>
              <a:chExt cx="140" cy="98"/>
            </a:xfrm>
          </p:grpSpPr>
          <p:sp>
            <p:nvSpPr>
              <p:cNvPr id="2281" name="Line 66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282" name="Line 66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283" name="Line 66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2224" name="Group 665"/>
            <p:cNvGrpSpPr>
              <a:grpSpLocks/>
            </p:cNvGrpSpPr>
            <p:nvPr/>
          </p:nvGrpSpPr>
          <p:grpSpPr bwMode="auto">
            <a:xfrm flipV="1">
              <a:off x="3686" y="243"/>
              <a:ext cx="177" cy="66"/>
              <a:chOff x="2848" y="848"/>
              <a:chExt cx="140" cy="98"/>
            </a:xfrm>
          </p:grpSpPr>
          <p:sp>
            <p:nvSpPr>
              <p:cNvPr id="2278" name="Line 66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279" name="Line 66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280" name="Line 66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2149" name="Line 669"/>
          <p:cNvSpPr>
            <a:spLocks noChangeShapeType="1"/>
          </p:cNvSpPr>
          <p:nvPr/>
        </p:nvSpPr>
        <p:spPr bwMode="auto">
          <a:xfrm>
            <a:off x="3157538" y="4773613"/>
            <a:ext cx="358775" cy="120650"/>
          </a:xfrm>
          <a:prstGeom prst="line">
            <a:avLst/>
          </a:prstGeom>
          <a:noFill/>
          <a:ln w="9525">
            <a:solidFill>
              <a:schemeClr val="bg2"/>
            </a:solidFill>
            <a:round/>
            <a:headEnd/>
            <a:tailEnd/>
          </a:ln>
        </p:spPr>
        <p:txBody>
          <a:bodyPr/>
          <a:lstStyle/>
          <a:p>
            <a:endParaRPr lang="en-US"/>
          </a:p>
        </p:txBody>
      </p:sp>
      <p:sp>
        <p:nvSpPr>
          <p:cNvPr id="2150" name="Line 670"/>
          <p:cNvSpPr>
            <a:spLocks noChangeShapeType="1"/>
          </p:cNvSpPr>
          <p:nvPr/>
        </p:nvSpPr>
        <p:spPr bwMode="auto">
          <a:xfrm flipV="1">
            <a:off x="2505075" y="4786313"/>
            <a:ext cx="277813" cy="109537"/>
          </a:xfrm>
          <a:prstGeom prst="line">
            <a:avLst/>
          </a:prstGeom>
          <a:noFill/>
          <a:ln w="9525">
            <a:solidFill>
              <a:schemeClr val="bg2"/>
            </a:solidFill>
            <a:round/>
            <a:headEnd/>
            <a:tailEnd/>
          </a:ln>
        </p:spPr>
        <p:txBody>
          <a:bodyPr/>
          <a:lstStyle/>
          <a:p>
            <a:endParaRPr lang="en-US"/>
          </a:p>
        </p:txBody>
      </p:sp>
      <p:sp>
        <p:nvSpPr>
          <p:cNvPr id="2151" name="Line 671"/>
          <p:cNvSpPr>
            <a:spLocks noChangeShapeType="1"/>
          </p:cNvSpPr>
          <p:nvPr/>
        </p:nvSpPr>
        <p:spPr bwMode="auto">
          <a:xfrm flipV="1">
            <a:off x="2547938" y="4989513"/>
            <a:ext cx="971550" cy="0"/>
          </a:xfrm>
          <a:prstGeom prst="line">
            <a:avLst/>
          </a:prstGeom>
          <a:noFill/>
          <a:ln w="9525">
            <a:solidFill>
              <a:schemeClr val="bg2"/>
            </a:solidFill>
            <a:round/>
            <a:headEnd/>
            <a:tailEnd/>
          </a:ln>
        </p:spPr>
        <p:txBody>
          <a:bodyPr/>
          <a:lstStyle/>
          <a:p>
            <a:endParaRPr lang="en-US"/>
          </a:p>
        </p:txBody>
      </p:sp>
      <p:sp>
        <p:nvSpPr>
          <p:cNvPr id="2152" name="Line 672"/>
          <p:cNvSpPr>
            <a:spLocks noChangeShapeType="1"/>
          </p:cNvSpPr>
          <p:nvPr/>
        </p:nvSpPr>
        <p:spPr bwMode="auto">
          <a:xfrm flipH="1">
            <a:off x="1843088" y="4735513"/>
            <a:ext cx="254000" cy="469900"/>
          </a:xfrm>
          <a:prstGeom prst="line">
            <a:avLst/>
          </a:prstGeom>
          <a:noFill/>
          <a:ln w="9525">
            <a:solidFill>
              <a:schemeClr val="bg2"/>
            </a:solidFill>
            <a:round/>
            <a:headEnd/>
            <a:tailEnd/>
          </a:ln>
        </p:spPr>
        <p:txBody>
          <a:bodyPr/>
          <a:lstStyle/>
          <a:p>
            <a:endParaRPr lang="en-US"/>
          </a:p>
        </p:txBody>
      </p:sp>
      <p:sp>
        <p:nvSpPr>
          <p:cNvPr id="2153" name="Line 673"/>
          <p:cNvSpPr>
            <a:spLocks noChangeShapeType="1"/>
          </p:cNvSpPr>
          <p:nvPr/>
        </p:nvSpPr>
        <p:spPr bwMode="auto">
          <a:xfrm>
            <a:off x="1868488" y="4786313"/>
            <a:ext cx="196850" cy="0"/>
          </a:xfrm>
          <a:prstGeom prst="line">
            <a:avLst/>
          </a:prstGeom>
          <a:noFill/>
          <a:ln w="9525">
            <a:solidFill>
              <a:schemeClr val="bg2"/>
            </a:solidFill>
            <a:round/>
            <a:headEnd/>
            <a:tailEnd/>
          </a:ln>
        </p:spPr>
        <p:txBody>
          <a:bodyPr/>
          <a:lstStyle/>
          <a:p>
            <a:endParaRPr lang="en-US"/>
          </a:p>
        </p:txBody>
      </p:sp>
      <p:sp>
        <p:nvSpPr>
          <p:cNvPr id="2154" name="Line 674"/>
          <p:cNvSpPr>
            <a:spLocks noChangeShapeType="1"/>
          </p:cNvSpPr>
          <p:nvPr/>
        </p:nvSpPr>
        <p:spPr bwMode="auto">
          <a:xfrm>
            <a:off x="1728788" y="5122863"/>
            <a:ext cx="153987" cy="0"/>
          </a:xfrm>
          <a:prstGeom prst="line">
            <a:avLst/>
          </a:prstGeom>
          <a:noFill/>
          <a:ln w="9525">
            <a:solidFill>
              <a:schemeClr val="bg2"/>
            </a:solidFill>
            <a:round/>
            <a:headEnd/>
            <a:tailEnd/>
          </a:ln>
        </p:spPr>
        <p:txBody>
          <a:bodyPr/>
          <a:lstStyle/>
          <a:p>
            <a:endParaRPr lang="en-US"/>
          </a:p>
        </p:txBody>
      </p:sp>
      <p:sp>
        <p:nvSpPr>
          <p:cNvPr id="2155" name="Line 675"/>
          <p:cNvSpPr>
            <a:spLocks noChangeShapeType="1"/>
          </p:cNvSpPr>
          <p:nvPr/>
        </p:nvSpPr>
        <p:spPr bwMode="auto">
          <a:xfrm>
            <a:off x="1981200" y="5202238"/>
            <a:ext cx="490538" cy="0"/>
          </a:xfrm>
          <a:prstGeom prst="line">
            <a:avLst/>
          </a:prstGeom>
          <a:noFill/>
          <a:ln w="9525">
            <a:solidFill>
              <a:schemeClr val="bg2"/>
            </a:solidFill>
            <a:round/>
            <a:headEnd/>
            <a:tailEnd/>
          </a:ln>
        </p:spPr>
        <p:txBody>
          <a:bodyPr/>
          <a:lstStyle/>
          <a:p>
            <a:endParaRPr lang="en-US"/>
          </a:p>
        </p:txBody>
      </p:sp>
      <p:sp>
        <p:nvSpPr>
          <p:cNvPr id="2156" name="Line 676"/>
          <p:cNvSpPr>
            <a:spLocks noChangeShapeType="1"/>
          </p:cNvSpPr>
          <p:nvPr/>
        </p:nvSpPr>
        <p:spPr bwMode="auto">
          <a:xfrm flipH="1">
            <a:off x="2220913" y="5110163"/>
            <a:ext cx="53975" cy="85725"/>
          </a:xfrm>
          <a:prstGeom prst="line">
            <a:avLst/>
          </a:prstGeom>
          <a:noFill/>
          <a:ln w="9525">
            <a:solidFill>
              <a:schemeClr val="bg2"/>
            </a:solidFill>
            <a:round/>
            <a:headEnd/>
            <a:tailEnd/>
          </a:ln>
        </p:spPr>
        <p:txBody>
          <a:bodyPr/>
          <a:lstStyle/>
          <a:p>
            <a:endParaRPr lang="en-US"/>
          </a:p>
        </p:txBody>
      </p:sp>
      <p:sp>
        <p:nvSpPr>
          <p:cNvPr id="2157" name="Line 677"/>
          <p:cNvSpPr>
            <a:spLocks noChangeShapeType="1"/>
          </p:cNvSpPr>
          <p:nvPr/>
        </p:nvSpPr>
        <p:spPr bwMode="auto">
          <a:xfrm>
            <a:off x="2033588" y="5199063"/>
            <a:ext cx="1587" cy="82550"/>
          </a:xfrm>
          <a:prstGeom prst="line">
            <a:avLst/>
          </a:prstGeom>
          <a:noFill/>
          <a:ln w="9525">
            <a:solidFill>
              <a:schemeClr val="bg2"/>
            </a:solidFill>
            <a:round/>
            <a:headEnd/>
            <a:tailEnd/>
          </a:ln>
        </p:spPr>
        <p:txBody>
          <a:bodyPr/>
          <a:lstStyle/>
          <a:p>
            <a:endParaRPr lang="en-US"/>
          </a:p>
        </p:txBody>
      </p:sp>
      <p:sp>
        <p:nvSpPr>
          <p:cNvPr id="2158" name="Line 678"/>
          <p:cNvSpPr>
            <a:spLocks noChangeShapeType="1"/>
          </p:cNvSpPr>
          <p:nvPr/>
        </p:nvSpPr>
        <p:spPr bwMode="auto">
          <a:xfrm flipH="1" flipV="1">
            <a:off x="2430463" y="5207000"/>
            <a:ext cx="0" cy="76200"/>
          </a:xfrm>
          <a:prstGeom prst="line">
            <a:avLst/>
          </a:prstGeom>
          <a:noFill/>
          <a:ln w="9525">
            <a:solidFill>
              <a:schemeClr val="bg2"/>
            </a:solidFill>
            <a:round/>
            <a:headEnd/>
            <a:tailEnd/>
          </a:ln>
        </p:spPr>
        <p:txBody>
          <a:bodyPr/>
          <a:lstStyle/>
          <a:p>
            <a:endParaRPr lang="en-US"/>
          </a:p>
        </p:txBody>
      </p:sp>
      <p:sp>
        <p:nvSpPr>
          <p:cNvPr id="2159" name="Line 679"/>
          <p:cNvSpPr>
            <a:spLocks noChangeShapeType="1"/>
          </p:cNvSpPr>
          <p:nvPr/>
        </p:nvSpPr>
        <p:spPr bwMode="auto">
          <a:xfrm>
            <a:off x="2511425" y="5065713"/>
            <a:ext cx="503238" cy="269875"/>
          </a:xfrm>
          <a:prstGeom prst="line">
            <a:avLst/>
          </a:prstGeom>
          <a:noFill/>
          <a:ln w="9525">
            <a:solidFill>
              <a:schemeClr val="bg2"/>
            </a:solidFill>
            <a:round/>
            <a:headEnd/>
            <a:tailEnd/>
          </a:ln>
        </p:spPr>
        <p:txBody>
          <a:bodyPr/>
          <a:lstStyle/>
          <a:p>
            <a:endParaRPr lang="en-US"/>
          </a:p>
        </p:txBody>
      </p:sp>
      <p:sp>
        <p:nvSpPr>
          <p:cNvPr id="2160" name="Line 680"/>
          <p:cNvSpPr>
            <a:spLocks noChangeShapeType="1"/>
          </p:cNvSpPr>
          <p:nvPr/>
        </p:nvSpPr>
        <p:spPr bwMode="auto">
          <a:xfrm>
            <a:off x="1960563" y="5000625"/>
            <a:ext cx="80962" cy="0"/>
          </a:xfrm>
          <a:prstGeom prst="line">
            <a:avLst/>
          </a:prstGeom>
          <a:noFill/>
          <a:ln w="9525">
            <a:solidFill>
              <a:schemeClr val="bg2"/>
            </a:solidFill>
            <a:round/>
            <a:headEnd/>
            <a:tailEnd/>
          </a:ln>
        </p:spPr>
        <p:txBody>
          <a:bodyPr/>
          <a:lstStyle/>
          <a:p>
            <a:endParaRPr lang="en-US"/>
          </a:p>
        </p:txBody>
      </p:sp>
      <p:grpSp>
        <p:nvGrpSpPr>
          <p:cNvPr id="2236" name="Group 681"/>
          <p:cNvGrpSpPr>
            <a:grpSpLocks/>
          </p:cNvGrpSpPr>
          <p:nvPr/>
        </p:nvGrpSpPr>
        <p:grpSpPr bwMode="auto">
          <a:xfrm>
            <a:off x="1146175" y="1760538"/>
            <a:ext cx="3021013" cy="3981450"/>
            <a:chOff x="-1203" y="1352"/>
            <a:chExt cx="1903" cy="2508"/>
          </a:xfrm>
        </p:grpSpPr>
        <p:grpSp>
          <p:nvGrpSpPr>
            <p:cNvPr id="2237" name="Group 682"/>
            <p:cNvGrpSpPr>
              <a:grpSpLocks/>
            </p:cNvGrpSpPr>
            <p:nvPr/>
          </p:nvGrpSpPr>
          <p:grpSpPr bwMode="auto">
            <a:xfrm>
              <a:off x="-1203" y="1647"/>
              <a:ext cx="436" cy="114"/>
              <a:chOff x="3072" y="739"/>
              <a:chExt cx="652" cy="146"/>
            </a:xfrm>
          </p:grpSpPr>
          <p:pic>
            <p:nvPicPr>
              <p:cNvPr id="2268" name="Picture 683" descr="lgv_fqmg[1]"/>
              <p:cNvPicPr>
                <a:picLocks noChangeAspect="1" noChangeArrowheads="1"/>
              </p:cNvPicPr>
              <p:nvPr/>
            </p:nvPicPr>
            <p:blipFill>
              <a:blip r:embed="rId4" cstate="print"/>
              <a:srcRect/>
              <a:stretch>
                <a:fillRect/>
              </a:stretch>
            </p:blipFill>
            <p:spPr bwMode="auto">
              <a:xfrm flipH="1">
                <a:off x="3237" y="739"/>
                <a:ext cx="487" cy="146"/>
              </a:xfrm>
              <a:prstGeom prst="rect">
                <a:avLst/>
              </a:prstGeom>
              <a:noFill/>
              <a:ln w="9525">
                <a:noFill/>
                <a:miter lim="800000"/>
                <a:headEnd/>
                <a:tailEnd/>
              </a:ln>
            </p:spPr>
          </p:pic>
          <p:sp>
            <p:nvSpPr>
              <p:cNvPr id="2269" name="Line 684"/>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en-US"/>
              </a:p>
            </p:txBody>
          </p:sp>
          <p:sp>
            <p:nvSpPr>
              <p:cNvPr id="2270" name="Line 685"/>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en-US"/>
              </a:p>
            </p:txBody>
          </p:sp>
        </p:grpSp>
        <p:pic>
          <p:nvPicPr>
            <p:cNvPr id="2245" name="Picture 686" descr="imgyjavg[1]"/>
            <p:cNvPicPr>
              <a:picLocks noChangeAspect="1" noChangeArrowheads="1"/>
            </p:cNvPicPr>
            <p:nvPr/>
          </p:nvPicPr>
          <p:blipFill>
            <a:blip r:embed="rId5" cstate="print"/>
            <a:srcRect/>
            <a:stretch>
              <a:fillRect/>
            </a:stretch>
          </p:blipFill>
          <p:spPr bwMode="auto">
            <a:xfrm>
              <a:off x="-1027" y="1466"/>
              <a:ext cx="232" cy="168"/>
            </a:xfrm>
            <a:prstGeom prst="rect">
              <a:avLst/>
            </a:prstGeom>
            <a:noFill/>
            <a:ln w="9525">
              <a:noFill/>
              <a:miter lim="800000"/>
              <a:headEnd/>
              <a:tailEnd/>
            </a:ln>
          </p:spPr>
        </p:pic>
        <p:grpSp>
          <p:nvGrpSpPr>
            <p:cNvPr id="2244" name="Group 687"/>
            <p:cNvGrpSpPr>
              <a:grpSpLocks/>
            </p:cNvGrpSpPr>
            <p:nvPr/>
          </p:nvGrpSpPr>
          <p:grpSpPr bwMode="auto">
            <a:xfrm>
              <a:off x="-546" y="1352"/>
              <a:ext cx="256" cy="269"/>
              <a:chOff x="2870" y="1518"/>
              <a:chExt cx="292" cy="320"/>
            </a:xfrm>
          </p:grpSpPr>
          <p:graphicFrame>
            <p:nvGraphicFramePr>
              <p:cNvPr id="2061" name="Object 6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10663" name="Clip" r:id="rId6" imgW="819000" imgH="847800" progId="">
                      <p:embed/>
                    </p:oleObj>
                  </mc:Choice>
                  <mc:Fallback>
                    <p:oleObj name="Clip" r:id="rId6" imgW="819000" imgH="847800" progId="">
                      <p:embed/>
                      <p:pic>
                        <p:nvPicPr>
                          <p:cNvPr id="0" name="Object 6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62" name="Object 6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10664" name="Clip" r:id="rId8" imgW="1266840" imgH="1200240" progId="">
                      <p:embed/>
                    </p:oleObj>
                  </mc:Choice>
                  <mc:Fallback>
                    <p:oleObj name="Clip" r:id="rId8" imgW="1266840" imgH="1200240" progId="">
                      <p:embed/>
                      <p:pic>
                        <p:nvPicPr>
                          <p:cNvPr id="0" name="Object 6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246" name="Group 690"/>
            <p:cNvGrpSpPr>
              <a:grpSpLocks/>
            </p:cNvGrpSpPr>
            <p:nvPr/>
          </p:nvGrpSpPr>
          <p:grpSpPr bwMode="auto">
            <a:xfrm>
              <a:off x="-1002" y="2262"/>
              <a:ext cx="209" cy="224"/>
              <a:chOff x="2870" y="1518"/>
              <a:chExt cx="292" cy="320"/>
            </a:xfrm>
          </p:grpSpPr>
          <p:graphicFrame>
            <p:nvGraphicFramePr>
              <p:cNvPr id="2059" name="Object 6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10665" name="Clip" r:id="rId10" imgW="819000" imgH="847800" progId="">
                      <p:embed/>
                    </p:oleObj>
                  </mc:Choice>
                  <mc:Fallback>
                    <p:oleObj name="Clip" r:id="rId10" imgW="819000" imgH="847800" progId="">
                      <p:embed/>
                      <p:pic>
                        <p:nvPicPr>
                          <p:cNvPr id="0" name="Object 6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60" name="Object 6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10666" name="Clip" r:id="rId11" imgW="1266840" imgH="1200240" progId="">
                      <p:embed/>
                    </p:oleObj>
                  </mc:Choice>
                  <mc:Fallback>
                    <p:oleObj name="Clip" r:id="rId11" imgW="1266840" imgH="1200240" progId="">
                      <p:embed/>
                      <p:pic>
                        <p:nvPicPr>
                          <p:cNvPr id="0" name="Object 6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aphicFrame>
          <p:nvGraphicFramePr>
            <p:cNvPr id="2050" name="Object 693"/>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310667" name="Clip" r:id="rId12" imgW="1305000" imgH="1085760" progId="">
                    <p:embed/>
                  </p:oleObj>
                </mc:Choice>
                <mc:Fallback>
                  <p:oleObj name="Clip" r:id="rId12" imgW="1305000" imgH="1085760" progId="">
                    <p:embed/>
                    <p:pic>
                      <p:nvPicPr>
                        <p:cNvPr id="0" name="Object 69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247" name="Group 694"/>
            <p:cNvGrpSpPr>
              <a:grpSpLocks/>
            </p:cNvGrpSpPr>
            <p:nvPr/>
          </p:nvGrpSpPr>
          <p:grpSpPr bwMode="auto">
            <a:xfrm>
              <a:off x="310" y="3575"/>
              <a:ext cx="125" cy="230"/>
              <a:chOff x="4180" y="783"/>
              <a:chExt cx="150" cy="307"/>
            </a:xfrm>
          </p:grpSpPr>
          <p:sp>
            <p:nvSpPr>
              <p:cNvPr id="2260" name="AutoShape 69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2261" name="Rectangle 69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2262" name="Rectangle 69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263" name="AutoShape 69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264" name="Line 69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265" name="Line 70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266" name="Rectangle 70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267" name="Rectangle 70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aphicFrame>
          <p:nvGraphicFramePr>
            <p:cNvPr id="2051" name="Object 703"/>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310668" name="Clip" r:id="rId14" imgW="1305000" imgH="1085760" progId="">
                    <p:embed/>
                  </p:oleObj>
                </mc:Choice>
                <mc:Fallback>
                  <p:oleObj name="Clip" r:id="rId14" imgW="1305000" imgH="1085760" progId="">
                    <p:embed/>
                    <p:pic>
                      <p:nvPicPr>
                        <p:cNvPr id="0" name="Object 7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2" name="Object 704"/>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310669" name="Clip" r:id="rId15" imgW="1305000" imgH="1085760" progId="">
                    <p:embed/>
                  </p:oleObj>
                </mc:Choice>
                <mc:Fallback>
                  <p:oleObj name="Clip" r:id="rId15" imgW="1305000" imgH="1085760" progId="">
                    <p:embed/>
                    <p:pic>
                      <p:nvPicPr>
                        <p:cNvPr id="0" name="Object 7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3" name="Object 705"/>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310670" name="Clip" r:id="rId16" imgW="1305000" imgH="1085760" progId="">
                    <p:embed/>
                  </p:oleObj>
                </mc:Choice>
                <mc:Fallback>
                  <p:oleObj name="Clip" r:id="rId16" imgW="1305000" imgH="1085760" progId="">
                    <p:embed/>
                    <p:pic>
                      <p:nvPicPr>
                        <p:cNvPr id="0" name="Object 7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4" name="Object 706"/>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310671" name="Clip" r:id="rId17" imgW="1305000" imgH="1085760" progId="">
                    <p:embed/>
                  </p:oleObj>
                </mc:Choice>
                <mc:Fallback>
                  <p:oleObj name="Clip" r:id="rId17" imgW="1305000" imgH="1085760" progId="">
                    <p:embed/>
                    <p:pic>
                      <p:nvPicPr>
                        <p:cNvPr id="0" name="Object 70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248" name="Group 707"/>
            <p:cNvGrpSpPr>
              <a:grpSpLocks/>
            </p:cNvGrpSpPr>
            <p:nvPr/>
          </p:nvGrpSpPr>
          <p:grpSpPr bwMode="auto">
            <a:xfrm>
              <a:off x="83" y="3625"/>
              <a:ext cx="172" cy="215"/>
              <a:chOff x="2870" y="1518"/>
              <a:chExt cx="292" cy="320"/>
            </a:xfrm>
          </p:grpSpPr>
          <p:graphicFrame>
            <p:nvGraphicFramePr>
              <p:cNvPr id="2057" name="Object 70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10672" name="Clip" r:id="rId18" imgW="819000" imgH="847800" progId="">
                      <p:embed/>
                    </p:oleObj>
                  </mc:Choice>
                  <mc:Fallback>
                    <p:oleObj name="Clip" r:id="rId18" imgW="819000" imgH="847800" progId="">
                      <p:embed/>
                      <p:pic>
                        <p:nvPicPr>
                          <p:cNvPr id="0" name="Object 7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 name="Object 70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10673" name="Clip" r:id="rId19" imgW="1266840" imgH="1200240" progId="">
                      <p:embed/>
                    </p:oleObj>
                  </mc:Choice>
                  <mc:Fallback>
                    <p:oleObj name="Clip" r:id="rId19" imgW="1266840" imgH="1200240" progId="">
                      <p:embed/>
                      <p:pic>
                        <p:nvPicPr>
                          <p:cNvPr id="0" name="Object 7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249" name="Group 710"/>
            <p:cNvGrpSpPr>
              <a:grpSpLocks/>
            </p:cNvGrpSpPr>
            <p:nvPr/>
          </p:nvGrpSpPr>
          <p:grpSpPr bwMode="auto">
            <a:xfrm>
              <a:off x="-201" y="3657"/>
              <a:ext cx="220" cy="203"/>
              <a:chOff x="2870" y="1518"/>
              <a:chExt cx="292" cy="320"/>
            </a:xfrm>
          </p:grpSpPr>
          <p:graphicFrame>
            <p:nvGraphicFramePr>
              <p:cNvPr id="2055" name="Object 7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10674" name="Clip" r:id="rId20" imgW="819000" imgH="847800" progId="">
                      <p:embed/>
                    </p:oleObj>
                  </mc:Choice>
                  <mc:Fallback>
                    <p:oleObj name="Clip" r:id="rId20" imgW="819000" imgH="847800" progId="">
                      <p:embed/>
                      <p:pic>
                        <p:nvPicPr>
                          <p:cNvPr id="0" name="Object 7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6" name="Object 7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10675" name="Clip" r:id="rId21" imgW="1266840" imgH="1200240" progId="">
                      <p:embed/>
                    </p:oleObj>
                  </mc:Choice>
                  <mc:Fallback>
                    <p:oleObj name="Clip" r:id="rId21" imgW="1266840" imgH="1200240" progId="">
                      <p:embed/>
                      <p:pic>
                        <p:nvPicPr>
                          <p:cNvPr id="0" name="Object 7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250" name="Group 713"/>
            <p:cNvGrpSpPr>
              <a:grpSpLocks/>
            </p:cNvGrpSpPr>
            <p:nvPr/>
          </p:nvGrpSpPr>
          <p:grpSpPr bwMode="auto">
            <a:xfrm>
              <a:off x="569" y="3419"/>
              <a:ext cx="131" cy="258"/>
              <a:chOff x="4180" y="783"/>
              <a:chExt cx="150" cy="307"/>
            </a:xfrm>
          </p:grpSpPr>
          <p:sp>
            <p:nvSpPr>
              <p:cNvPr id="2252" name="AutoShape 71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2253" name="Rectangle 71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2254" name="Rectangle 71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255" name="AutoShape 71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256" name="Line 71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257" name="Line 71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258" name="Rectangle 72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259" name="Rectangle 72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sp>
        <p:nvSpPr>
          <p:cNvPr id="2162" name="Line 722"/>
          <p:cNvSpPr>
            <a:spLocks noChangeShapeType="1"/>
          </p:cNvSpPr>
          <p:nvPr/>
        </p:nvSpPr>
        <p:spPr bwMode="auto">
          <a:xfrm flipH="1">
            <a:off x="2049463" y="3522663"/>
            <a:ext cx="3175" cy="144462"/>
          </a:xfrm>
          <a:prstGeom prst="line">
            <a:avLst/>
          </a:prstGeom>
          <a:noFill/>
          <a:ln w="9525">
            <a:solidFill>
              <a:schemeClr val="bg2"/>
            </a:solidFill>
            <a:round/>
            <a:headEnd/>
            <a:tailEnd/>
          </a:ln>
        </p:spPr>
        <p:txBody>
          <a:bodyPr/>
          <a:lstStyle/>
          <a:p>
            <a:endParaRPr lang="en-US"/>
          </a:p>
        </p:txBody>
      </p:sp>
      <p:sp>
        <p:nvSpPr>
          <p:cNvPr id="2163" name="Line 723"/>
          <p:cNvSpPr>
            <a:spLocks noChangeShapeType="1"/>
          </p:cNvSpPr>
          <p:nvPr/>
        </p:nvSpPr>
        <p:spPr bwMode="auto">
          <a:xfrm flipV="1">
            <a:off x="3346450" y="2505075"/>
            <a:ext cx="123825" cy="87313"/>
          </a:xfrm>
          <a:prstGeom prst="line">
            <a:avLst/>
          </a:prstGeom>
          <a:noFill/>
          <a:ln w="9525">
            <a:solidFill>
              <a:schemeClr val="bg2"/>
            </a:solidFill>
            <a:round/>
            <a:headEnd/>
            <a:tailEnd/>
          </a:ln>
        </p:spPr>
        <p:txBody>
          <a:bodyPr/>
          <a:lstStyle/>
          <a:p>
            <a:endParaRPr lang="en-US"/>
          </a:p>
        </p:txBody>
      </p:sp>
      <p:sp>
        <p:nvSpPr>
          <p:cNvPr id="2164" name="Line 724"/>
          <p:cNvSpPr>
            <a:spLocks noChangeShapeType="1"/>
          </p:cNvSpPr>
          <p:nvPr/>
        </p:nvSpPr>
        <p:spPr bwMode="auto">
          <a:xfrm>
            <a:off x="3173413" y="2678113"/>
            <a:ext cx="0" cy="82550"/>
          </a:xfrm>
          <a:prstGeom prst="line">
            <a:avLst/>
          </a:prstGeom>
          <a:noFill/>
          <a:ln w="9525">
            <a:solidFill>
              <a:schemeClr val="bg2"/>
            </a:solidFill>
            <a:round/>
            <a:headEnd/>
            <a:tailEnd/>
          </a:ln>
        </p:spPr>
        <p:txBody>
          <a:bodyPr/>
          <a:lstStyle/>
          <a:p>
            <a:endParaRPr lang="en-US"/>
          </a:p>
        </p:txBody>
      </p:sp>
      <p:sp>
        <p:nvSpPr>
          <p:cNvPr id="2165" name="Line 725"/>
          <p:cNvSpPr>
            <a:spLocks noChangeShapeType="1"/>
          </p:cNvSpPr>
          <p:nvPr/>
        </p:nvSpPr>
        <p:spPr bwMode="auto">
          <a:xfrm flipV="1">
            <a:off x="3357563" y="2574925"/>
            <a:ext cx="263525" cy="288925"/>
          </a:xfrm>
          <a:prstGeom prst="line">
            <a:avLst/>
          </a:prstGeom>
          <a:noFill/>
          <a:ln w="9525">
            <a:solidFill>
              <a:schemeClr val="bg2"/>
            </a:solidFill>
            <a:round/>
            <a:headEnd/>
            <a:tailEnd/>
          </a:ln>
        </p:spPr>
        <p:txBody>
          <a:bodyPr/>
          <a:lstStyle/>
          <a:p>
            <a:endParaRPr lang="en-US"/>
          </a:p>
        </p:txBody>
      </p:sp>
      <p:sp>
        <p:nvSpPr>
          <p:cNvPr id="2166" name="Line 726"/>
          <p:cNvSpPr>
            <a:spLocks noChangeShapeType="1"/>
          </p:cNvSpPr>
          <p:nvPr/>
        </p:nvSpPr>
        <p:spPr bwMode="auto">
          <a:xfrm>
            <a:off x="3709988" y="2573338"/>
            <a:ext cx="0" cy="196850"/>
          </a:xfrm>
          <a:prstGeom prst="line">
            <a:avLst/>
          </a:prstGeom>
          <a:noFill/>
          <a:ln w="9525">
            <a:solidFill>
              <a:schemeClr val="bg2"/>
            </a:solidFill>
            <a:round/>
            <a:headEnd/>
            <a:tailEnd/>
          </a:ln>
        </p:spPr>
        <p:txBody>
          <a:bodyPr/>
          <a:lstStyle/>
          <a:p>
            <a:endParaRPr lang="en-US"/>
          </a:p>
        </p:txBody>
      </p:sp>
      <p:sp>
        <p:nvSpPr>
          <p:cNvPr id="2167" name="Line 727"/>
          <p:cNvSpPr>
            <a:spLocks noChangeShapeType="1"/>
          </p:cNvSpPr>
          <p:nvPr/>
        </p:nvSpPr>
        <p:spPr bwMode="auto">
          <a:xfrm>
            <a:off x="3363913" y="2879725"/>
            <a:ext cx="188912" cy="0"/>
          </a:xfrm>
          <a:prstGeom prst="line">
            <a:avLst/>
          </a:prstGeom>
          <a:noFill/>
          <a:ln w="9525">
            <a:solidFill>
              <a:schemeClr val="bg2"/>
            </a:solidFill>
            <a:round/>
            <a:headEnd/>
            <a:tailEnd/>
          </a:ln>
        </p:spPr>
        <p:txBody>
          <a:bodyPr/>
          <a:lstStyle/>
          <a:p>
            <a:endParaRPr lang="en-US"/>
          </a:p>
        </p:txBody>
      </p:sp>
      <p:sp>
        <p:nvSpPr>
          <p:cNvPr id="2168" name="Line 728"/>
          <p:cNvSpPr>
            <a:spLocks noChangeShapeType="1"/>
          </p:cNvSpPr>
          <p:nvPr/>
        </p:nvSpPr>
        <p:spPr bwMode="auto">
          <a:xfrm flipV="1">
            <a:off x="1658938" y="3746500"/>
            <a:ext cx="168275" cy="3175"/>
          </a:xfrm>
          <a:prstGeom prst="line">
            <a:avLst/>
          </a:prstGeom>
          <a:noFill/>
          <a:ln w="9525">
            <a:solidFill>
              <a:schemeClr val="bg2"/>
            </a:solidFill>
            <a:round/>
            <a:headEnd/>
            <a:tailEnd/>
          </a:ln>
        </p:spPr>
        <p:txBody>
          <a:bodyPr/>
          <a:lstStyle/>
          <a:p>
            <a:endParaRPr lang="en-US"/>
          </a:p>
        </p:txBody>
      </p:sp>
      <p:sp>
        <p:nvSpPr>
          <p:cNvPr id="2169" name="Line 729"/>
          <p:cNvSpPr>
            <a:spLocks noChangeShapeType="1"/>
          </p:cNvSpPr>
          <p:nvPr/>
        </p:nvSpPr>
        <p:spPr bwMode="auto">
          <a:xfrm flipV="1">
            <a:off x="3778250" y="2273300"/>
            <a:ext cx="238125" cy="168275"/>
          </a:xfrm>
          <a:prstGeom prst="line">
            <a:avLst/>
          </a:prstGeom>
          <a:noFill/>
          <a:ln w="9525">
            <a:solidFill>
              <a:schemeClr val="bg2"/>
            </a:solidFill>
            <a:round/>
            <a:headEnd/>
            <a:tailEnd/>
          </a:ln>
        </p:spPr>
        <p:txBody>
          <a:bodyPr/>
          <a:lstStyle/>
          <a:p>
            <a:endParaRPr lang="en-US"/>
          </a:p>
        </p:txBody>
      </p:sp>
      <p:sp>
        <p:nvSpPr>
          <p:cNvPr id="2170" name="Line 730"/>
          <p:cNvSpPr>
            <a:spLocks noChangeShapeType="1"/>
          </p:cNvSpPr>
          <p:nvPr/>
        </p:nvSpPr>
        <p:spPr bwMode="auto">
          <a:xfrm>
            <a:off x="3917950" y="2870200"/>
            <a:ext cx="177800" cy="0"/>
          </a:xfrm>
          <a:prstGeom prst="line">
            <a:avLst/>
          </a:prstGeom>
          <a:noFill/>
          <a:ln w="9525">
            <a:solidFill>
              <a:schemeClr val="bg2"/>
            </a:solidFill>
            <a:round/>
            <a:headEnd/>
            <a:tailEnd/>
          </a:ln>
        </p:spPr>
        <p:txBody>
          <a:bodyPr/>
          <a:lstStyle/>
          <a:p>
            <a:endParaRPr lang="en-US"/>
          </a:p>
        </p:txBody>
      </p:sp>
      <p:sp>
        <p:nvSpPr>
          <p:cNvPr id="2171" name="Line 731"/>
          <p:cNvSpPr>
            <a:spLocks noChangeShapeType="1"/>
          </p:cNvSpPr>
          <p:nvPr/>
        </p:nvSpPr>
        <p:spPr bwMode="auto">
          <a:xfrm flipH="1">
            <a:off x="3063875" y="2946400"/>
            <a:ext cx="98425" cy="704850"/>
          </a:xfrm>
          <a:prstGeom prst="line">
            <a:avLst/>
          </a:prstGeom>
          <a:noFill/>
          <a:ln w="9525">
            <a:solidFill>
              <a:schemeClr val="bg2"/>
            </a:solidFill>
            <a:round/>
            <a:headEnd/>
            <a:tailEnd/>
          </a:ln>
        </p:spPr>
        <p:txBody>
          <a:bodyPr/>
          <a:lstStyle/>
          <a:p>
            <a:endParaRPr lang="en-US"/>
          </a:p>
        </p:txBody>
      </p:sp>
      <p:sp>
        <p:nvSpPr>
          <p:cNvPr id="2172" name="Line 732"/>
          <p:cNvSpPr>
            <a:spLocks noChangeShapeType="1"/>
          </p:cNvSpPr>
          <p:nvPr/>
        </p:nvSpPr>
        <p:spPr bwMode="auto">
          <a:xfrm flipH="1">
            <a:off x="3654425" y="2946400"/>
            <a:ext cx="111125" cy="727075"/>
          </a:xfrm>
          <a:prstGeom prst="line">
            <a:avLst/>
          </a:prstGeom>
          <a:noFill/>
          <a:ln w="9525">
            <a:solidFill>
              <a:schemeClr val="bg2"/>
            </a:solidFill>
            <a:round/>
            <a:headEnd/>
            <a:tailEnd/>
          </a:ln>
        </p:spPr>
        <p:txBody>
          <a:bodyPr/>
          <a:lstStyle/>
          <a:p>
            <a:endParaRPr lang="en-US"/>
          </a:p>
        </p:txBody>
      </p:sp>
      <p:grpSp>
        <p:nvGrpSpPr>
          <p:cNvPr id="2251" name="Group 733"/>
          <p:cNvGrpSpPr>
            <a:grpSpLocks/>
          </p:cNvGrpSpPr>
          <p:nvPr/>
        </p:nvGrpSpPr>
        <p:grpSpPr bwMode="auto">
          <a:xfrm>
            <a:off x="2706688" y="4564063"/>
            <a:ext cx="501650" cy="234950"/>
            <a:chOff x="4701" y="2996"/>
            <a:chExt cx="316" cy="148"/>
          </a:xfrm>
        </p:grpSpPr>
        <p:sp>
          <p:nvSpPr>
            <p:cNvPr id="2231" name="Oval 73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232" name="Line 735"/>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2233" name="Line 736"/>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2234" name="Rectangle 737"/>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235" name="Oval 73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276" name="Group 739"/>
            <p:cNvGrpSpPr>
              <a:grpSpLocks/>
            </p:cNvGrpSpPr>
            <p:nvPr/>
          </p:nvGrpSpPr>
          <p:grpSpPr bwMode="auto">
            <a:xfrm>
              <a:off x="4776" y="3017"/>
              <a:ext cx="156" cy="56"/>
              <a:chOff x="2848" y="848"/>
              <a:chExt cx="140" cy="98"/>
            </a:xfrm>
          </p:grpSpPr>
          <p:sp>
            <p:nvSpPr>
              <p:cNvPr id="2241" name="Line 74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242" name="Line 74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243" name="Line 74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277" name="Group 743"/>
            <p:cNvGrpSpPr>
              <a:grpSpLocks/>
            </p:cNvGrpSpPr>
            <p:nvPr/>
          </p:nvGrpSpPr>
          <p:grpSpPr bwMode="auto">
            <a:xfrm flipV="1">
              <a:off x="4776" y="3016"/>
              <a:ext cx="156" cy="56"/>
              <a:chOff x="2848" y="848"/>
              <a:chExt cx="140" cy="98"/>
            </a:xfrm>
          </p:grpSpPr>
          <p:sp>
            <p:nvSpPr>
              <p:cNvPr id="2238" name="Line 74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239" name="Line 74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240" name="Line 74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2289" name="Group 747"/>
          <p:cNvGrpSpPr>
            <a:grpSpLocks/>
          </p:cNvGrpSpPr>
          <p:nvPr/>
        </p:nvGrpSpPr>
        <p:grpSpPr bwMode="auto">
          <a:xfrm>
            <a:off x="2041525" y="4865688"/>
            <a:ext cx="501650" cy="234950"/>
            <a:chOff x="4701" y="2996"/>
            <a:chExt cx="316" cy="148"/>
          </a:xfrm>
        </p:grpSpPr>
        <p:sp>
          <p:nvSpPr>
            <p:cNvPr id="2218" name="Oval 74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2219" name="Line 749"/>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2220" name="Line 750"/>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2221" name="Rectangle 751"/>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2222" name="Oval 75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290" name="Group 753"/>
            <p:cNvGrpSpPr>
              <a:grpSpLocks/>
            </p:cNvGrpSpPr>
            <p:nvPr/>
          </p:nvGrpSpPr>
          <p:grpSpPr bwMode="auto">
            <a:xfrm>
              <a:off x="4776" y="3017"/>
              <a:ext cx="156" cy="56"/>
              <a:chOff x="2848" y="848"/>
              <a:chExt cx="140" cy="98"/>
            </a:xfrm>
          </p:grpSpPr>
          <p:sp>
            <p:nvSpPr>
              <p:cNvPr id="2228" name="Line 75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229" name="Line 75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230" name="Line 75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302" name="Group 757"/>
            <p:cNvGrpSpPr>
              <a:grpSpLocks/>
            </p:cNvGrpSpPr>
            <p:nvPr/>
          </p:nvGrpSpPr>
          <p:grpSpPr bwMode="auto">
            <a:xfrm flipV="1">
              <a:off x="4776" y="3016"/>
              <a:ext cx="156" cy="56"/>
              <a:chOff x="2848" y="848"/>
              <a:chExt cx="140" cy="98"/>
            </a:xfrm>
          </p:grpSpPr>
          <p:sp>
            <p:nvSpPr>
              <p:cNvPr id="2225" name="Line 75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226" name="Line 75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227" name="Line 76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2303" name="Group 761"/>
          <p:cNvGrpSpPr>
            <a:grpSpLocks/>
          </p:cNvGrpSpPr>
          <p:nvPr/>
        </p:nvGrpSpPr>
        <p:grpSpPr bwMode="auto">
          <a:xfrm>
            <a:off x="2871788" y="5051425"/>
            <a:ext cx="290512" cy="404813"/>
            <a:chOff x="4290" y="3130"/>
            <a:chExt cx="183" cy="255"/>
          </a:xfrm>
        </p:grpSpPr>
        <p:pic>
          <p:nvPicPr>
            <p:cNvPr id="2200" name="Picture 762" descr="31u_bnrz[1]"/>
            <p:cNvPicPr>
              <a:picLocks noChangeAspect="1" noChangeArrowheads="1"/>
            </p:cNvPicPr>
            <p:nvPr/>
          </p:nvPicPr>
          <p:blipFill>
            <a:blip r:embed="rId22" cstate="print"/>
            <a:srcRect/>
            <a:stretch>
              <a:fillRect/>
            </a:stretch>
          </p:blipFill>
          <p:spPr bwMode="auto">
            <a:xfrm>
              <a:off x="4343" y="3211"/>
              <a:ext cx="121" cy="174"/>
            </a:xfrm>
            <a:prstGeom prst="rect">
              <a:avLst/>
            </a:prstGeom>
            <a:solidFill>
              <a:srgbClr val="DDDDDD"/>
            </a:solidFill>
            <a:ln w="9525">
              <a:noFill/>
              <a:miter lim="800000"/>
              <a:headEnd/>
              <a:tailEnd/>
            </a:ln>
          </p:spPr>
        </p:pic>
        <p:sp>
          <p:nvSpPr>
            <p:cNvPr id="2201" name="Freeform 763"/>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2202" name="Freeform 764"/>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2203" name="Freeform 765"/>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2204" name="Freeform 766"/>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2205" name="Freeform 767"/>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2206" name="Freeform 768"/>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2207" name="Freeform 769"/>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2208" name="Freeform 770"/>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2209" name="Freeform 771"/>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2210" name="Freeform 772"/>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2211" name="Freeform 773"/>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2212" name="Freeform 774"/>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2213" name="Freeform 775"/>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2214" name="Freeform 776"/>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2215" name="Freeform 777"/>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2216" name="Freeform 778"/>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2217" name="Freeform 77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2379" name="Group 780"/>
          <p:cNvGrpSpPr>
            <a:grpSpLocks/>
          </p:cNvGrpSpPr>
          <p:nvPr/>
        </p:nvGrpSpPr>
        <p:grpSpPr bwMode="auto">
          <a:xfrm>
            <a:off x="1428750" y="3513138"/>
            <a:ext cx="290513" cy="404812"/>
            <a:chOff x="4290" y="3130"/>
            <a:chExt cx="183" cy="255"/>
          </a:xfrm>
        </p:grpSpPr>
        <p:pic>
          <p:nvPicPr>
            <p:cNvPr id="2182" name="Picture 781" descr="31u_bnrz[1]"/>
            <p:cNvPicPr>
              <a:picLocks noChangeAspect="1" noChangeArrowheads="1"/>
            </p:cNvPicPr>
            <p:nvPr/>
          </p:nvPicPr>
          <p:blipFill>
            <a:blip r:embed="rId22" cstate="print"/>
            <a:srcRect/>
            <a:stretch>
              <a:fillRect/>
            </a:stretch>
          </p:blipFill>
          <p:spPr bwMode="auto">
            <a:xfrm>
              <a:off x="4343" y="3211"/>
              <a:ext cx="121" cy="174"/>
            </a:xfrm>
            <a:prstGeom prst="rect">
              <a:avLst/>
            </a:prstGeom>
            <a:solidFill>
              <a:srgbClr val="DDDDDD"/>
            </a:solidFill>
            <a:ln w="9525">
              <a:noFill/>
              <a:miter lim="800000"/>
              <a:headEnd/>
              <a:tailEnd/>
            </a:ln>
          </p:spPr>
        </p:pic>
        <p:sp>
          <p:nvSpPr>
            <p:cNvPr id="2183" name="Freeform 782"/>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2184" name="Freeform 783"/>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2185" name="Freeform 784"/>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2186" name="Freeform 785"/>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2187" name="Freeform 786"/>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2188" name="Freeform 787"/>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2189" name="Freeform 788"/>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2190" name="Freeform 789"/>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2191" name="Freeform 790"/>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2192" name="Freeform 791"/>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2193" name="Freeform 792"/>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2194" name="Freeform 793"/>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2195" name="Freeform 794"/>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2196" name="Freeform 795"/>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2197" name="Freeform 796"/>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2198" name="Freeform 797"/>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2199" name="Freeform 79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2380" name="Group 799"/>
          <p:cNvGrpSpPr>
            <a:grpSpLocks/>
          </p:cNvGrpSpPr>
          <p:nvPr/>
        </p:nvGrpSpPr>
        <p:grpSpPr bwMode="auto">
          <a:xfrm>
            <a:off x="609600" y="2157413"/>
            <a:ext cx="3340100" cy="3265487"/>
            <a:chOff x="2865" y="1307"/>
            <a:chExt cx="2104" cy="2057"/>
          </a:xfrm>
        </p:grpSpPr>
        <p:sp>
          <p:nvSpPr>
            <p:cNvPr id="2178" name="Line 800"/>
            <p:cNvSpPr>
              <a:spLocks noChangeShapeType="1"/>
            </p:cNvSpPr>
            <p:nvPr/>
          </p:nvSpPr>
          <p:spPr bwMode="auto">
            <a:xfrm>
              <a:off x="4092" y="1307"/>
              <a:ext cx="877" cy="1762"/>
            </a:xfrm>
            <a:prstGeom prst="line">
              <a:avLst/>
            </a:prstGeom>
            <a:noFill/>
            <a:ln w="76200">
              <a:solidFill>
                <a:srgbClr val="FF3300"/>
              </a:solidFill>
              <a:round/>
              <a:headEnd type="triangle" w="med" len="med"/>
              <a:tailEnd type="triangle" w="med" len="med"/>
            </a:ln>
          </p:spPr>
          <p:txBody>
            <a:bodyPr/>
            <a:lstStyle/>
            <a:p>
              <a:endParaRPr lang="en-US"/>
            </a:p>
          </p:txBody>
        </p:sp>
        <p:sp>
          <p:nvSpPr>
            <p:cNvPr id="2179" name="Line 801"/>
            <p:cNvSpPr>
              <a:spLocks noChangeShapeType="1"/>
            </p:cNvSpPr>
            <p:nvPr/>
          </p:nvSpPr>
          <p:spPr bwMode="auto">
            <a:xfrm>
              <a:off x="3466" y="2211"/>
              <a:ext cx="1487" cy="1014"/>
            </a:xfrm>
            <a:prstGeom prst="line">
              <a:avLst/>
            </a:prstGeom>
            <a:noFill/>
            <a:ln w="76200">
              <a:solidFill>
                <a:srgbClr val="FF3300"/>
              </a:solidFill>
              <a:round/>
              <a:headEnd type="triangle" w="med" len="med"/>
              <a:tailEnd type="triangle" w="med" len="med"/>
            </a:ln>
          </p:spPr>
          <p:txBody>
            <a:bodyPr/>
            <a:lstStyle/>
            <a:p>
              <a:endParaRPr lang="en-US"/>
            </a:p>
          </p:txBody>
        </p:sp>
        <p:sp>
          <p:nvSpPr>
            <p:cNvPr id="2180" name="Line 802"/>
            <p:cNvSpPr>
              <a:spLocks noChangeShapeType="1"/>
            </p:cNvSpPr>
            <p:nvPr/>
          </p:nvSpPr>
          <p:spPr bwMode="auto">
            <a:xfrm>
              <a:off x="3657" y="3158"/>
              <a:ext cx="1014" cy="206"/>
            </a:xfrm>
            <a:prstGeom prst="line">
              <a:avLst/>
            </a:prstGeom>
            <a:noFill/>
            <a:ln w="76200">
              <a:solidFill>
                <a:srgbClr val="FF3300"/>
              </a:solidFill>
              <a:round/>
              <a:headEnd type="triangle" w="med" len="med"/>
              <a:tailEnd type="triangle" w="med" len="med"/>
            </a:ln>
          </p:spPr>
          <p:txBody>
            <a:bodyPr/>
            <a:lstStyle/>
            <a:p>
              <a:endParaRPr lang="en-US"/>
            </a:p>
          </p:txBody>
        </p:sp>
        <p:sp>
          <p:nvSpPr>
            <p:cNvPr id="2181" name="Text Box 803"/>
            <p:cNvSpPr txBox="1">
              <a:spLocks noChangeArrowheads="1"/>
            </p:cNvSpPr>
            <p:nvPr/>
          </p:nvSpPr>
          <p:spPr bwMode="auto">
            <a:xfrm>
              <a:off x="2865" y="2510"/>
              <a:ext cx="1102" cy="250"/>
            </a:xfrm>
            <a:prstGeom prst="rect">
              <a:avLst/>
            </a:prstGeom>
            <a:noFill/>
            <a:ln w="9525">
              <a:noFill/>
              <a:miter lim="800000"/>
              <a:headEnd/>
              <a:tailEnd/>
            </a:ln>
          </p:spPr>
          <p:txBody>
            <a:bodyPr wrap="none">
              <a:spAutoFit/>
            </a:bodyPr>
            <a:lstStyle/>
            <a:p>
              <a:pPr>
                <a:spcBef>
                  <a:spcPct val="0"/>
                </a:spcBef>
                <a:buClrTx/>
                <a:buSzTx/>
                <a:buFontTx/>
                <a:buNone/>
              </a:pPr>
              <a:r>
                <a:rPr lang="en-US" sz="2000">
                  <a:solidFill>
                    <a:srgbClr val="FF3300"/>
                  </a:solidFill>
                </a:rPr>
                <a:t>client/server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Data Centers</a:t>
            </a:r>
            <a:endParaRPr lang="en-US" dirty="0"/>
          </a:p>
        </p:txBody>
      </p:sp>
      <p:sp>
        <p:nvSpPr>
          <p:cNvPr id="3" name="Content Placeholder 2"/>
          <p:cNvSpPr>
            <a:spLocks noGrp="1"/>
          </p:cNvSpPr>
          <p:nvPr>
            <p:ph idx="1"/>
          </p:nvPr>
        </p:nvSpPr>
        <p:spPr>
          <a:xfrm>
            <a:off x="685800" y="1752600"/>
            <a:ext cx="7772400" cy="4114800"/>
          </a:xfrm>
        </p:spPr>
        <p:txBody>
          <a:bodyPr/>
          <a:lstStyle/>
          <a:p>
            <a:r>
              <a:rPr lang="en-US" dirty="0" smtClean="0"/>
              <a:t>Estimated cost of data center: $600M</a:t>
            </a:r>
          </a:p>
          <a:p>
            <a:r>
              <a:rPr lang="en-US" dirty="0" smtClean="0"/>
              <a:t>Google spent $2.4B in 2007 on new data centers</a:t>
            </a:r>
          </a:p>
          <a:p>
            <a:r>
              <a:rPr lang="en-US" dirty="0" smtClean="0"/>
              <a:t>Each data center uses 50-100 megawatts of power</a:t>
            </a:r>
          </a:p>
          <a:p>
            <a:pPr>
              <a:buNone/>
            </a:pPr>
            <a:endParaRPr lang="en-US" dirty="0"/>
          </a:p>
        </p:txBody>
      </p:sp>
      <p:pic>
        <p:nvPicPr>
          <p:cNvPr id="4" name="Picture 2" descr="Google's data center in Oregon"/>
          <p:cNvPicPr>
            <a:picLocks noChangeAspect="1" noChangeArrowheads="1"/>
          </p:cNvPicPr>
          <p:nvPr/>
        </p:nvPicPr>
        <p:blipFill>
          <a:blip r:embed="rId3" cstate="print"/>
          <a:srcRect/>
          <a:stretch>
            <a:fillRect/>
          </a:stretch>
        </p:blipFill>
        <p:spPr bwMode="auto">
          <a:xfrm>
            <a:off x="714348" y="3071810"/>
            <a:ext cx="7458559" cy="2933701"/>
          </a:xfrm>
          <a:prstGeom prst="rect">
            <a:avLst/>
          </a:prstGeom>
          <a:noFill/>
        </p:spPr>
      </p:pic>
      <p:sp>
        <p:nvSpPr>
          <p:cNvPr id="5" name="Slide Number Placeholder 6"/>
          <p:cNvSpPr>
            <a:spLocks noGrp="1"/>
          </p:cNvSpPr>
          <p:nvPr>
            <p:ph type="sldNum" sz="quarter" idx="4294967295"/>
          </p:nvPr>
        </p:nvSpPr>
        <p:spPr>
          <a:xfrm>
            <a:off x="8305800" y="6400800"/>
            <a:ext cx="457200" cy="457200"/>
          </a:xfrm>
          <a:prstGeom prst="rect">
            <a:avLst/>
          </a:prstGeom>
          <a:noFill/>
        </p:spPr>
        <p:txBody>
          <a:bodyPr/>
          <a:lstStyle/>
          <a:p>
            <a:fld id="{4ADD69CC-B862-41EA-B18E-058BDE7CE016}" type="slidenum">
              <a:rPr lang="en-US"/>
              <a:pPr/>
              <a:t>33</a:t>
            </a:fld>
            <a:endParaRPr lang="en-US" dirty="0"/>
          </a:p>
        </p:txBody>
      </p:sp>
      <p:sp>
        <p:nvSpPr>
          <p:cNvPr id="6"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 name="Footer Placeholder 5"/>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089" name="Rectangle 4"/>
          <p:cNvSpPr>
            <a:spLocks noGrp="1" noChangeArrowheads="1"/>
          </p:cNvSpPr>
          <p:nvPr>
            <p:ph type="title"/>
          </p:nvPr>
        </p:nvSpPr>
        <p:spPr/>
        <p:txBody>
          <a:bodyPr/>
          <a:lstStyle/>
          <a:p>
            <a:r>
              <a:rPr lang="en-US" smtClean="0"/>
              <a:t>Pure P2P architecture</a:t>
            </a:r>
          </a:p>
        </p:txBody>
      </p:sp>
      <p:sp>
        <p:nvSpPr>
          <p:cNvPr id="3090" name="Rectangle 5"/>
          <p:cNvSpPr>
            <a:spLocks noGrp="1" noChangeArrowheads="1"/>
          </p:cNvSpPr>
          <p:nvPr>
            <p:ph type="body" sz="half" idx="1"/>
          </p:nvPr>
        </p:nvSpPr>
        <p:spPr>
          <a:xfrm>
            <a:off x="533400" y="1600200"/>
            <a:ext cx="4049713" cy="4648200"/>
          </a:xfrm>
        </p:spPr>
        <p:txBody>
          <a:bodyPr/>
          <a:lstStyle/>
          <a:p>
            <a:r>
              <a:rPr lang="en-US" sz="2400" i="1" smtClean="0"/>
              <a:t>no</a:t>
            </a:r>
            <a:r>
              <a:rPr lang="en-US" sz="2400" smtClean="0"/>
              <a:t> always-on server</a:t>
            </a:r>
          </a:p>
          <a:p>
            <a:r>
              <a:rPr lang="en-US" sz="2400" smtClean="0"/>
              <a:t>arbitrary end systems directly communicate</a:t>
            </a:r>
          </a:p>
          <a:p>
            <a:r>
              <a:rPr lang="en-US" sz="2400" smtClean="0"/>
              <a:t>peers are intermittently connected and change IP addresses</a:t>
            </a:r>
          </a:p>
          <a:p>
            <a:pPr>
              <a:buFont typeface="ZapfDingbats" pitchFamily="82" charset="2"/>
              <a:buNone/>
            </a:pPr>
            <a:endParaRPr lang="en-US" sz="2400" smtClean="0"/>
          </a:p>
          <a:p>
            <a:endParaRPr lang="en-US" sz="2400" smtClean="0"/>
          </a:p>
          <a:p>
            <a:pPr>
              <a:buFont typeface="ZapfDingbats" pitchFamily="82" charset="2"/>
              <a:buNone/>
            </a:pPr>
            <a:r>
              <a:rPr lang="en-US" sz="2400" smtClean="0">
                <a:solidFill>
                  <a:srgbClr val="FF0000"/>
                </a:solidFill>
              </a:rPr>
              <a:t>Highly scalable but difficult to manage</a:t>
            </a:r>
          </a:p>
          <a:p>
            <a:endParaRPr lang="en-US" sz="2400" smtClean="0"/>
          </a:p>
        </p:txBody>
      </p:sp>
      <p:sp>
        <p:nvSpPr>
          <p:cNvPr id="3091" name="Freeform 691"/>
          <p:cNvSpPr>
            <a:spLocks/>
          </p:cNvSpPr>
          <p:nvPr/>
        </p:nvSpPr>
        <p:spPr bwMode="auto">
          <a:xfrm>
            <a:off x="6710363" y="3457575"/>
            <a:ext cx="1314450" cy="674688"/>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p:spPr>
        <p:txBody>
          <a:bodyPr/>
          <a:lstStyle/>
          <a:p>
            <a:endParaRPr lang="en-US"/>
          </a:p>
        </p:txBody>
      </p:sp>
      <p:sp>
        <p:nvSpPr>
          <p:cNvPr id="3092" name="Freeform 692"/>
          <p:cNvSpPr>
            <a:spLocks/>
          </p:cNvSpPr>
          <p:nvPr/>
        </p:nvSpPr>
        <p:spPr bwMode="auto">
          <a:xfrm>
            <a:off x="6729413" y="1931988"/>
            <a:ext cx="1730375" cy="1044575"/>
          </a:xfrm>
          <a:custGeom>
            <a:avLst/>
            <a:gdLst>
              <a:gd name="T0" fmla="*/ 424 w 765"/>
              <a:gd name="T1" fmla="*/ 10 h 459"/>
              <a:gd name="T2" fmla="*/ 288 w 765"/>
              <a:gd name="T3" fmla="*/ 70 h 459"/>
              <a:gd name="T4" fmla="*/ 96 w 765"/>
              <a:gd name="T5" fmla="*/ 100 h 459"/>
              <a:gd name="T6" fmla="*/ 14 w 765"/>
              <a:gd name="T7" fmla="*/ 336 h 459"/>
              <a:gd name="T8" fmla="*/ 180 w 765"/>
              <a:gd name="T9" fmla="*/ 444 h 459"/>
              <a:gd name="T10" fmla="*/ 346 w 765"/>
              <a:gd name="T11" fmla="*/ 426 h 459"/>
              <a:gd name="T12" fmla="*/ 584 w 765"/>
              <a:gd name="T13" fmla="*/ 444 h 459"/>
              <a:gd name="T14" fmla="*/ 698 w 765"/>
              <a:gd name="T15" fmla="*/ 434 h 459"/>
              <a:gd name="T16" fmla="*/ 752 w 765"/>
              <a:gd name="T17" fmla="*/ 372 h 459"/>
              <a:gd name="T18" fmla="*/ 750 w 765"/>
              <a:gd name="T19" fmla="*/ 158 h 459"/>
              <a:gd name="T20" fmla="*/ 662 w 765"/>
              <a:gd name="T21" fmla="*/ 34 h 459"/>
              <a:gd name="T22" fmla="*/ 424 w 765"/>
              <a:gd name="T23" fmla="*/ 10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p:spPr>
        <p:txBody>
          <a:bodyPr/>
          <a:lstStyle/>
          <a:p>
            <a:endParaRPr lang="en-US"/>
          </a:p>
        </p:txBody>
      </p:sp>
      <p:sp>
        <p:nvSpPr>
          <p:cNvPr id="3093" name="Freeform 693"/>
          <p:cNvSpPr>
            <a:spLocks/>
          </p:cNvSpPr>
          <p:nvPr/>
        </p:nvSpPr>
        <p:spPr bwMode="auto">
          <a:xfrm>
            <a:off x="4989513" y="1639888"/>
            <a:ext cx="1644650" cy="1071562"/>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p:spPr>
        <p:txBody>
          <a:bodyPr/>
          <a:lstStyle/>
          <a:p>
            <a:endParaRPr lang="en-US"/>
          </a:p>
        </p:txBody>
      </p:sp>
      <p:grpSp>
        <p:nvGrpSpPr>
          <p:cNvPr id="2" name="Group 694"/>
          <p:cNvGrpSpPr>
            <a:grpSpLocks/>
          </p:cNvGrpSpPr>
          <p:nvPr/>
        </p:nvGrpSpPr>
        <p:grpSpPr bwMode="auto">
          <a:xfrm>
            <a:off x="5076825" y="2974975"/>
            <a:ext cx="1458913" cy="933450"/>
            <a:chOff x="2889" y="1631"/>
            <a:chExt cx="980" cy="743"/>
          </a:xfrm>
        </p:grpSpPr>
        <p:sp>
          <p:nvSpPr>
            <p:cNvPr id="3418" name="Rectangle 695"/>
            <p:cNvSpPr>
              <a:spLocks noChangeArrowheads="1"/>
            </p:cNvSpPr>
            <p:nvPr/>
          </p:nvSpPr>
          <p:spPr bwMode="auto">
            <a:xfrm>
              <a:off x="3046" y="1841"/>
              <a:ext cx="663" cy="533"/>
            </a:xfrm>
            <a:prstGeom prst="rect">
              <a:avLst/>
            </a:prstGeom>
            <a:solidFill>
              <a:srgbClr val="DDDDDD"/>
            </a:solidFill>
            <a:ln w="9525">
              <a:noFill/>
              <a:miter lim="800000"/>
              <a:headEnd/>
              <a:tailEnd/>
            </a:ln>
          </p:spPr>
          <p:txBody>
            <a:bodyPr wrap="none" anchor="ctr"/>
            <a:lstStyle/>
            <a:p>
              <a:endParaRPr lang="en-US"/>
            </a:p>
          </p:txBody>
        </p:sp>
        <p:sp>
          <p:nvSpPr>
            <p:cNvPr id="3419" name="AutoShape 696"/>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p:spPr>
          <p:txBody>
            <a:bodyPr wrap="none" anchor="ctr"/>
            <a:lstStyle/>
            <a:p>
              <a:pPr algn="ctr">
                <a:spcBef>
                  <a:spcPct val="0"/>
                </a:spcBef>
                <a:buClrTx/>
                <a:buSzTx/>
                <a:buFontTx/>
                <a:buNone/>
              </a:pPr>
              <a:endParaRPr lang="en-US">
                <a:solidFill>
                  <a:srgbClr val="00CCFF"/>
                </a:solidFill>
                <a:latin typeface="Times New Roman" pitchFamily="18" charset="0"/>
              </a:endParaRPr>
            </a:p>
          </p:txBody>
        </p:sp>
      </p:grpSp>
      <p:grpSp>
        <p:nvGrpSpPr>
          <p:cNvPr id="3" name="Group 697"/>
          <p:cNvGrpSpPr>
            <a:grpSpLocks/>
          </p:cNvGrpSpPr>
          <p:nvPr/>
        </p:nvGrpSpPr>
        <p:grpSpPr bwMode="auto">
          <a:xfrm>
            <a:off x="5778500" y="1831975"/>
            <a:ext cx="336550" cy="531813"/>
            <a:chOff x="3796" y="1043"/>
            <a:chExt cx="865" cy="1237"/>
          </a:xfrm>
        </p:grpSpPr>
        <p:sp>
          <p:nvSpPr>
            <p:cNvPr id="3388" name="Line 698"/>
            <p:cNvSpPr>
              <a:spLocks noChangeShapeType="1"/>
            </p:cNvSpPr>
            <p:nvPr/>
          </p:nvSpPr>
          <p:spPr bwMode="auto">
            <a:xfrm flipH="1">
              <a:off x="3992" y="1481"/>
              <a:ext cx="235" cy="724"/>
            </a:xfrm>
            <a:prstGeom prst="line">
              <a:avLst/>
            </a:prstGeom>
            <a:noFill/>
            <a:ln w="9525">
              <a:solidFill>
                <a:schemeClr val="bg2"/>
              </a:solidFill>
              <a:round/>
              <a:headEnd/>
              <a:tailEnd/>
            </a:ln>
          </p:spPr>
          <p:txBody>
            <a:bodyPr wrap="none"/>
            <a:lstStyle/>
            <a:p>
              <a:endParaRPr lang="en-US"/>
            </a:p>
          </p:txBody>
        </p:sp>
        <p:sp>
          <p:nvSpPr>
            <p:cNvPr id="3389" name="Line 699"/>
            <p:cNvSpPr>
              <a:spLocks noChangeShapeType="1"/>
            </p:cNvSpPr>
            <p:nvPr/>
          </p:nvSpPr>
          <p:spPr bwMode="auto">
            <a:xfrm>
              <a:off x="4227" y="1481"/>
              <a:ext cx="236" cy="720"/>
            </a:xfrm>
            <a:prstGeom prst="line">
              <a:avLst/>
            </a:prstGeom>
            <a:noFill/>
            <a:ln w="9525">
              <a:solidFill>
                <a:schemeClr val="bg2"/>
              </a:solidFill>
              <a:round/>
              <a:headEnd/>
              <a:tailEnd/>
            </a:ln>
          </p:spPr>
          <p:txBody>
            <a:bodyPr wrap="none"/>
            <a:lstStyle/>
            <a:p>
              <a:endParaRPr lang="en-US"/>
            </a:p>
          </p:txBody>
        </p:sp>
        <p:sp>
          <p:nvSpPr>
            <p:cNvPr id="3390" name="Line 700"/>
            <p:cNvSpPr>
              <a:spLocks noChangeShapeType="1"/>
            </p:cNvSpPr>
            <p:nvPr/>
          </p:nvSpPr>
          <p:spPr bwMode="auto">
            <a:xfrm>
              <a:off x="3992" y="2201"/>
              <a:ext cx="235" cy="79"/>
            </a:xfrm>
            <a:prstGeom prst="line">
              <a:avLst/>
            </a:prstGeom>
            <a:noFill/>
            <a:ln w="9525">
              <a:solidFill>
                <a:schemeClr val="bg2"/>
              </a:solidFill>
              <a:round/>
              <a:headEnd/>
              <a:tailEnd/>
            </a:ln>
          </p:spPr>
          <p:txBody>
            <a:bodyPr wrap="none"/>
            <a:lstStyle/>
            <a:p>
              <a:endParaRPr lang="en-US"/>
            </a:p>
          </p:txBody>
        </p:sp>
        <p:sp>
          <p:nvSpPr>
            <p:cNvPr id="3391" name="Line 701"/>
            <p:cNvSpPr>
              <a:spLocks noChangeShapeType="1"/>
            </p:cNvSpPr>
            <p:nvPr/>
          </p:nvSpPr>
          <p:spPr bwMode="auto">
            <a:xfrm flipH="1">
              <a:off x="4227" y="2201"/>
              <a:ext cx="236" cy="79"/>
            </a:xfrm>
            <a:prstGeom prst="line">
              <a:avLst/>
            </a:prstGeom>
            <a:noFill/>
            <a:ln w="9525">
              <a:solidFill>
                <a:schemeClr val="bg2"/>
              </a:solidFill>
              <a:round/>
              <a:headEnd/>
              <a:tailEnd/>
            </a:ln>
          </p:spPr>
          <p:txBody>
            <a:bodyPr wrap="none"/>
            <a:lstStyle/>
            <a:p>
              <a:endParaRPr lang="en-US"/>
            </a:p>
          </p:txBody>
        </p:sp>
        <p:sp>
          <p:nvSpPr>
            <p:cNvPr id="3392" name="Line 702"/>
            <p:cNvSpPr>
              <a:spLocks noChangeShapeType="1"/>
            </p:cNvSpPr>
            <p:nvPr/>
          </p:nvSpPr>
          <p:spPr bwMode="auto">
            <a:xfrm>
              <a:off x="4227" y="1497"/>
              <a:ext cx="0" cy="783"/>
            </a:xfrm>
            <a:prstGeom prst="line">
              <a:avLst/>
            </a:prstGeom>
            <a:noFill/>
            <a:ln w="9525">
              <a:solidFill>
                <a:schemeClr val="bg2"/>
              </a:solidFill>
              <a:round/>
              <a:headEnd/>
              <a:tailEnd/>
            </a:ln>
          </p:spPr>
          <p:txBody>
            <a:bodyPr wrap="none"/>
            <a:lstStyle/>
            <a:p>
              <a:endParaRPr lang="en-US"/>
            </a:p>
          </p:txBody>
        </p:sp>
        <p:sp>
          <p:nvSpPr>
            <p:cNvPr id="3393" name="Line 703"/>
            <p:cNvSpPr>
              <a:spLocks noChangeShapeType="1"/>
            </p:cNvSpPr>
            <p:nvPr/>
          </p:nvSpPr>
          <p:spPr bwMode="auto">
            <a:xfrm flipV="1">
              <a:off x="3992" y="2127"/>
              <a:ext cx="235" cy="78"/>
            </a:xfrm>
            <a:prstGeom prst="line">
              <a:avLst/>
            </a:prstGeom>
            <a:noFill/>
            <a:ln w="9525">
              <a:solidFill>
                <a:schemeClr val="bg2"/>
              </a:solidFill>
              <a:round/>
              <a:headEnd/>
              <a:tailEnd/>
            </a:ln>
          </p:spPr>
          <p:txBody>
            <a:bodyPr wrap="none"/>
            <a:lstStyle/>
            <a:p>
              <a:endParaRPr lang="en-US"/>
            </a:p>
          </p:txBody>
        </p:sp>
        <p:sp>
          <p:nvSpPr>
            <p:cNvPr id="3394" name="Line 704"/>
            <p:cNvSpPr>
              <a:spLocks noChangeShapeType="1"/>
            </p:cNvSpPr>
            <p:nvPr/>
          </p:nvSpPr>
          <p:spPr bwMode="auto">
            <a:xfrm flipH="1" flipV="1">
              <a:off x="4227" y="2127"/>
              <a:ext cx="236" cy="74"/>
            </a:xfrm>
            <a:prstGeom prst="line">
              <a:avLst/>
            </a:prstGeom>
            <a:noFill/>
            <a:ln w="9525">
              <a:solidFill>
                <a:schemeClr val="bg2"/>
              </a:solidFill>
              <a:round/>
              <a:headEnd/>
              <a:tailEnd/>
            </a:ln>
          </p:spPr>
          <p:txBody>
            <a:bodyPr wrap="none"/>
            <a:lstStyle/>
            <a:p>
              <a:endParaRPr lang="en-US"/>
            </a:p>
          </p:txBody>
        </p:sp>
        <p:sp>
          <p:nvSpPr>
            <p:cNvPr id="3395" name="Line 705"/>
            <p:cNvSpPr>
              <a:spLocks noChangeShapeType="1"/>
            </p:cNvSpPr>
            <p:nvPr/>
          </p:nvSpPr>
          <p:spPr bwMode="auto">
            <a:xfrm>
              <a:off x="4092" y="1890"/>
              <a:ext cx="135" cy="60"/>
            </a:xfrm>
            <a:prstGeom prst="line">
              <a:avLst/>
            </a:prstGeom>
            <a:noFill/>
            <a:ln w="9525">
              <a:solidFill>
                <a:schemeClr val="bg2"/>
              </a:solidFill>
              <a:round/>
              <a:headEnd/>
              <a:tailEnd/>
            </a:ln>
          </p:spPr>
          <p:txBody>
            <a:bodyPr wrap="none"/>
            <a:lstStyle/>
            <a:p>
              <a:endParaRPr lang="en-US"/>
            </a:p>
          </p:txBody>
        </p:sp>
        <p:sp>
          <p:nvSpPr>
            <p:cNvPr id="3396" name="Line 706"/>
            <p:cNvSpPr>
              <a:spLocks noChangeShapeType="1"/>
            </p:cNvSpPr>
            <p:nvPr/>
          </p:nvSpPr>
          <p:spPr bwMode="auto">
            <a:xfrm flipV="1">
              <a:off x="4227" y="1890"/>
              <a:ext cx="143" cy="60"/>
            </a:xfrm>
            <a:prstGeom prst="line">
              <a:avLst/>
            </a:prstGeom>
            <a:noFill/>
            <a:ln w="9525">
              <a:solidFill>
                <a:schemeClr val="bg2"/>
              </a:solidFill>
              <a:round/>
              <a:headEnd/>
              <a:tailEnd/>
            </a:ln>
          </p:spPr>
          <p:txBody>
            <a:bodyPr wrap="none"/>
            <a:lstStyle/>
            <a:p>
              <a:endParaRPr lang="en-US"/>
            </a:p>
          </p:txBody>
        </p:sp>
        <p:sp>
          <p:nvSpPr>
            <p:cNvPr id="3397" name="Line 707"/>
            <p:cNvSpPr>
              <a:spLocks noChangeShapeType="1"/>
            </p:cNvSpPr>
            <p:nvPr/>
          </p:nvSpPr>
          <p:spPr bwMode="auto">
            <a:xfrm>
              <a:off x="4047" y="1996"/>
              <a:ext cx="175" cy="81"/>
            </a:xfrm>
            <a:prstGeom prst="line">
              <a:avLst/>
            </a:prstGeom>
            <a:noFill/>
            <a:ln w="9525">
              <a:solidFill>
                <a:schemeClr val="bg2"/>
              </a:solidFill>
              <a:round/>
              <a:headEnd/>
              <a:tailEnd/>
            </a:ln>
          </p:spPr>
          <p:txBody>
            <a:bodyPr wrap="none"/>
            <a:lstStyle/>
            <a:p>
              <a:endParaRPr lang="en-US"/>
            </a:p>
          </p:txBody>
        </p:sp>
        <p:sp>
          <p:nvSpPr>
            <p:cNvPr id="3398" name="Line 708"/>
            <p:cNvSpPr>
              <a:spLocks noChangeShapeType="1"/>
            </p:cNvSpPr>
            <p:nvPr/>
          </p:nvSpPr>
          <p:spPr bwMode="auto">
            <a:xfrm flipV="1">
              <a:off x="4227" y="2012"/>
              <a:ext cx="176" cy="71"/>
            </a:xfrm>
            <a:prstGeom prst="line">
              <a:avLst/>
            </a:prstGeom>
            <a:noFill/>
            <a:ln w="9525">
              <a:solidFill>
                <a:schemeClr val="bg2"/>
              </a:solidFill>
              <a:round/>
              <a:headEnd/>
              <a:tailEnd/>
            </a:ln>
          </p:spPr>
          <p:txBody>
            <a:bodyPr wrap="none"/>
            <a:lstStyle/>
            <a:p>
              <a:endParaRPr lang="en-US"/>
            </a:p>
          </p:txBody>
        </p:sp>
        <p:sp>
          <p:nvSpPr>
            <p:cNvPr id="3399" name="Line 709"/>
            <p:cNvSpPr>
              <a:spLocks noChangeShapeType="1"/>
            </p:cNvSpPr>
            <p:nvPr/>
          </p:nvSpPr>
          <p:spPr bwMode="auto">
            <a:xfrm flipV="1">
              <a:off x="4227" y="1782"/>
              <a:ext cx="90" cy="29"/>
            </a:xfrm>
            <a:prstGeom prst="line">
              <a:avLst/>
            </a:prstGeom>
            <a:noFill/>
            <a:ln w="9525">
              <a:solidFill>
                <a:schemeClr val="bg2"/>
              </a:solidFill>
              <a:round/>
              <a:headEnd/>
              <a:tailEnd/>
            </a:ln>
          </p:spPr>
          <p:txBody>
            <a:bodyPr wrap="none"/>
            <a:lstStyle/>
            <a:p>
              <a:endParaRPr lang="en-US"/>
            </a:p>
          </p:txBody>
        </p:sp>
        <p:sp>
          <p:nvSpPr>
            <p:cNvPr id="3400" name="Line 710"/>
            <p:cNvSpPr>
              <a:spLocks noChangeShapeType="1"/>
            </p:cNvSpPr>
            <p:nvPr/>
          </p:nvSpPr>
          <p:spPr bwMode="auto">
            <a:xfrm flipV="1">
              <a:off x="4227" y="1632"/>
              <a:ext cx="57" cy="22"/>
            </a:xfrm>
            <a:prstGeom prst="line">
              <a:avLst/>
            </a:prstGeom>
            <a:noFill/>
            <a:ln w="9525">
              <a:solidFill>
                <a:schemeClr val="bg2"/>
              </a:solidFill>
              <a:round/>
              <a:headEnd/>
              <a:tailEnd/>
            </a:ln>
          </p:spPr>
          <p:txBody>
            <a:bodyPr wrap="none"/>
            <a:lstStyle/>
            <a:p>
              <a:endParaRPr lang="en-US"/>
            </a:p>
          </p:txBody>
        </p:sp>
        <p:sp>
          <p:nvSpPr>
            <p:cNvPr id="3401" name="Line 711"/>
            <p:cNvSpPr>
              <a:spLocks noChangeShapeType="1"/>
            </p:cNvSpPr>
            <p:nvPr/>
          </p:nvSpPr>
          <p:spPr bwMode="auto">
            <a:xfrm>
              <a:off x="4126" y="1772"/>
              <a:ext cx="109" cy="39"/>
            </a:xfrm>
            <a:prstGeom prst="line">
              <a:avLst/>
            </a:prstGeom>
            <a:noFill/>
            <a:ln w="9525">
              <a:solidFill>
                <a:schemeClr val="bg2"/>
              </a:solidFill>
              <a:round/>
              <a:headEnd/>
              <a:tailEnd/>
            </a:ln>
          </p:spPr>
          <p:txBody>
            <a:bodyPr wrap="none"/>
            <a:lstStyle/>
            <a:p>
              <a:endParaRPr lang="en-US"/>
            </a:p>
          </p:txBody>
        </p:sp>
        <p:sp>
          <p:nvSpPr>
            <p:cNvPr id="3402" name="Line 712"/>
            <p:cNvSpPr>
              <a:spLocks noChangeShapeType="1"/>
            </p:cNvSpPr>
            <p:nvPr/>
          </p:nvSpPr>
          <p:spPr bwMode="auto">
            <a:xfrm>
              <a:off x="4175" y="1625"/>
              <a:ext cx="63" cy="39"/>
            </a:xfrm>
            <a:prstGeom prst="line">
              <a:avLst/>
            </a:prstGeom>
            <a:noFill/>
            <a:ln w="9525">
              <a:solidFill>
                <a:schemeClr val="bg2"/>
              </a:solidFill>
              <a:round/>
              <a:headEnd/>
              <a:tailEnd/>
            </a:ln>
          </p:spPr>
          <p:txBody>
            <a:bodyPr wrap="none"/>
            <a:lstStyle/>
            <a:p>
              <a:endParaRPr lang="en-US"/>
            </a:p>
          </p:txBody>
        </p:sp>
        <p:grpSp>
          <p:nvGrpSpPr>
            <p:cNvPr id="4" name="Group 713"/>
            <p:cNvGrpSpPr>
              <a:grpSpLocks/>
            </p:cNvGrpSpPr>
            <p:nvPr/>
          </p:nvGrpSpPr>
          <p:grpSpPr bwMode="auto">
            <a:xfrm>
              <a:off x="4269" y="1415"/>
              <a:ext cx="392" cy="137"/>
              <a:chOff x="4227" y="1360"/>
              <a:chExt cx="863" cy="270"/>
            </a:xfrm>
          </p:grpSpPr>
          <p:sp>
            <p:nvSpPr>
              <p:cNvPr id="3414" name="Line 714"/>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3415" name="Line 715"/>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3416" name="Line 716"/>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3417" name="Line 717"/>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5" name="Group 718"/>
            <p:cNvGrpSpPr>
              <a:grpSpLocks/>
            </p:cNvGrpSpPr>
            <p:nvPr/>
          </p:nvGrpSpPr>
          <p:grpSpPr bwMode="auto">
            <a:xfrm rot="5700496">
              <a:off x="4053" y="1170"/>
              <a:ext cx="392" cy="137"/>
              <a:chOff x="4227" y="1360"/>
              <a:chExt cx="863" cy="270"/>
            </a:xfrm>
          </p:grpSpPr>
          <p:sp>
            <p:nvSpPr>
              <p:cNvPr id="3410" name="Line 719"/>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3411" name="Line 720"/>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3412" name="Line 721"/>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3413" name="Line 722"/>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6" name="Group 723"/>
            <p:cNvGrpSpPr>
              <a:grpSpLocks/>
            </p:cNvGrpSpPr>
            <p:nvPr/>
          </p:nvGrpSpPr>
          <p:grpSpPr bwMode="auto">
            <a:xfrm rot="10800000">
              <a:off x="3796" y="1402"/>
              <a:ext cx="392" cy="137"/>
              <a:chOff x="4227" y="1360"/>
              <a:chExt cx="863" cy="270"/>
            </a:xfrm>
          </p:grpSpPr>
          <p:sp>
            <p:nvSpPr>
              <p:cNvPr id="3406" name="Line 724"/>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3407" name="Line 725"/>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3408" name="Line 726"/>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3409" name="Line 727"/>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sp>
        <p:nvSpPr>
          <p:cNvPr id="3096" name="Oval 728"/>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097" name="Line 729"/>
          <p:cNvSpPr>
            <a:spLocks noChangeShapeType="1"/>
          </p:cNvSpPr>
          <p:nvPr/>
        </p:nvSpPr>
        <p:spPr bwMode="auto">
          <a:xfrm>
            <a:off x="6835775" y="3644900"/>
            <a:ext cx="0" cy="58738"/>
          </a:xfrm>
          <a:prstGeom prst="line">
            <a:avLst/>
          </a:prstGeom>
          <a:noFill/>
          <a:ln w="12700">
            <a:solidFill>
              <a:schemeClr val="folHlink"/>
            </a:solidFill>
            <a:round/>
            <a:headEnd/>
            <a:tailEnd/>
          </a:ln>
        </p:spPr>
        <p:txBody>
          <a:bodyPr wrap="none" anchor="ctr"/>
          <a:lstStyle/>
          <a:p>
            <a:endParaRPr lang="en-US"/>
          </a:p>
        </p:txBody>
      </p:sp>
      <p:sp>
        <p:nvSpPr>
          <p:cNvPr id="3098" name="Line 730"/>
          <p:cNvSpPr>
            <a:spLocks noChangeShapeType="1"/>
          </p:cNvSpPr>
          <p:nvPr/>
        </p:nvSpPr>
        <p:spPr bwMode="auto">
          <a:xfrm>
            <a:off x="7194550" y="3644900"/>
            <a:ext cx="0" cy="58738"/>
          </a:xfrm>
          <a:prstGeom prst="line">
            <a:avLst/>
          </a:prstGeom>
          <a:noFill/>
          <a:ln w="12700">
            <a:solidFill>
              <a:schemeClr val="folHlink"/>
            </a:solidFill>
            <a:round/>
            <a:headEnd/>
            <a:tailEnd/>
          </a:ln>
        </p:spPr>
        <p:txBody>
          <a:bodyPr wrap="none" anchor="ctr"/>
          <a:lstStyle/>
          <a:p>
            <a:endParaRPr lang="en-US"/>
          </a:p>
        </p:txBody>
      </p:sp>
      <p:sp>
        <p:nvSpPr>
          <p:cNvPr id="3099" name="Rectangle 731"/>
          <p:cNvSpPr>
            <a:spLocks noChangeArrowheads="1"/>
          </p:cNvSpPr>
          <p:nvPr/>
        </p:nvSpPr>
        <p:spPr bwMode="auto">
          <a:xfrm>
            <a:off x="6835775" y="36449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100" name="Oval 732"/>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7" name="Group 733"/>
          <p:cNvGrpSpPr>
            <a:grpSpLocks/>
          </p:cNvGrpSpPr>
          <p:nvPr/>
        </p:nvGrpSpPr>
        <p:grpSpPr bwMode="auto">
          <a:xfrm>
            <a:off x="6918325" y="3600450"/>
            <a:ext cx="179388" cy="65088"/>
            <a:chOff x="2848" y="848"/>
            <a:chExt cx="140" cy="98"/>
          </a:xfrm>
        </p:grpSpPr>
        <p:sp>
          <p:nvSpPr>
            <p:cNvPr id="3385" name="Line 73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86" name="Line 73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87" name="Line 73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8" name="Group 737"/>
          <p:cNvGrpSpPr>
            <a:grpSpLocks/>
          </p:cNvGrpSpPr>
          <p:nvPr/>
        </p:nvGrpSpPr>
        <p:grpSpPr bwMode="auto">
          <a:xfrm flipV="1">
            <a:off x="6918325" y="3600450"/>
            <a:ext cx="179388" cy="65088"/>
            <a:chOff x="2848" y="848"/>
            <a:chExt cx="140" cy="98"/>
          </a:xfrm>
        </p:grpSpPr>
        <p:sp>
          <p:nvSpPr>
            <p:cNvPr id="3382" name="Line 7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83" name="Line 7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84" name="Line 7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03" name="Oval 741"/>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104" name="Line 742"/>
          <p:cNvSpPr>
            <a:spLocks noChangeShapeType="1"/>
          </p:cNvSpPr>
          <p:nvPr/>
        </p:nvSpPr>
        <p:spPr bwMode="auto">
          <a:xfrm>
            <a:off x="7191375" y="3924300"/>
            <a:ext cx="0" cy="58738"/>
          </a:xfrm>
          <a:prstGeom prst="line">
            <a:avLst/>
          </a:prstGeom>
          <a:noFill/>
          <a:ln w="12700">
            <a:solidFill>
              <a:schemeClr val="folHlink"/>
            </a:solidFill>
            <a:round/>
            <a:headEnd/>
            <a:tailEnd/>
          </a:ln>
        </p:spPr>
        <p:txBody>
          <a:bodyPr wrap="none" anchor="ctr"/>
          <a:lstStyle/>
          <a:p>
            <a:endParaRPr lang="en-US"/>
          </a:p>
        </p:txBody>
      </p:sp>
      <p:sp>
        <p:nvSpPr>
          <p:cNvPr id="3105" name="Line 743"/>
          <p:cNvSpPr>
            <a:spLocks noChangeShapeType="1"/>
          </p:cNvSpPr>
          <p:nvPr/>
        </p:nvSpPr>
        <p:spPr bwMode="auto">
          <a:xfrm>
            <a:off x="7550150" y="3924300"/>
            <a:ext cx="0" cy="58738"/>
          </a:xfrm>
          <a:prstGeom prst="line">
            <a:avLst/>
          </a:prstGeom>
          <a:noFill/>
          <a:ln w="12700">
            <a:solidFill>
              <a:schemeClr val="folHlink"/>
            </a:solidFill>
            <a:round/>
            <a:headEnd/>
            <a:tailEnd/>
          </a:ln>
        </p:spPr>
        <p:txBody>
          <a:bodyPr wrap="none" anchor="ctr"/>
          <a:lstStyle/>
          <a:p>
            <a:endParaRPr lang="en-US"/>
          </a:p>
        </p:txBody>
      </p:sp>
      <p:sp>
        <p:nvSpPr>
          <p:cNvPr id="3106" name="Rectangle 744"/>
          <p:cNvSpPr>
            <a:spLocks noChangeArrowheads="1"/>
          </p:cNvSpPr>
          <p:nvPr/>
        </p:nvSpPr>
        <p:spPr bwMode="auto">
          <a:xfrm>
            <a:off x="7191375" y="39243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107" name="Oval 745"/>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9" name="Group 746"/>
          <p:cNvGrpSpPr>
            <a:grpSpLocks/>
          </p:cNvGrpSpPr>
          <p:nvPr/>
        </p:nvGrpSpPr>
        <p:grpSpPr bwMode="auto">
          <a:xfrm>
            <a:off x="7273925" y="3879850"/>
            <a:ext cx="179388" cy="65088"/>
            <a:chOff x="2848" y="848"/>
            <a:chExt cx="140" cy="98"/>
          </a:xfrm>
        </p:grpSpPr>
        <p:sp>
          <p:nvSpPr>
            <p:cNvPr id="3379" name="Line 74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80" name="Line 74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81" name="Line 74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 name="Group 750"/>
          <p:cNvGrpSpPr>
            <a:grpSpLocks/>
          </p:cNvGrpSpPr>
          <p:nvPr/>
        </p:nvGrpSpPr>
        <p:grpSpPr bwMode="auto">
          <a:xfrm flipV="1">
            <a:off x="7273925" y="3879850"/>
            <a:ext cx="179388" cy="65088"/>
            <a:chOff x="2848" y="848"/>
            <a:chExt cx="140" cy="98"/>
          </a:xfrm>
        </p:grpSpPr>
        <p:sp>
          <p:nvSpPr>
            <p:cNvPr id="3376" name="Line 75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77" name="Line 75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78" name="Line 75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10" name="Oval 754"/>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111" name="Line 755"/>
          <p:cNvSpPr>
            <a:spLocks noChangeShapeType="1"/>
          </p:cNvSpPr>
          <p:nvPr/>
        </p:nvSpPr>
        <p:spPr bwMode="auto">
          <a:xfrm>
            <a:off x="7470775" y="3657600"/>
            <a:ext cx="0" cy="58738"/>
          </a:xfrm>
          <a:prstGeom prst="line">
            <a:avLst/>
          </a:prstGeom>
          <a:noFill/>
          <a:ln w="12700">
            <a:solidFill>
              <a:schemeClr val="folHlink"/>
            </a:solidFill>
            <a:round/>
            <a:headEnd/>
            <a:tailEnd/>
          </a:ln>
        </p:spPr>
        <p:txBody>
          <a:bodyPr wrap="none" anchor="ctr"/>
          <a:lstStyle/>
          <a:p>
            <a:endParaRPr lang="en-US"/>
          </a:p>
        </p:txBody>
      </p:sp>
      <p:sp>
        <p:nvSpPr>
          <p:cNvPr id="3112" name="Line 756"/>
          <p:cNvSpPr>
            <a:spLocks noChangeShapeType="1"/>
          </p:cNvSpPr>
          <p:nvPr/>
        </p:nvSpPr>
        <p:spPr bwMode="auto">
          <a:xfrm>
            <a:off x="7829550" y="3657600"/>
            <a:ext cx="0" cy="58738"/>
          </a:xfrm>
          <a:prstGeom prst="line">
            <a:avLst/>
          </a:prstGeom>
          <a:noFill/>
          <a:ln w="12700">
            <a:solidFill>
              <a:schemeClr val="folHlink"/>
            </a:solidFill>
            <a:round/>
            <a:headEnd/>
            <a:tailEnd/>
          </a:ln>
        </p:spPr>
        <p:txBody>
          <a:bodyPr wrap="none" anchor="ctr"/>
          <a:lstStyle/>
          <a:p>
            <a:endParaRPr lang="en-US"/>
          </a:p>
        </p:txBody>
      </p:sp>
      <p:sp>
        <p:nvSpPr>
          <p:cNvPr id="3113" name="Rectangle 757"/>
          <p:cNvSpPr>
            <a:spLocks noChangeArrowheads="1"/>
          </p:cNvSpPr>
          <p:nvPr/>
        </p:nvSpPr>
        <p:spPr bwMode="auto">
          <a:xfrm>
            <a:off x="7470775" y="36576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114" name="Oval 758"/>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1" name="Group 759"/>
          <p:cNvGrpSpPr>
            <a:grpSpLocks/>
          </p:cNvGrpSpPr>
          <p:nvPr/>
        </p:nvGrpSpPr>
        <p:grpSpPr bwMode="auto">
          <a:xfrm>
            <a:off x="7553325" y="3613150"/>
            <a:ext cx="179388" cy="65088"/>
            <a:chOff x="2848" y="848"/>
            <a:chExt cx="140" cy="98"/>
          </a:xfrm>
        </p:grpSpPr>
        <p:sp>
          <p:nvSpPr>
            <p:cNvPr id="3373" name="Line 76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74" name="Line 76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75" name="Line 76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2" name="Group 763"/>
          <p:cNvGrpSpPr>
            <a:grpSpLocks/>
          </p:cNvGrpSpPr>
          <p:nvPr/>
        </p:nvGrpSpPr>
        <p:grpSpPr bwMode="auto">
          <a:xfrm flipV="1">
            <a:off x="7553325" y="3613150"/>
            <a:ext cx="179388" cy="65088"/>
            <a:chOff x="2848" y="848"/>
            <a:chExt cx="140" cy="98"/>
          </a:xfrm>
        </p:grpSpPr>
        <p:sp>
          <p:nvSpPr>
            <p:cNvPr id="3370" name="Line 76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71" name="Line 76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72" name="Line 76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17" name="Oval 767"/>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118" name="Line 768"/>
          <p:cNvSpPr>
            <a:spLocks noChangeShapeType="1"/>
          </p:cNvSpPr>
          <p:nvPr/>
        </p:nvSpPr>
        <p:spPr bwMode="auto">
          <a:xfrm>
            <a:off x="6935788" y="2495550"/>
            <a:ext cx="0" cy="55563"/>
          </a:xfrm>
          <a:prstGeom prst="line">
            <a:avLst/>
          </a:prstGeom>
          <a:noFill/>
          <a:ln w="12700">
            <a:solidFill>
              <a:schemeClr val="folHlink"/>
            </a:solidFill>
            <a:round/>
            <a:headEnd/>
            <a:tailEnd/>
          </a:ln>
        </p:spPr>
        <p:txBody>
          <a:bodyPr wrap="none" anchor="ctr"/>
          <a:lstStyle/>
          <a:p>
            <a:endParaRPr lang="en-US"/>
          </a:p>
        </p:txBody>
      </p:sp>
      <p:sp>
        <p:nvSpPr>
          <p:cNvPr id="3119" name="Line 769"/>
          <p:cNvSpPr>
            <a:spLocks noChangeShapeType="1"/>
          </p:cNvSpPr>
          <p:nvPr/>
        </p:nvSpPr>
        <p:spPr bwMode="auto">
          <a:xfrm>
            <a:off x="7283450" y="2495550"/>
            <a:ext cx="0" cy="55563"/>
          </a:xfrm>
          <a:prstGeom prst="line">
            <a:avLst/>
          </a:prstGeom>
          <a:noFill/>
          <a:ln w="12700">
            <a:solidFill>
              <a:schemeClr val="folHlink"/>
            </a:solidFill>
            <a:round/>
            <a:headEnd/>
            <a:tailEnd/>
          </a:ln>
        </p:spPr>
        <p:txBody>
          <a:bodyPr wrap="none" anchor="ctr"/>
          <a:lstStyle/>
          <a:p>
            <a:endParaRPr lang="en-US"/>
          </a:p>
        </p:txBody>
      </p:sp>
      <p:sp>
        <p:nvSpPr>
          <p:cNvPr id="3120" name="Rectangle 770"/>
          <p:cNvSpPr>
            <a:spLocks noChangeArrowheads="1"/>
          </p:cNvSpPr>
          <p:nvPr/>
        </p:nvSpPr>
        <p:spPr bwMode="auto">
          <a:xfrm>
            <a:off x="6935788" y="2495550"/>
            <a:ext cx="344487"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121" name="Oval 771"/>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3" name="Group 772"/>
          <p:cNvGrpSpPr>
            <a:grpSpLocks/>
          </p:cNvGrpSpPr>
          <p:nvPr/>
        </p:nvGrpSpPr>
        <p:grpSpPr bwMode="auto">
          <a:xfrm>
            <a:off x="7016750" y="2454275"/>
            <a:ext cx="171450" cy="61913"/>
            <a:chOff x="2848" y="848"/>
            <a:chExt cx="140" cy="98"/>
          </a:xfrm>
        </p:grpSpPr>
        <p:sp>
          <p:nvSpPr>
            <p:cNvPr id="3367" name="Line 77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68" name="Line 77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69" name="Line 77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4" name="Group 776"/>
          <p:cNvGrpSpPr>
            <a:grpSpLocks/>
          </p:cNvGrpSpPr>
          <p:nvPr/>
        </p:nvGrpSpPr>
        <p:grpSpPr bwMode="auto">
          <a:xfrm flipV="1">
            <a:off x="7016750" y="2454275"/>
            <a:ext cx="171450" cy="60325"/>
            <a:chOff x="2848" y="848"/>
            <a:chExt cx="140" cy="98"/>
          </a:xfrm>
        </p:grpSpPr>
        <p:sp>
          <p:nvSpPr>
            <p:cNvPr id="3364" name="Line 77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65" name="Line 77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66" name="Line 77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24" name="Oval 780"/>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125" name="Line 781"/>
          <p:cNvSpPr>
            <a:spLocks noChangeShapeType="1"/>
          </p:cNvSpPr>
          <p:nvPr/>
        </p:nvSpPr>
        <p:spPr bwMode="auto">
          <a:xfrm>
            <a:off x="6934200" y="2755900"/>
            <a:ext cx="0" cy="58738"/>
          </a:xfrm>
          <a:prstGeom prst="line">
            <a:avLst/>
          </a:prstGeom>
          <a:noFill/>
          <a:ln w="12700">
            <a:solidFill>
              <a:schemeClr val="folHlink"/>
            </a:solidFill>
            <a:round/>
            <a:headEnd/>
            <a:tailEnd/>
          </a:ln>
        </p:spPr>
        <p:txBody>
          <a:bodyPr wrap="none" anchor="ctr"/>
          <a:lstStyle/>
          <a:p>
            <a:endParaRPr lang="en-US"/>
          </a:p>
        </p:txBody>
      </p:sp>
      <p:sp>
        <p:nvSpPr>
          <p:cNvPr id="3126" name="Line 782"/>
          <p:cNvSpPr>
            <a:spLocks noChangeShapeType="1"/>
          </p:cNvSpPr>
          <p:nvPr/>
        </p:nvSpPr>
        <p:spPr bwMode="auto">
          <a:xfrm>
            <a:off x="7292975" y="2755900"/>
            <a:ext cx="0" cy="58738"/>
          </a:xfrm>
          <a:prstGeom prst="line">
            <a:avLst/>
          </a:prstGeom>
          <a:noFill/>
          <a:ln w="12700">
            <a:solidFill>
              <a:schemeClr val="folHlink"/>
            </a:solidFill>
            <a:round/>
            <a:headEnd/>
            <a:tailEnd/>
          </a:ln>
        </p:spPr>
        <p:txBody>
          <a:bodyPr wrap="none" anchor="ctr"/>
          <a:lstStyle/>
          <a:p>
            <a:endParaRPr lang="en-US"/>
          </a:p>
        </p:txBody>
      </p:sp>
      <p:sp>
        <p:nvSpPr>
          <p:cNvPr id="3127" name="Rectangle 783"/>
          <p:cNvSpPr>
            <a:spLocks noChangeArrowheads="1"/>
          </p:cNvSpPr>
          <p:nvPr/>
        </p:nvSpPr>
        <p:spPr bwMode="auto">
          <a:xfrm>
            <a:off x="6934200" y="27559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128" name="Oval 784"/>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5" name="Group 785"/>
          <p:cNvGrpSpPr>
            <a:grpSpLocks/>
          </p:cNvGrpSpPr>
          <p:nvPr/>
        </p:nvGrpSpPr>
        <p:grpSpPr bwMode="auto">
          <a:xfrm>
            <a:off x="7016750" y="2711450"/>
            <a:ext cx="179388" cy="65088"/>
            <a:chOff x="2848" y="848"/>
            <a:chExt cx="140" cy="98"/>
          </a:xfrm>
        </p:grpSpPr>
        <p:sp>
          <p:nvSpPr>
            <p:cNvPr id="3361" name="Line 78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62" name="Line 78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63" name="Line 78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6" name="Group 789"/>
          <p:cNvGrpSpPr>
            <a:grpSpLocks/>
          </p:cNvGrpSpPr>
          <p:nvPr/>
        </p:nvGrpSpPr>
        <p:grpSpPr bwMode="auto">
          <a:xfrm flipV="1">
            <a:off x="7016750" y="2711450"/>
            <a:ext cx="179388" cy="65088"/>
            <a:chOff x="2848" y="848"/>
            <a:chExt cx="140" cy="98"/>
          </a:xfrm>
        </p:grpSpPr>
        <p:sp>
          <p:nvSpPr>
            <p:cNvPr id="3358" name="Line 79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59" name="Line 79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60" name="Line 79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31" name="Oval 793"/>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132" name="Line 794"/>
          <p:cNvSpPr>
            <a:spLocks noChangeShapeType="1"/>
          </p:cNvSpPr>
          <p:nvPr/>
        </p:nvSpPr>
        <p:spPr bwMode="auto">
          <a:xfrm>
            <a:off x="7410450" y="2398713"/>
            <a:ext cx="0" cy="52387"/>
          </a:xfrm>
          <a:prstGeom prst="line">
            <a:avLst/>
          </a:prstGeom>
          <a:noFill/>
          <a:ln w="12700">
            <a:solidFill>
              <a:schemeClr val="folHlink"/>
            </a:solidFill>
            <a:round/>
            <a:headEnd/>
            <a:tailEnd/>
          </a:ln>
        </p:spPr>
        <p:txBody>
          <a:bodyPr wrap="none" anchor="ctr"/>
          <a:lstStyle/>
          <a:p>
            <a:endParaRPr lang="en-US"/>
          </a:p>
        </p:txBody>
      </p:sp>
      <p:sp>
        <p:nvSpPr>
          <p:cNvPr id="3133" name="Line 795"/>
          <p:cNvSpPr>
            <a:spLocks noChangeShapeType="1"/>
          </p:cNvSpPr>
          <p:nvPr/>
        </p:nvSpPr>
        <p:spPr bwMode="auto">
          <a:xfrm>
            <a:off x="7740650" y="2398713"/>
            <a:ext cx="0" cy="52387"/>
          </a:xfrm>
          <a:prstGeom prst="line">
            <a:avLst/>
          </a:prstGeom>
          <a:noFill/>
          <a:ln w="12700">
            <a:solidFill>
              <a:schemeClr val="folHlink"/>
            </a:solidFill>
            <a:round/>
            <a:headEnd/>
            <a:tailEnd/>
          </a:ln>
        </p:spPr>
        <p:txBody>
          <a:bodyPr wrap="none" anchor="ctr"/>
          <a:lstStyle/>
          <a:p>
            <a:endParaRPr lang="en-US"/>
          </a:p>
        </p:txBody>
      </p:sp>
      <p:sp>
        <p:nvSpPr>
          <p:cNvPr id="3134" name="Rectangle 796"/>
          <p:cNvSpPr>
            <a:spLocks noChangeArrowheads="1"/>
          </p:cNvSpPr>
          <p:nvPr/>
        </p:nvSpPr>
        <p:spPr bwMode="auto">
          <a:xfrm>
            <a:off x="7410450" y="2398713"/>
            <a:ext cx="327025" cy="5238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solidFill>
                <a:schemeClr val="bg2"/>
              </a:solidFill>
              <a:latin typeface="Times New Roman" pitchFamily="18" charset="0"/>
            </a:endParaRPr>
          </a:p>
        </p:txBody>
      </p:sp>
      <p:sp>
        <p:nvSpPr>
          <p:cNvPr id="3135" name="Oval 797"/>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7" name="Group 798"/>
          <p:cNvGrpSpPr>
            <a:grpSpLocks/>
          </p:cNvGrpSpPr>
          <p:nvPr/>
        </p:nvGrpSpPr>
        <p:grpSpPr bwMode="auto">
          <a:xfrm>
            <a:off x="7486650" y="2359025"/>
            <a:ext cx="163513" cy="57150"/>
            <a:chOff x="2848" y="848"/>
            <a:chExt cx="140" cy="98"/>
          </a:xfrm>
        </p:grpSpPr>
        <p:sp>
          <p:nvSpPr>
            <p:cNvPr id="3355" name="Line 79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56" name="Line 80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57" name="Line 80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8" name="Group 802"/>
          <p:cNvGrpSpPr>
            <a:grpSpLocks/>
          </p:cNvGrpSpPr>
          <p:nvPr/>
        </p:nvGrpSpPr>
        <p:grpSpPr bwMode="auto">
          <a:xfrm flipV="1">
            <a:off x="7486650" y="2357438"/>
            <a:ext cx="163513" cy="58737"/>
            <a:chOff x="2848" y="848"/>
            <a:chExt cx="140" cy="98"/>
          </a:xfrm>
        </p:grpSpPr>
        <p:sp>
          <p:nvSpPr>
            <p:cNvPr id="3352" name="Line 80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53" name="Line 80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54" name="Line 80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38" name="Oval 806"/>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139" name="Line 807"/>
          <p:cNvSpPr>
            <a:spLocks noChangeShapeType="1"/>
          </p:cNvSpPr>
          <p:nvPr/>
        </p:nvSpPr>
        <p:spPr bwMode="auto">
          <a:xfrm>
            <a:off x="7496175" y="2755900"/>
            <a:ext cx="0" cy="58738"/>
          </a:xfrm>
          <a:prstGeom prst="line">
            <a:avLst/>
          </a:prstGeom>
          <a:noFill/>
          <a:ln w="12700">
            <a:solidFill>
              <a:schemeClr val="folHlink"/>
            </a:solidFill>
            <a:round/>
            <a:headEnd/>
            <a:tailEnd/>
          </a:ln>
        </p:spPr>
        <p:txBody>
          <a:bodyPr wrap="none" anchor="ctr"/>
          <a:lstStyle/>
          <a:p>
            <a:endParaRPr lang="en-US"/>
          </a:p>
        </p:txBody>
      </p:sp>
      <p:sp>
        <p:nvSpPr>
          <p:cNvPr id="3140" name="Line 808"/>
          <p:cNvSpPr>
            <a:spLocks noChangeShapeType="1"/>
          </p:cNvSpPr>
          <p:nvPr/>
        </p:nvSpPr>
        <p:spPr bwMode="auto">
          <a:xfrm>
            <a:off x="7854950" y="2755900"/>
            <a:ext cx="0" cy="58738"/>
          </a:xfrm>
          <a:prstGeom prst="line">
            <a:avLst/>
          </a:prstGeom>
          <a:noFill/>
          <a:ln w="12700">
            <a:solidFill>
              <a:schemeClr val="folHlink"/>
            </a:solidFill>
            <a:round/>
            <a:headEnd/>
            <a:tailEnd/>
          </a:ln>
        </p:spPr>
        <p:txBody>
          <a:bodyPr wrap="none" anchor="ctr"/>
          <a:lstStyle/>
          <a:p>
            <a:endParaRPr lang="en-US"/>
          </a:p>
        </p:txBody>
      </p:sp>
      <p:sp>
        <p:nvSpPr>
          <p:cNvPr id="3141" name="Rectangle 809"/>
          <p:cNvSpPr>
            <a:spLocks noChangeArrowheads="1"/>
          </p:cNvSpPr>
          <p:nvPr/>
        </p:nvSpPr>
        <p:spPr bwMode="auto">
          <a:xfrm>
            <a:off x="7496175" y="27559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142" name="Oval 810"/>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9" name="Group 811"/>
          <p:cNvGrpSpPr>
            <a:grpSpLocks/>
          </p:cNvGrpSpPr>
          <p:nvPr/>
        </p:nvGrpSpPr>
        <p:grpSpPr bwMode="auto">
          <a:xfrm>
            <a:off x="7578725" y="2711450"/>
            <a:ext cx="179388" cy="65088"/>
            <a:chOff x="2848" y="848"/>
            <a:chExt cx="140" cy="98"/>
          </a:xfrm>
        </p:grpSpPr>
        <p:sp>
          <p:nvSpPr>
            <p:cNvPr id="3349" name="Line 81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50" name="Line 81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51" name="Line 81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0" name="Group 815"/>
          <p:cNvGrpSpPr>
            <a:grpSpLocks/>
          </p:cNvGrpSpPr>
          <p:nvPr/>
        </p:nvGrpSpPr>
        <p:grpSpPr bwMode="auto">
          <a:xfrm flipV="1">
            <a:off x="7578725" y="2711450"/>
            <a:ext cx="179388" cy="65088"/>
            <a:chOff x="2848" y="848"/>
            <a:chExt cx="140" cy="98"/>
          </a:xfrm>
        </p:grpSpPr>
        <p:sp>
          <p:nvSpPr>
            <p:cNvPr id="3346" name="Line 81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47" name="Line 81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48" name="Line 81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45" name="Oval 819"/>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146" name="Line 820"/>
          <p:cNvSpPr>
            <a:spLocks noChangeShapeType="1"/>
          </p:cNvSpPr>
          <p:nvPr/>
        </p:nvSpPr>
        <p:spPr bwMode="auto">
          <a:xfrm>
            <a:off x="6086475" y="2490788"/>
            <a:ext cx="0" cy="53975"/>
          </a:xfrm>
          <a:prstGeom prst="line">
            <a:avLst/>
          </a:prstGeom>
          <a:noFill/>
          <a:ln w="12700">
            <a:solidFill>
              <a:schemeClr val="folHlink"/>
            </a:solidFill>
            <a:round/>
            <a:headEnd/>
            <a:tailEnd/>
          </a:ln>
        </p:spPr>
        <p:txBody>
          <a:bodyPr wrap="none" anchor="ctr"/>
          <a:lstStyle/>
          <a:p>
            <a:endParaRPr lang="en-US"/>
          </a:p>
        </p:txBody>
      </p:sp>
      <p:sp>
        <p:nvSpPr>
          <p:cNvPr id="3147" name="Line 821"/>
          <p:cNvSpPr>
            <a:spLocks noChangeShapeType="1"/>
          </p:cNvSpPr>
          <p:nvPr/>
        </p:nvSpPr>
        <p:spPr bwMode="auto">
          <a:xfrm>
            <a:off x="6432550" y="2490788"/>
            <a:ext cx="0" cy="53975"/>
          </a:xfrm>
          <a:prstGeom prst="line">
            <a:avLst/>
          </a:prstGeom>
          <a:noFill/>
          <a:ln w="12700">
            <a:solidFill>
              <a:schemeClr val="folHlink"/>
            </a:solidFill>
            <a:round/>
            <a:headEnd/>
            <a:tailEnd/>
          </a:ln>
        </p:spPr>
        <p:txBody>
          <a:bodyPr wrap="none" anchor="ctr"/>
          <a:lstStyle/>
          <a:p>
            <a:endParaRPr lang="en-US"/>
          </a:p>
        </p:txBody>
      </p:sp>
      <p:sp>
        <p:nvSpPr>
          <p:cNvPr id="3148" name="Rectangle 822"/>
          <p:cNvSpPr>
            <a:spLocks noChangeArrowheads="1"/>
          </p:cNvSpPr>
          <p:nvPr/>
        </p:nvSpPr>
        <p:spPr bwMode="auto">
          <a:xfrm>
            <a:off x="6086475" y="2490788"/>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149" name="Oval 823"/>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1" name="Group 824"/>
          <p:cNvGrpSpPr>
            <a:grpSpLocks/>
          </p:cNvGrpSpPr>
          <p:nvPr/>
        </p:nvGrpSpPr>
        <p:grpSpPr bwMode="auto">
          <a:xfrm>
            <a:off x="6167438" y="2449513"/>
            <a:ext cx="171450" cy="60325"/>
            <a:chOff x="2848" y="848"/>
            <a:chExt cx="140" cy="98"/>
          </a:xfrm>
        </p:grpSpPr>
        <p:sp>
          <p:nvSpPr>
            <p:cNvPr id="3343" name="Line 82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44" name="Line 82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45" name="Line 82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2" name="Group 828"/>
          <p:cNvGrpSpPr>
            <a:grpSpLocks/>
          </p:cNvGrpSpPr>
          <p:nvPr/>
        </p:nvGrpSpPr>
        <p:grpSpPr bwMode="auto">
          <a:xfrm flipV="1">
            <a:off x="6167438" y="2449513"/>
            <a:ext cx="171450" cy="58737"/>
            <a:chOff x="2848" y="848"/>
            <a:chExt cx="140" cy="98"/>
          </a:xfrm>
        </p:grpSpPr>
        <p:sp>
          <p:nvSpPr>
            <p:cNvPr id="3340" name="Line 82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41" name="Line 83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42" name="Line 83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52" name="Oval 832"/>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153" name="Line 833"/>
          <p:cNvSpPr>
            <a:spLocks noChangeShapeType="1"/>
          </p:cNvSpPr>
          <p:nvPr/>
        </p:nvSpPr>
        <p:spPr bwMode="auto">
          <a:xfrm>
            <a:off x="5780088" y="3640138"/>
            <a:ext cx="0" cy="53975"/>
          </a:xfrm>
          <a:prstGeom prst="line">
            <a:avLst/>
          </a:prstGeom>
          <a:noFill/>
          <a:ln w="12700">
            <a:solidFill>
              <a:schemeClr val="folHlink"/>
            </a:solidFill>
            <a:round/>
            <a:headEnd/>
            <a:tailEnd/>
          </a:ln>
        </p:spPr>
        <p:txBody>
          <a:bodyPr wrap="none" anchor="ctr"/>
          <a:lstStyle/>
          <a:p>
            <a:endParaRPr lang="en-US"/>
          </a:p>
        </p:txBody>
      </p:sp>
      <p:sp>
        <p:nvSpPr>
          <p:cNvPr id="3154" name="Line 834"/>
          <p:cNvSpPr>
            <a:spLocks noChangeShapeType="1"/>
          </p:cNvSpPr>
          <p:nvPr/>
        </p:nvSpPr>
        <p:spPr bwMode="auto">
          <a:xfrm>
            <a:off x="6126163" y="3640138"/>
            <a:ext cx="0" cy="53975"/>
          </a:xfrm>
          <a:prstGeom prst="line">
            <a:avLst/>
          </a:prstGeom>
          <a:noFill/>
          <a:ln w="12700">
            <a:solidFill>
              <a:schemeClr val="folHlink"/>
            </a:solidFill>
            <a:round/>
            <a:headEnd/>
            <a:tailEnd/>
          </a:ln>
        </p:spPr>
        <p:txBody>
          <a:bodyPr wrap="none" anchor="ctr"/>
          <a:lstStyle/>
          <a:p>
            <a:endParaRPr lang="en-US"/>
          </a:p>
        </p:txBody>
      </p:sp>
      <p:sp>
        <p:nvSpPr>
          <p:cNvPr id="3155" name="Rectangle 835"/>
          <p:cNvSpPr>
            <a:spLocks noChangeArrowheads="1"/>
          </p:cNvSpPr>
          <p:nvPr/>
        </p:nvSpPr>
        <p:spPr bwMode="auto">
          <a:xfrm>
            <a:off x="5780088" y="3640138"/>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156" name="Oval 836"/>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3" name="Group 837"/>
          <p:cNvGrpSpPr>
            <a:grpSpLocks/>
          </p:cNvGrpSpPr>
          <p:nvPr/>
        </p:nvGrpSpPr>
        <p:grpSpPr bwMode="auto">
          <a:xfrm>
            <a:off x="5861050" y="3598863"/>
            <a:ext cx="171450" cy="60325"/>
            <a:chOff x="2848" y="848"/>
            <a:chExt cx="140" cy="98"/>
          </a:xfrm>
        </p:grpSpPr>
        <p:sp>
          <p:nvSpPr>
            <p:cNvPr id="3337" name="Line 8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38" name="Line 8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39" name="Line 8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4" name="Group 841"/>
          <p:cNvGrpSpPr>
            <a:grpSpLocks/>
          </p:cNvGrpSpPr>
          <p:nvPr/>
        </p:nvGrpSpPr>
        <p:grpSpPr bwMode="auto">
          <a:xfrm flipV="1">
            <a:off x="5861050" y="3598863"/>
            <a:ext cx="171450" cy="58737"/>
            <a:chOff x="2848" y="848"/>
            <a:chExt cx="140" cy="98"/>
          </a:xfrm>
        </p:grpSpPr>
        <p:sp>
          <p:nvSpPr>
            <p:cNvPr id="3334" name="Line 84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35" name="Line 84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36" name="Line 84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59" name="Line 845"/>
          <p:cNvSpPr>
            <a:spLocks noChangeShapeType="1"/>
          </p:cNvSpPr>
          <p:nvPr/>
        </p:nvSpPr>
        <p:spPr bwMode="auto">
          <a:xfrm flipV="1">
            <a:off x="6978650" y="4005263"/>
            <a:ext cx="227013" cy="436562"/>
          </a:xfrm>
          <a:prstGeom prst="line">
            <a:avLst/>
          </a:prstGeom>
          <a:noFill/>
          <a:ln w="9525">
            <a:solidFill>
              <a:schemeClr val="bg2"/>
            </a:solidFill>
            <a:round/>
            <a:headEnd/>
            <a:tailEnd/>
          </a:ln>
        </p:spPr>
        <p:txBody>
          <a:bodyPr/>
          <a:lstStyle/>
          <a:p>
            <a:endParaRPr lang="en-US"/>
          </a:p>
        </p:txBody>
      </p:sp>
      <p:sp>
        <p:nvSpPr>
          <p:cNvPr id="3160" name="Line 846"/>
          <p:cNvSpPr>
            <a:spLocks noChangeShapeType="1"/>
          </p:cNvSpPr>
          <p:nvPr/>
        </p:nvSpPr>
        <p:spPr bwMode="auto">
          <a:xfrm>
            <a:off x="7102475" y="3743325"/>
            <a:ext cx="163513" cy="120650"/>
          </a:xfrm>
          <a:prstGeom prst="line">
            <a:avLst/>
          </a:prstGeom>
          <a:noFill/>
          <a:ln w="9525">
            <a:solidFill>
              <a:schemeClr val="bg2"/>
            </a:solidFill>
            <a:round/>
            <a:headEnd/>
            <a:tailEnd/>
          </a:ln>
        </p:spPr>
        <p:txBody>
          <a:bodyPr/>
          <a:lstStyle/>
          <a:p>
            <a:endParaRPr lang="en-US"/>
          </a:p>
        </p:txBody>
      </p:sp>
      <p:sp>
        <p:nvSpPr>
          <p:cNvPr id="3161" name="Line 847"/>
          <p:cNvSpPr>
            <a:spLocks noChangeShapeType="1"/>
          </p:cNvSpPr>
          <p:nvPr/>
        </p:nvSpPr>
        <p:spPr bwMode="auto">
          <a:xfrm>
            <a:off x="7199313" y="3663950"/>
            <a:ext cx="279400" cy="0"/>
          </a:xfrm>
          <a:prstGeom prst="line">
            <a:avLst/>
          </a:prstGeom>
          <a:noFill/>
          <a:ln w="9525">
            <a:solidFill>
              <a:schemeClr val="bg2"/>
            </a:solidFill>
            <a:round/>
            <a:headEnd/>
            <a:tailEnd/>
          </a:ln>
        </p:spPr>
        <p:txBody>
          <a:bodyPr/>
          <a:lstStyle/>
          <a:p>
            <a:endParaRPr lang="en-US"/>
          </a:p>
        </p:txBody>
      </p:sp>
      <p:sp>
        <p:nvSpPr>
          <p:cNvPr id="3162" name="Line 848"/>
          <p:cNvSpPr>
            <a:spLocks noChangeShapeType="1"/>
          </p:cNvSpPr>
          <p:nvPr/>
        </p:nvSpPr>
        <p:spPr bwMode="auto">
          <a:xfrm flipV="1">
            <a:off x="7435850" y="3749675"/>
            <a:ext cx="134938" cy="104775"/>
          </a:xfrm>
          <a:prstGeom prst="line">
            <a:avLst/>
          </a:prstGeom>
          <a:noFill/>
          <a:ln w="9525">
            <a:solidFill>
              <a:schemeClr val="bg2"/>
            </a:solidFill>
            <a:round/>
            <a:headEnd/>
            <a:tailEnd/>
          </a:ln>
        </p:spPr>
        <p:txBody>
          <a:bodyPr/>
          <a:lstStyle/>
          <a:p>
            <a:endParaRPr lang="en-US"/>
          </a:p>
        </p:txBody>
      </p:sp>
      <p:sp>
        <p:nvSpPr>
          <p:cNvPr id="3163" name="Line 849"/>
          <p:cNvSpPr>
            <a:spLocks noChangeShapeType="1"/>
          </p:cNvSpPr>
          <p:nvPr/>
        </p:nvSpPr>
        <p:spPr bwMode="auto">
          <a:xfrm>
            <a:off x="6134100" y="3670300"/>
            <a:ext cx="679450" cy="0"/>
          </a:xfrm>
          <a:prstGeom prst="line">
            <a:avLst/>
          </a:prstGeom>
          <a:noFill/>
          <a:ln w="9525">
            <a:solidFill>
              <a:schemeClr val="bg2"/>
            </a:solidFill>
            <a:round/>
            <a:headEnd/>
            <a:tailEnd/>
          </a:ln>
        </p:spPr>
        <p:txBody>
          <a:bodyPr/>
          <a:lstStyle/>
          <a:p>
            <a:endParaRPr lang="en-US"/>
          </a:p>
        </p:txBody>
      </p:sp>
      <p:sp>
        <p:nvSpPr>
          <p:cNvPr id="3164" name="Line 850"/>
          <p:cNvSpPr>
            <a:spLocks noChangeShapeType="1"/>
          </p:cNvSpPr>
          <p:nvPr/>
        </p:nvSpPr>
        <p:spPr bwMode="auto">
          <a:xfrm>
            <a:off x="6429375" y="2517775"/>
            <a:ext cx="509588" cy="3175"/>
          </a:xfrm>
          <a:prstGeom prst="line">
            <a:avLst/>
          </a:prstGeom>
          <a:noFill/>
          <a:ln w="9525">
            <a:solidFill>
              <a:schemeClr val="bg2"/>
            </a:solidFill>
            <a:round/>
            <a:headEnd/>
            <a:tailEnd/>
          </a:ln>
        </p:spPr>
        <p:txBody>
          <a:bodyPr/>
          <a:lstStyle/>
          <a:p>
            <a:endParaRPr lang="en-US"/>
          </a:p>
        </p:txBody>
      </p:sp>
      <p:sp>
        <p:nvSpPr>
          <p:cNvPr id="3165" name="Line 851"/>
          <p:cNvSpPr>
            <a:spLocks noChangeShapeType="1"/>
          </p:cNvSpPr>
          <p:nvPr/>
        </p:nvSpPr>
        <p:spPr bwMode="auto">
          <a:xfrm>
            <a:off x="5995988" y="2346325"/>
            <a:ext cx="152400" cy="82550"/>
          </a:xfrm>
          <a:prstGeom prst="line">
            <a:avLst/>
          </a:prstGeom>
          <a:noFill/>
          <a:ln w="9525">
            <a:solidFill>
              <a:schemeClr val="bg2"/>
            </a:solidFill>
            <a:round/>
            <a:headEnd/>
            <a:tailEnd/>
          </a:ln>
        </p:spPr>
        <p:txBody>
          <a:bodyPr/>
          <a:lstStyle/>
          <a:p>
            <a:endParaRPr lang="en-US"/>
          </a:p>
        </p:txBody>
      </p:sp>
      <p:sp>
        <p:nvSpPr>
          <p:cNvPr id="3166" name="Freeform 852"/>
          <p:cNvSpPr>
            <a:spLocks/>
          </p:cNvSpPr>
          <p:nvPr/>
        </p:nvSpPr>
        <p:spPr bwMode="auto">
          <a:xfrm>
            <a:off x="5316538" y="4352925"/>
            <a:ext cx="2979737" cy="1455738"/>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p:spPr>
        <p:txBody>
          <a:bodyPr/>
          <a:lstStyle/>
          <a:p>
            <a:endParaRPr lang="en-US"/>
          </a:p>
        </p:txBody>
      </p:sp>
      <p:sp>
        <p:nvSpPr>
          <p:cNvPr id="3167" name="Line 853"/>
          <p:cNvSpPr>
            <a:spLocks noChangeShapeType="1"/>
          </p:cNvSpPr>
          <p:nvPr/>
        </p:nvSpPr>
        <p:spPr bwMode="auto">
          <a:xfrm rot="-5400000">
            <a:off x="7551737" y="5089526"/>
            <a:ext cx="523875" cy="139700"/>
          </a:xfrm>
          <a:prstGeom prst="line">
            <a:avLst/>
          </a:prstGeom>
          <a:noFill/>
          <a:ln w="12700">
            <a:solidFill>
              <a:schemeClr val="bg2"/>
            </a:solidFill>
            <a:round/>
            <a:headEnd/>
            <a:tailEnd/>
          </a:ln>
        </p:spPr>
        <p:txBody>
          <a:bodyPr wrap="none" anchor="ctr"/>
          <a:lstStyle/>
          <a:p>
            <a:endParaRPr lang="en-US"/>
          </a:p>
        </p:txBody>
      </p:sp>
      <p:sp>
        <p:nvSpPr>
          <p:cNvPr id="3168" name="Line 854"/>
          <p:cNvSpPr>
            <a:spLocks noChangeShapeType="1"/>
          </p:cNvSpPr>
          <p:nvPr/>
        </p:nvSpPr>
        <p:spPr bwMode="auto">
          <a:xfrm rot="5400000" flipV="1">
            <a:off x="7697788" y="5370513"/>
            <a:ext cx="3175" cy="85725"/>
          </a:xfrm>
          <a:prstGeom prst="line">
            <a:avLst/>
          </a:prstGeom>
          <a:noFill/>
          <a:ln w="12700">
            <a:solidFill>
              <a:schemeClr val="bg2"/>
            </a:solidFill>
            <a:round/>
            <a:headEnd/>
            <a:tailEnd/>
          </a:ln>
        </p:spPr>
        <p:txBody>
          <a:bodyPr wrap="none" anchor="ctr"/>
          <a:lstStyle/>
          <a:p>
            <a:endParaRPr lang="en-US"/>
          </a:p>
        </p:txBody>
      </p:sp>
      <p:sp>
        <p:nvSpPr>
          <p:cNvPr id="3169" name="Line 855"/>
          <p:cNvSpPr>
            <a:spLocks noChangeShapeType="1"/>
          </p:cNvSpPr>
          <p:nvPr/>
        </p:nvSpPr>
        <p:spPr bwMode="auto">
          <a:xfrm rot="-5400000">
            <a:off x="7883525" y="5046663"/>
            <a:ext cx="0" cy="114300"/>
          </a:xfrm>
          <a:prstGeom prst="line">
            <a:avLst/>
          </a:prstGeom>
          <a:noFill/>
          <a:ln w="12700">
            <a:solidFill>
              <a:schemeClr val="bg2"/>
            </a:solidFill>
            <a:round/>
            <a:headEnd/>
            <a:tailEnd/>
          </a:ln>
        </p:spPr>
        <p:txBody>
          <a:bodyPr wrap="none" anchor="ctr"/>
          <a:lstStyle/>
          <a:p>
            <a:endParaRPr lang="en-US"/>
          </a:p>
        </p:txBody>
      </p:sp>
      <p:grpSp>
        <p:nvGrpSpPr>
          <p:cNvPr id="25" name="Group 856"/>
          <p:cNvGrpSpPr>
            <a:grpSpLocks/>
          </p:cNvGrpSpPr>
          <p:nvPr/>
        </p:nvGrpSpPr>
        <p:grpSpPr bwMode="auto">
          <a:xfrm>
            <a:off x="7462838" y="4756150"/>
            <a:ext cx="501650" cy="234950"/>
            <a:chOff x="4701" y="2996"/>
            <a:chExt cx="316" cy="148"/>
          </a:xfrm>
        </p:grpSpPr>
        <p:sp>
          <p:nvSpPr>
            <p:cNvPr id="3321" name="Oval 85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322" name="Line 858"/>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3323" name="Line 859"/>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3324" name="Rectangle 860"/>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325" name="Oval 86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6" name="Group 862"/>
            <p:cNvGrpSpPr>
              <a:grpSpLocks/>
            </p:cNvGrpSpPr>
            <p:nvPr/>
          </p:nvGrpSpPr>
          <p:grpSpPr bwMode="auto">
            <a:xfrm>
              <a:off x="4776" y="3017"/>
              <a:ext cx="156" cy="56"/>
              <a:chOff x="2848" y="848"/>
              <a:chExt cx="140" cy="98"/>
            </a:xfrm>
          </p:grpSpPr>
          <p:sp>
            <p:nvSpPr>
              <p:cNvPr id="3331" name="Line 86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32" name="Line 86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33" name="Line 86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7" name="Group 866"/>
            <p:cNvGrpSpPr>
              <a:grpSpLocks/>
            </p:cNvGrpSpPr>
            <p:nvPr/>
          </p:nvGrpSpPr>
          <p:grpSpPr bwMode="auto">
            <a:xfrm flipV="1">
              <a:off x="4776" y="3016"/>
              <a:ext cx="156" cy="56"/>
              <a:chOff x="2848" y="848"/>
              <a:chExt cx="140" cy="98"/>
            </a:xfrm>
          </p:grpSpPr>
          <p:sp>
            <p:nvSpPr>
              <p:cNvPr id="3328" name="Line 86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29" name="Line 86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30" name="Line 86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28" name="Group 870"/>
          <p:cNvGrpSpPr>
            <a:grpSpLocks/>
          </p:cNvGrpSpPr>
          <p:nvPr/>
        </p:nvGrpSpPr>
        <p:grpSpPr bwMode="auto">
          <a:xfrm>
            <a:off x="6646863" y="4479925"/>
            <a:ext cx="501650" cy="234950"/>
            <a:chOff x="3600" y="219"/>
            <a:chExt cx="360" cy="175"/>
          </a:xfrm>
        </p:grpSpPr>
        <p:sp>
          <p:nvSpPr>
            <p:cNvPr id="3308" name="Oval 8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a:p>
          </p:txBody>
        </p:sp>
        <p:sp>
          <p:nvSpPr>
            <p:cNvPr id="3309" name="Line 87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3310" name="Line 87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3311" name="Rectangle 874"/>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312" name="Oval 8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a:p>
          </p:txBody>
        </p:sp>
        <p:grpSp>
          <p:nvGrpSpPr>
            <p:cNvPr id="29" name="Group 876"/>
            <p:cNvGrpSpPr>
              <a:grpSpLocks/>
            </p:cNvGrpSpPr>
            <p:nvPr/>
          </p:nvGrpSpPr>
          <p:grpSpPr bwMode="auto">
            <a:xfrm>
              <a:off x="3686" y="244"/>
              <a:ext cx="177" cy="66"/>
              <a:chOff x="2848" y="848"/>
              <a:chExt cx="140" cy="98"/>
            </a:xfrm>
          </p:grpSpPr>
          <p:sp>
            <p:nvSpPr>
              <p:cNvPr id="3318" name="Line 87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319" name="Line 87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3320" name="Line 87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30" name="Group 880"/>
            <p:cNvGrpSpPr>
              <a:grpSpLocks/>
            </p:cNvGrpSpPr>
            <p:nvPr/>
          </p:nvGrpSpPr>
          <p:grpSpPr bwMode="auto">
            <a:xfrm flipV="1">
              <a:off x="3686" y="243"/>
              <a:ext cx="177" cy="66"/>
              <a:chOff x="2848" y="848"/>
              <a:chExt cx="140" cy="98"/>
            </a:xfrm>
          </p:grpSpPr>
          <p:sp>
            <p:nvSpPr>
              <p:cNvPr id="3315" name="Line 88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316" name="Line 88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3317" name="Line 88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31" name="Group 884"/>
          <p:cNvGrpSpPr>
            <a:grpSpLocks/>
          </p:cNvGrpSpPr>
          <p:nvPr/>
        </p:nvGrpSpPr>
        <p:grpSpPr bwMode="auto">
          <a:xfrm>
            <a:off x="5981700" y="4784725"/>
            <a:ext cx="501650" cy="234950"/>
            <a:chOff x="3600" y="219"/>
            <a:chExt cx="360" cy="175"/>
          </a:xfrm>
        </p:grpSpPr>
        <p:sp>
          <p:nvSpPr>
            <p:cNvPr id="3295" name="Oval 88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a:p>
          </p:txBody>
        </p:sp>
        <p:sp>
          <p:nvSpPr>
            <p:cNvPr id="3296" name="Line 88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3297" name="Line 88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3298" name="Rectangle 888"/>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299" name="Oval 88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a:p>
          </p:txBody>
        </p:sp>
        <p:grpSp>
          <p:nvGrpSpPr>
            <p:cNvPr id="3072" name="Group 890"/>
            <p:cNvGrpSpPr>
              <a:grpSpLocks/>
            </p:cNvGrpSpPr>
            <p:nvPr/>
          </p:nvGrpSpPr>
          <p:grpSpPr bwMode="auto">
            <a:xfrm>
              <a:off x="3686" y="244"/>
              <a:ext cx="177" cy="66"/>
              <a:chOff x="2848" y="848"/>
              <a:chExt cx="140" cy="98"/>
            </a:xfrm>
          </p:grpSpPr>
          <p:sp>
            <p:nvSpPr>
              <p:cNvPr id="3305" name="Line 89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306" name="Line 89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3307" name="Line 89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3073" name="Group 894"/>
            <p:cNvGrpSpPr>
              <a:grpSpLocks/>
            </p:cNvGrpSpPr>
            <p:nvPr/>
          </p:nvGrpSpPr>
          <p:grpSpPr bwMode="auto">
            <a:xfrm flipV="1">
              <a:off x="3686" y="243"/>
              <a:ext cx="177" cy="66"/>
              <a:chOff x="2848" y="848"/>
              <a:chExt cx="140" cy="98"/>
            </a:xfrm>
          </p:grpSpPr>
          <p:sp>
            <p:nvSpPr>
              <p:cNvPr id="3302" name="Line 89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303" name="Line 89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3304" name="Line 89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173" name="Line 898"/>
          <p:cNvSpPr>
            <a:spLocks noChangeShapeType="1"/>
          </p:cNvSpPr>
          <p:nvPr/>
        </p:nvSpPr>
        <p:spPr bwMode="auto">
          <a:xfrm>
            <a:off x="7096125" y="4691063"/>
            <a:ext cx="358775" cy="120650"/>
          </a:xfrm>
          <a:prstGeom prst="line">
            <a:avLst/>
          </a:prstGeom>
          <a:noFill/>
          <a:ln w="9525">
            <a:solidFill>
              <a:schemeClr val="bg2"/>
            </a:solidFill>
            <a:round/>
            <a:headEnd/>
            <a:tailEnd/>
          </a:ln>
        </p:spPr>
        <p:txBody>
          <a:bodyPr/>
          <a:lstStyle/>
          <a:p>
            <a:endParaRPr lang="en-US"/>
          </a:p>
        </p:txBody>
      </p:sp>
      <p:sp>
        <p:nvSpPr>
          <p:cNvPr id="3174" name="Line 899"/>
          <p:cNvSpPr>
            <a:spLocks noChangeShapeType="1"/>
          </p:cNvSpPr>
          <p:nvPr/>
        </p:nvSpPr>
        <p:spPr bwMode="auto">
          <a:xfrm flipV="1">
            <a:off x="6443663" y="4703763"/>
            <a:ext cx="277812" cy="109537"/>
          </a:xfrm>
          <a:prstGeom prst="line">
            <a:avLst/>
          </a:prstGeom>
          <a:noFill/>
          <a:ln w="9525">
            <a:solidFill>
              <a:schemeClr val="bg2"/>
            </a:solidFill>
            <a:round/>
            <a:headEnd/>
            <a:tailEnd/>
          </a:ln>
        </p:spPr>
        <p:txBody>
          <a:bodyPr/>
          <a:lstStyle/>
          <a:p>
            <a:endParaRPr lang="en-US"/>
          </a:p>
        </p:txBody>
      </p:sp>
      <p:sp>
        <p:nvSpPr>
          <p:cNvPr id="3175" name="Line 900"/>
          <p:cNvSpPr>
            <a:spLocks noChangeShapeType="1"/>
          </p:cNvSpPr>
          <p:nvPr/>
        </p:nvSpPr>
        <p:spPr bwMode="auto">
          <a:xfrm flipV="1">
            <a:off x="6486525" y="4906963"/>
            <a:ext cx="971550" cy="0"/>
          </a:xfrm>
          <a:prstGeom prst="line">
            <a:avLst/>
          </a:prstGeom>
          <a:noFill/>
          <a:ln w="9525">
            <a:solidFill>
              <a:schemeClr val="bg2"/>
            </a:solidFill>
            <a:round/>
            <a:headEnd/>
            <a:tailEnd/>
          </a:ln>
        </p:spPr>
        <p:txBody>
          <a:bodyPr/>
          <a:lstStyle/>
          <a:p>
            <a:endParaRPr lang="en-US"/>
          </a:p>
        </p:txBody>
      </p:sp>
      <p:sp>
        <p:nvSpPr>
          <p:cNvPr id="3176" name="Line 901"/>
          <p:cNvSpPr>
            <a:spLocks noChangeShapeType="1"/>
          </p:cNvSpPr>
          <p:nvPr/>
        </p:nvSpPr>
        <p:spPr bwMode="auto">
          <a:xfrm flipH="1">
            <a:off x="5781675" y="4652963"/>
            <a:ext cx="254000" cy="469900"/>
          </a:xfrm>
          <a:prstGeom prst="line">
            <a:avLst/>
          </a:prstGeom>
          <a:noFill/>
          <a:ln w="9525">
            <a:solidFill>
              <a:schemeClr val="bg2"/>
            </a:solidFill>
            <a:round/>
            <a:headEnd/>
            <a:tailEnd/>
          </a:ln>
        </p:spPr>
        <p:txBody>
          <a:bodyPr/>
          <a:lstStyle/>
          <a:p>
            <a:endParaRPr lang="en-US"/>
          </a:p>
        </p:txBody>
      </p:sp>
      <p:sp>
        <p:nvSpPr>
          <p:cNvPr id="3177" name="Line 902"/>
          <p:cNvSpPr>
            <a:spLocks noChangeShapeType="1"/>
          </p:cNvSpPr>
          <p:nvPr/>
        </p:nvSpPr>
        <p:spPr bwMode="auto">
          <a:xfrm>
            <a:off x="5807075" y="4703763"/>
            <a:ext cx="196850" cy="0"/>
          </a:xfrm>
          <a:prstGeom prst="line">
            <a:avLst/>
          </a:prstGeom>
          <a:noFill/>
          <a:ln w="9525">
            <a:solidFill>
              <a:schemeClr val="bg2"/>
            </a:solidFill>
            <a:round/>
            <a:headEnd/>
            <a:tailEnd/>
          </a:ln>
        </p:spPr>
        <p:txBody>
          <a:bodyPr/>
          <a:lstStyle/>
          <a:p>
            <a:endParaRPr lang="en-US"/>
          </a:p>
        </p:txBody>
      </p:sp>
      <p:sp>
        <p:nvSpPr>
          <p:cNvPr id="3178" name="Line 903"/>
          <p:cNvSpPr>
            <a:spLocks noChangeShapeType="1"/>
          </p:cNvSpPr>
          <p:nvPr/>
        </p:nvSpPr>
        <p:spPr bwMode="auto">
          <a:xfrm>
            <a:off x="5667375" y="5040313"/>
            <a:ext cx="153988" cy="0"/>
          </a:xfrm>
          <a:prstGeom prst="line">
            <a:avLst/>
          </a:prstGeom>
          <a:noFill/>
          <a:ln w="9525">
            <a:solidFill>
              <a:schemeClr val="bg2"/>
            </a:solidFill>
            <a:round/>
            <a:headEnd/>
            <a:tailEnd/>
          </a:ln>
        </p:spPr>
        <p:txBody>
          <a:bodyPr/>
          <a:lstStyle/>
          <a:p>
            <a:endParaRPr lang="en-US"/>
          </a:p>
        </p:txBody>
      </p:sp>
      <p:sp>
        <p:nvSpPr>
          <p:cNvPr id="3179" name="Line 904"/>
          <p:cNvSpPr>
            <a:spLocks noChangeShapeType="1"/>
          </p:cNvSpPr>
          <p:nvPr/>
        </p:nvSpPr>
        <p:spPr bwMode="auto">
          <a:xfrm>
            <a:off x="5919788" y="5119688"/>
            <a:ext cx="490537" cy="0"/>
          </a:xfrm>
          <a:prstGeom prst="line">
            <a:avLst/>
          </a:prstGeom>
          <a:noFill/>
          <a:ln w="9525">
            <a:solidFill>
              <a:schemeClr val="bg2"/>
            </a:solidFill>
            <a:round/>
            <a:headEnd/>
            <a:tailEnd/>
          </a:ln>
        </p:spPr>
        <p:txBody>
          <a:bodyPr/>
          <a:lstStyle/>
          <a:p>
            <a:endParaRPr lang="en-US"/>
          </a:p>
        </p:txBody>
      </p:sp>
      <p:sp>
        <p:nvSpPr>
          <p:cNvPr id="3180" name="Line 905"/>
          <p:cNvSpPr>
            <a:spLocks noChangeShapeType="1"/>
          </p:cNvSpPr>
          <p:nvPr/>
        </p:nvSpPr>
        <p:spPr bwMode="auto">
          <a:xfrm flipH="1">
            <a:off x="6159500" y="5027613"/>
            <a:ext cx="53975" cy="85725"/>
          </a:xfrm>
          <a:prstGeom prst="line">
            <a:avLst/>
          </a:prstGeom>
          <a:noFill/>
          <a:ln w="9525">
            <a:solidFill>
              <a:schemeClr val="bg2"/>
            </a:solidFill>
            <a:round/>
            <a:headEnd/>
            <a:tailEnd/>
          </a:ln>
        </p:spPr>
        <p:txBody>
          <a:bodyPr/>
          <a:lstStyle/>
          <a:p>
            <a:endParaRPr lang="en-US"/>
          </a:p>
        </p:txBody>
      </p:sp>
      <p:sp>
        <p:nvSpPr>
          <p:cNvPr id="3181" name="Line 906"/>
          <p:cNvSpPr>
            <a:spLocks noChangeShapeType="1"/>
          </p:cNvSpPr>
          <p:nvPr/>
        </p:nvSpPr>
        <p:spPr bwMode="auto">
          <a:xfrm>
            <a:off x="5972175" y="5116513"/>
            <a:ext cx="1588" cy="82550"/>
          </a:xfrm>
          <a:prstGeom prst="line">
            <a:avLst/>
          </a:prstGeom>
          <a:noFill/>
          <a:ln w="9525">
            <a:solidFill>
              <a:schemeClr val="bg2"/>
            </a:solidFill>
            <a:round/>
            <a:headEnd/>
            <a:tailEnd/>
          </a:ln>
        </p:spPr>
        <p:txBody>
          <a:bodyPr/>
          <a:lstStyle/>
          <a:p>
            <a:endParaRPr lang="en-US"/>
          </a:p>
        </p:txBody>
      </p:sp>
      <p:sp>
        <p:nvSpPr>
          <p:cNvPr id="3182" name="Line 907"/>
          <p:cNvSpPr>
            <a:spLocks noChangeShapeType="1"/>
          </p:cNvSpPr>
          <p:nvPr/>
        </p:nvSpPr>
        <p:spPr bwMode="auto">
          <a:xfrm flipH="1" flipV="1">
            <a:off x="6369050" y="5124450"/>
            <a:ext cx="0" cy="76200"/>
          </a:xfrm>
          <a:prstGeom prst="line">
            <a:avLst/>
          </a:prstGeom>
          <a:noFill/>
          <a:ln w="9525">
            <a:solidFill>
              <a:schemeClr val="bg2"/>
            </a:solidFill>
            <a:round/>
            <a:headEnd/>
            <a:tailEnd/>
          </a:ln>
        </p:spPr>
        <p:txBody>
          <a:bodyPr/>
          <a:lstStyle/>
          <a:p>
            <a:endParaRPr lang="en-US"/>
          </a:p>
        </p:txBody>
      </p:sp>
      <p:sp>
        <p:nvSpPr>
          <p:cNvPr id="3183" name="Line 908"/>
          <p:cNvSpPr>
            <a:spLocks noChangeShapeType="1"/>
          </p:cNvSpPr>
          <p:nvPr/>
        </p:nvSpPr>
        <p:spPr bwMode="auto">
          <a:xfrm>
            <a:off x="6450013" y="4983163"/>
            <a:ext cx="503237" cy="269875"/>
          </a:xfrm>
          <a:prstGeom prst="line">
            <a:avLst/>
          </a:prstGeom>
          <a:noFill/>
          <a:ln w="9525">
            <a:solidFill>
              <a:schemeClr val="bg2"/>
            </a:solidFill>
            <a:round/>
            <a:headEnd/>
            <a:tailEnd/>
          </a:ln>
        </p:spPr>
        <p:txBody>
          <a:bodyPr/>
          <a:lstStyle/>
          <a:p>
            <a:endParaRPr lang="en-US"/>
          </a:p>
        </p:txBody>
      </p:sp>
      <p:sp>
        <p:nvSpPr>
          <p:cNvPr id="3184" name="Line 909"/>
          <p:cNvSpPr>
            <a:spLocks noChangeShapeType="1"/>
          </p:cNvSpPr>
          <p:nvPr/>
        </p:nvSpPr>
        <p:spPr bwMode="auto">
          <a:xfrm>
            <a:off x="5899150" y="4918075"/>
            <a:ext cx="80963" cy="0"/>
          </a:xfrm>
          <a:prstGeom prst="line">
            <a:avLst/>
          </a:prstGeom>
          <a:noFill/>
          <a:ln w="9525">
            <a:solidFill>
              <a:schemeClr val="bg2"/>
            </a:solidFill>
            <a:round/>
            <a:headEnd/>
            <a:tailEnd/>
          </a:ln>
        </p:spPr>
        <p:txBody>
          <a:bodyPr/>
          <a:lstStyle/>
          <a:p>
            <a:endParaRPr lang="en-US"/>
          </a:p>
        </p:txBody>
      </p:sp>
      <p:grpSp>
        <p:nvGrpSpPr>
          <p:cNvPr id="3094" name="Group 910"/>
          <p:cNvGrpSpPr>
            <a:grpSpLocks/>
          </p:cNvGrpSpPr>
          <p:nvPr/>
        </p:nvGrpSpPr>
        <p:grpSpPr bwMode="auto">
          <a:xfrm>
            <a:off x="5084763" y="1677988"/>
            <a:ext cx="3021012" cy="3981450"/>
            <a:chOff x="-1203" y="1352"/>
            <a:chExt cx="1903" cy="2508"/>
          </a:xfrm>
        </p:grpSpPr>
        <p:grpSp>
          <p:nvGrpSpPr>
            <p:cNvPr id="3095" name="Group 911"/>
            <p:cNvGrpSpPr>
              <a:grpSpLocks/>
            </p:cNvGrpSpPr>
            <p:nvPr/>
          </p:nvGrpSpPr>
          <p:grpSpPr bwMode="auto">
            <a:xfrm>
              <a:off x="-1203" y="1647"/>
              <a:ext cx="436" cy="114"/>
              <a:chOff x="3072" y="739"/>
              <a:chExt cx="652" cy="146"/>
            </a:xfrm>
          </p:grpSpPr>
          <p:pic>
            <p:nvPicPr>
              <p:cNvPr id="3292" name="Picture 912" descr="lgv_fqmg[1]"/>
              <p:cNvPicPr>
                <a:picLocks noChangeAspect="1" noChangeArrowheads="1"/>
              </p:cNvPicPr>
              <p:nvPr/>
            </p:nvPicPr>
            <p:blipFill>
              <a:blip r:embed="rId4" cstate="print"/>
              <a:srcRect/>
              <a:stretch>
                <a:fillRect/>
              </a:stretch>
            </p:blipFill>
            <p:spPr bwMode="auto">
              <a:xfrm flipH="1">
                <a:off x="3237" y="739"/>
                <a:ext cx="487" cy="146"/>
              </a:xfrm>
              <a:prstGeom prst="rect">
                <a:avLst/>
              </a:prstGeom>
              <a:noFill/>
              <a:ln w="9525">
                <a:noFill/>
                <a:miter lim="800000"/>
                <a:headEnd/>
                <a:tailEnd/>
              </a:ln>
            </p:spPr>
          </p:pic>
          <p:sp>
            <p:nvSpPr>
              <p:cNvPr id="3293" name="Line 913"/>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en-US"/>
              </a:p>
            </p:txBody>
          </p:sp>
          <p:sp>
            <p:nvSpPr>
              <p:cNvPr id="3294" name="Line 914"/>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en-US"/>
              </a:p>
            </p:txBody>
          </p:sp>
        </p:grpSp>
        <p:pic>
          <p:nvPicPr>
            <p:cNvPr id="3269" name="Picture 915" descr="imgyjavg[1]"/>
            <p:cNvPicPr>
              <a:picLocks noChangeAspect="1" noChangeArrowheads="1"/>
            </p:cNvPicPr>
            <p:nvPr/>
          </p:nvPicPr>
          <p:blipFill>
            <a:blip r:embed="rId5" cstate="print"/>
            <a:srcRect/>
            <a:stretch>
              <a:fillRect/>
            </a:stretch>
          </p:blipFill>
          <p:spPr bwMode="auto">
            <a:xfrm>
              <a:off x="-1027" y="1466"/>
              <a:ext cx="232" cy="168"/>
            </a:xfrm>
            <a:prstGeom prst="rect">
              <a:avLst/>
            </a:prstGeom>
            <a:noFill/>
            <a:ln w="9525">
              <a:noFill/>
              <a:miter lim="800000"/>
              <a:headEnd/>
              <a:tailEnd/>
            </a:ln>
          </p:spPr>
        </p:pic>
        <p:grpSp>
          <p:nvGrpSpPr>
            <p:cNvPr id="3101" name="Group 916"/>
            <p:cNvGrpSpPr>
              <a:grpSpLocks/>
            </p:cNvGrpSpPr>
            <p:nvPr/>
          </p:nvGrpSpPr>
          <p:grpSpPr bwMode="auto">
            <a:xfrm>
              <a:off x="-546" y="1352"/>
              <a:ext cx="256" cy="269"/>
              <a:chOff x="2870" y="1518"/>
              <a:chExt cx="292" cy="320"/>
            </a:xfrm>
          </p:grpSpPr>
          <p:graphicFrame>
            <p:nvGraphicFramePr>
              <p:cNvPr id="3085" name="Object 9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11687" name="Clip" r:id="rId6" imgW="819000" imgH="847800" progId="">
                      <p:embed/>
                    </p:oleObj>
                  </mc:Choice>
                  <mc:Fallback>
                    <p:oleObj name="Clip" r:id="rId6" imgW="819000" imgH="847800" progId="">
                      <p:embed/>
                      <p:pic>
                        <p:nvPicPr>
                          <p:cNvPr id="0" name="Object 9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86" name="Object 9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11688" name="Clip" r:id="rId8" imgW="1266840" imgH="1200240" progId="">
                      <p:embed/>
                    </p:oleObj>
                  </mc:Choice>
                  <mc:Fallback>
                    <p:oleObj name="Clip" r:id="rId8" imgW="1266840" imgH="1200240" progId="">
                      <p:embed/>
                      <p:pic>
                        <p:nvPicPr>
                          <p:cNvPr id="0" name="Object 9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3102" name="Group 919"/>
            <p:cNvGrpSpPr>
              <a:grpSpLocks/>
            </p:cNvGrpSpPr>
            <p:nvPr/>
          </p:nvGrpSpPr>
          <p:grpSpPr bwMode="auto">
            <a:xfrm>
              <a:off x="-1002" y="2262"/>
              <a:ext cx="209" cy="224"/>
              <a:chOff x="2870" y="1518"/>
              <a:chExt cx="292" cy="320"/>
            </a:xfrm>
          </p:grpSpPr>
          <p:graphicFrame>
            <p:nvGraphicFramePr>
              <p:cNvPr id="3083" name="Object 9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11689" name="Clip" r:id="rId10" imgW="819000" imgH="847800" progId="">
                      <p:embed/>
                    </p:oleObj>
                  </mc:Choice>
                  <mc:Fallback>
                    <p:oleObj name="Clip" r:id="rId10" imgW="819000" imgH="847800" progId="">
                      <p:embed/>
                      <p:pic>
                        <p:nvPicPr>
                          <p:cNvPr id="0" name="Object 9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84" name="Object 9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11690" name="Clip" r:id="rId11" imgW="1266840" imgH="1200240" progId="">
                      <p:embed/>
                    </p:oleObj>
                  </mc:Choice>
                  <mc:Fallback>
                    <p:oleObj name="Clip" r:id="rId11" imgW="1266840" imgH="1200240" progId="">
                      <p:embed/>
                      <p:pic>
                        <p:nvPicPr>
                          <p:cNvPr id="0" name="Object 9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aphicFrame>
          <p:nvGraphicFramePr>
            <p:cNvPr id="3074" name="Object 922"/>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311691" name="Clip" r:id="rId12" imgW="1305000" imgH="1085760" progId="">
                    <p:embed/>
                  </p:oleObj>
                </mc:Choice>
                <mc:Fallback>
                  <p:oleObj name="Clip" r:id="rId12" imgW="1305000" imgH="1085760" progId="">
                    <p:embed/>
                    <p:pic>
                      <p:nvPicPr>
                        <p:cNvPr id="0" name="Object 9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3108" name="Group 923"/>
            <p:cNvGrpSpPr>
              <a:grpSpLocks/>
            </p:cNvGrpSpPr>
            <p:nvPr/>
          </p:nvGrpSpPr>
          <p:grpSpPr bwMode="auto">
            <a:xfrm>
              <a:off x="310" y="3575"/>
              <a:ext cx="125" cy="230"/>
              <a:chOff x="4180" y="783"/>
              <a:chExt cx="150" cy="307"/>
            </a:xfrm>
          </p:grpSpPr>
          <p:sp>
            <p:nvSpPr>
              <p:cNvPr id="3284" name="AutoShape 9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3285" name="Rectangle 9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3286" name="Rectangle 9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3287" name="AutoShape 9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3288" name="Line 9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3289" name="Line 9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3290" name="Rectangle 9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291" name="Rectangle 9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aphicFrame>
          <p:nvGraphicFramePr>
            <p:cNvPr id="3075" name="Object 932"/>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311692" name="Clip" r:id="rId14" imgW="1305000" imgH="1085760" progId="">
                    <p:embed/>
                  </p:oleObj>
                </mc:Choice>
                <mc:Fallback>
                  <p:oleObj name="Clip" r:id="rId14" imgW="1305000" imgH="1085760" progId="">
                    <p:embed/>
                    <p:pic>
                      <p:nvPicPr>
                        <p:cNvPr id="0" name="Object 9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76" name="Object 933"/>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311693" name="Clip" r:id="rId15" imgW="1305000" imgH="1085760" progId="">
                    <p:embed/>
                  </p:oleObj>
                </mc:Choice>
                <mc:Fallback>
                  <p:oleObj name="Clip" r:id="rId15" imgW="1305000" imgH="1085760" progId="">
                    <p:embed/>
                    <p:pic>
                      <p:nvPicPr>
                        <p:cNvPr id="0" name="Object 9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77" name="Object 934"/>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311694" name="Clip" r:id="rId16" imgW="1305000" imgH="1085760" progId="">
                    <p:embed/>
                  </p:oleObj>
                </mc:Choice>
                <mc:Fallback>
                  <p:oleObj name="Clip" r:id="rId16" imgW="1305000" imgH="1085760" progId="">
                    <p:embed/>
                    <p:pic>
                      <p:nvPicPr>
                        <p:cNvPr id="0" name="Object 9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78" name="Object 935"/>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311695" name="Clip" r:id="rId17" imgW="1305000" imgH="1085760" progId="">
                    <p:embed/>
                  </p:oleObj>
                </mc:Choice>
                <mc:Fallback>
                  <p:oleObj name="Clip" r:id="rId17" imgW="1305000" imgH="1085760" progId="">
                    <p:embed/>
                    <p:pic>
                      <p:nvPicPr>
                        <p:cNvPr id="0" name="Object 9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3109" name="Group 936"/>
            <p:cNvGrpSpPr>
              <a:grpSpLocks/>
            </p:cNvGrpSpPr>
            <p:nvPr/>
          </p:nvGrpSpPr>
          <p:grpSpPr bwMode="auto">
            <a:xfrm>
              <a:off x="83" y="3625"/>
              <a:ext cx="172" cy="215"/>
              <a:chOff x="2870" y="1518"/>
              <a:chExt cx="292" cy="320"/>
            </a:xfrm>
          </p:grpSpPr>
          <p:graphicFrame>
            <p:nvGraphicFramePr>
              <p:cNvPr id="3081" name="Object 93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11696" name="Clip" r:id="rId18" imgW="819000" imgH="847800" progId="">
                      <p:embed/>
                    </p:oleObj>
                  </mc:Choice>
                  <mc:Fallback>
                    <p:oleObj name="Clip" r:id="rId18" imgW="819000" imgH="847800" progId="">
                      <p:embed/>
                      <p:pic>
                        <p:nvPicPr>
                          <p:cNvPr id="0" name="Object 9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82" name="Object 93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11697" name="Clip" r:id="rId19" imgW="1266840" imgH="1200240" progId="">
                      <p:embed/>
                    </p:oleObj>
                  </mc:Choice>
                  <mc:Fallback>
                    <p:oleObj name="Clip" r:id="rId19" imgW="1266840" imgH="1200240" progId="">
                      <p:embed/>
                      <p:pic>
                        <p:nvPicPr>
                          <p:cNvPr id="0" name="Object 9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3115" name="Group 939"/>
            <p:cNvGrpSpPr>
              <a:grpSpLocks/>
            </p:cNvGrpSpPr>
            <p:nvPr/>
          </p:nvGrpSpPr>
          <p:grpSpPr bwMode="auto">
            <a:xfrm>
              <a:off x="-201" y="3657"/>
              <a:ext cx="220" cy="203"/>
              <a:chOff x="2870" y="1518"/>
              <a:chExt cx="292" cy="320"/>
            </a:xfrm>
          </p:grpSpPr>
          <p:graphicFrame>
            <p:nvGraphicFramePr>
              <p:cNvPr id="3079" name="Object 94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11698" name="Clip" r:id="rId20" imgW="819000" imgH="847800" progId="">
                      <p:embed/>
                    </p:oleObj>
                  </mc:Choice>
                  <mc:Fallback>
                    <p:oleObj name="Clip" r:id="rId20" imgW="819000" imgH="847800" progId="">
                      <p:embed/>
                      <p:pic>
                        <p:nvPicPr>
                          <p:cNvPr id="0" name="Object 9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80" name="Object 94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11699" name="Clip" r:id="rId21" imgW="1266840" imgH="1200240" progId="">
                      <p:embed/>
                    </p:oleObj>
                  </mc:Choice>
                  <mc:Fallback>
                    <p:oleObj name="Clip" r:id="rId21" imgW="1266840" imgH="1200240" progId="">
                      <p:embed/>
                      <p:pic>
                        <p:nvPicPr>
                          <p:cNvPr id="0" name="Object 9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3116" name="Group 942"/>
            <p:cNvGrpSpPr>
              <a:grpSpLocks/>
            </p:cNvGrpSpPr>
            <p:nvPr/>
          </p:nvGrpSpPr>
          <p:grpSpPr bwMode="auto">
            <a:xfrm>
              <a:off x="569" y="3419"/>
              <a:ext cx="131" cy="258"/>
              <a:chOff x="4180" y="783"/>
              <a:chExt cx="150" cy="307"/>
            </a:xfrm>
          </p:grpSpPr>
          <p:sp>
            <p:nvSpPr>
              <p:cNvPr id="3276" name="AutoShape 94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3277" name="Rectangle 94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3278" name="Rectangle 9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3279" name="AutoShape 9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3280" name="Line 94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3281" name="Line 94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3282" name="Rectangle 9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283" name="Rectangle 95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sp>
        <p:nvSpPr>
          <p:cNvPr id="3186" name="Line 951"/>
          <p:cNvSpPr>
            <a:spLocks noChangeShapeType="1"/>
          </p:cNvSpPr>
          <p:nvPr/>
        </p:nvSpPr>
        <p:spPr bwMode="auto">
          <a:xfrm flipH="1">
            <a:off x="5988050" y="3440113"/>
            <a:ext cx="3175" cy="144462"/>
          </a:xfrm>
          <a:prstGeom prst="line">
            <a:avLst/>
          </a:prstGeom>
          <a:noFill/>
          <a:ln w="9525">
            <a:solidFill>
              <a:schemeClr val="bg2"/>
            </a:solidFill>
            <a:round/>
            <a:headEnd/>
            <a:tailEnd/>
          </a:ln>
        </p:spPr>
        <p:txBody>
          <a:bodyPr/>
          <a:lstStyle/>
          <a:p>
            <a:endParaRPr lang="en-US"/>
          </a:p>
        </p:txBody>
      </p:sp>
      <p:sp>
        <p:nvSpPr>
          <p:cNvPr id="3187" name="Line 952"/>
          <p:cNvSpPr>
            <a:spLocks noChangeShapeType="1"/>
          </p:cNvSpPr>
          <p:nvPr/>
        </p:nvSpPr>
        <p:spPr bwMode="auto">
          <a:xfrm flipV="1">
            <a:off x="7285038" y="2422525"/>
            <a:ext cx="123825" cy="87313"/>
          </a:xfrm>
          <a:prstGeom prst="line">
            <a:avLst/>
          </a:prstGeom>
          <a:noFill/>
          <a:ln w="9525">
            <a:solidFill>
              <a:schemeClr val="bg2"/>
            </a:solidFill>
            <a:round/>
            <a:headEnd/>
            <a:tailEnd/>
          </a:ln>
        </p:spPr>
        <p:txBody>
          <a:bodyPr/>
          <a:lstStyle/>
          <a:p>
            <a:endParaRPr lang="en-US"/>
          </a:p>
        </p:txBody>
      </p:sp>
      <p:sp>
        <p:nvSpPr>
          <p:cNvPr id="3188" name="Line 953"/>
          <p:cNvSpPr>
            <a:spLocks noChangeShapeType="1"/>
          </p:cNvSpPr>
          <p:nvPr/>
        </p:nvSpPr>
        <p:spPr bwMode="auto">
          <a:xfrm>
            <a:off x="7112000" y="2595563"/>
            <a:ext cx="0" cy="82550"/>
          </a:xfrm>
          <a:prstGeom prst="line">
            <a:avLst/>
          </a:prstGeom>
          <a:noFill/>
          <a:ln w="9525">
            <a:solidFill>
              <a:schemeClr val="bg2"/>
            </a:solidFill>
            <a:round/>
            <a:headEnd/>
            <a:tailEnd/>
          </a:ln>
        </p:spPr>
        <p:txBody>
          <a:bodyPr/>
          <a:lstStyle/>
          <a:p>
            <a:endParaRPr lang="en-US"/>
          </a:p>
        </p:txBody>
      </p:sp>
      <p:sp>
        <p:nvSpPr>
          <p:cNvPr id="3189" name="Line 954"/>
          <p:cNvSpPr>
            <a:spLocks noChangeShapeType="1"/>
          </p:cNvSpPr>
          <p:nvPr/>
        </p:nvSpPr>
        <p:spPr bwMode="auto">
          <a:xfrm flipV="1">
            <a:off x="7296150" y="2492375"/>
            <a:ext cx="263525" cy="288925"/>
          </a:xfrm>
          <a:prstGeom prst="line">
            <a:avLst/>
          </a:prstGeom>
          <a:noFill/>
          <a:ln w="9525">
            <a:solidFill>
              <a:schemeClr val="bg2"/>
            </a:solidFill>
            <a:round/>
            <a:headEnd/>
            <a:tailEnd/>
          </a:ln>
        </p:spPr>
        <p:txBody>
          <a:bodyPr/>
          <a:lstStyle/>
          <a:p>
            <a:endParaRPr lang="en-US"/>
          </a:p>
        </p:txBody>
      </p:sp>
      <p:sp>
        <p:nvSpPr>
          <p:cNvPr id="3190" name="Line 955"/>
          <p:cNvSpPr>
            <a:spLocks noChangeShapeType="1"/>
          </p:cNvSpPr>
          <p:nvPr/>
        </p:nvSpPr>
        <p:spPr bwMode="auto">
          <a:xfrm>
            <a:off x="7648575" y="2490788"/>
            <a:ext cx="0" cy="196850"/>
          </a:xfrm>
          <a:prstGeom prst="line">
            <a:avLst/>
          </a:prstGeom>
          <a:noFill/>
          <a:ln w="9525">
            <a:solidFill>
              <a:schemeClr val="bg2"/>
            </a:solidFill>
            <a:round/>
            <a:headEnd/>
            <a:tailEnd/>
          </a:ln>
        </p:spPr>
        <p:txBody>
          <a:bodyPr/>
          <a:lstStyle/>
          <a:p>
            <a:endParaRPr lang="en-US"/>
          </a:p>
        </p:txBody>
      </p:sp>
      <p:sp>
        <p:nvSpPr>
          <p:cNvPr id="3191" name="Line 956"/>
          <p:cNvSpPr>
            <a:spLocks noChangeShapeType="1"/>
          </p:cNvSpPr>
          <p:nvPr/>
        </p:nvSpPr>
        <p:spPr bwMode="auto">
          <a:xfrm>
            <a:off x="7302500" y="2797175"/>
            <a:ext cx="188913" cy="0"/>
          </a:xfrm>
          <a:prstGeom prst="line">
            <a:avLst/>
          </a:prstGeom>
          <a:noFill/>
          <a:ln w="9525">
            <a:solidFill>
              <a:schemeClr val="bg2"/>
            </a:solidFill>
            <a:round/>
            <a:headEnd/>
            <a:tailEnd/>
          </a:ln>
        </p:spPr>
        <p:txBody>
          <a:bodyPr/>
          <a:lstStyle/>
          <a:p>
            <a:endParaRPr lang="en-US"/>
          </a:p>
        </p:txBody>
      </p:sp>
      <p:sp>
        <p:nvSpPr>
          <p:cNvPr id="3192" name="Line 957"/>
          <p:cNvSpPr>
            <a:spLocks noChangeShapeType="1"/>
          </p:cNvSpPr>
          <p:nvPr/>
        </p:nvSpPr>
        <p:spPr bwMode="auto">
          <a:xfrm flipV="1">
            <a:off x="5597525" y="3663950"/>
            <a:ext cx="168275" cy="3175"/>
          </a:xfrm>
          <a:prstGeom prst="line">
            <a:avLst/>
          </a:prstGeom>
          <a:noFill/>
          <a:ln w="9525">
            <a:solidFill>
              <a:schemeClr val="bg2"/>
            </a:solidFill>
            <a:round/>
            <a:headEnd/>
            <a:tailEnd/>
          </a:ln>
        </p:spPr>
        <p:txBody>
          <a:bodyPr/>
          <a:lstStyle/>
          <a:p>
            <a:endParaRPr lang="en-US"/>
          </a:p>
        </p:txBody>
      </p:sp>
      <p:sp>
        <p:nvSpPr>
          <p:cNvPr id="3193" name="Line 958"/>
          <p:cNvSpPr>
            <a:spLocks noChangeShapeType="1"/>
          </p:cNvSpPr>
          <p:nvPr/>
        </p:nvSpPr>
        <p:spPr bwMode="auto">
          <a:xfrm flipV="1">
            <a:off x="7716838" y="2190750"/>
            <a:ext cx="238125" cy="168275"/>
          </a:xfrm>
          <a:prstGeom prst="line">
            <a:avLst/>
          </a:prstGeom>
          <a:noFill/>
          <a:ln w="9525">
            <a:solidFill>
              <a:schemeClr val="bg2"/>
            </a:solidFill>
            <a:round/>
            <a:headEnd/>
            <a:tailEnd/>
          </a:ln>
        </p:spPr>
        <p:txBody>
          <a:bodyPr/>
          <a:lstStyle/>
          <a:p>
            <a:endParaRPr lang="en-US"/>
          </a:p>
        </p:txBody>
      </p:sp>
      <p:sp>
        <p:nvSpPr>
          <p:cNvPr id="3194" name="Line 959"/>
          <p:cNvSpPr>
            <a:spLocks noChangeShapeType="1"/>
          </p:cNvSpPr>
          <p:nvPr/>
        </p:nvSpPr>
        <p:spPr bwMode="auto">
          <a:xfrm>
            <a:off x="7856538" y="2787650"/>
            <a:ext cx="177800" cy="0"/>
          </a:xfrm>
          <a:prstGeom prst="line">
            <a:avLst/>
          </a:prstGeom>
          <a:noFill/>
          <a:ln w="9525">
            <a:solidFill>
              <a:schemeClr val="bg2"/>
            </a:solidFill>
            <a:round/>
            <a:headEnd/>
            <a:tailEnd/>
          </a:ln>
        </p:spPr>
        <p:txBody>
          <a:bodyPr/>
          <a:lstStyle/>
          <a:p>
            <a:endParaRPr lang="en-US"/>
          </a:p>
        </p:txBody>
      </p:sp>
      <p:sp>
        <p:nvSpPr>
          <p:cNvPr id="3195" name="Line 960"/>
          <p:cNvSpPr>
            <a:spLocks noChangeShapeType="1"/>
          </p:cNvSpPr>
          <p:nvPr/>
        </p:nvSpPr>
        <p:spPr bwMode="auto">
          <a:xfrm flipH="1">
            <a:off x="7002463" y="2863850"/>
            <a:ext cx="98425" cy="704850"/>
          </a:xfrm>
          <a:prstGeom prst="line">
            <a:avLst/>
          </a:prstGeom>
          <a:noFill/>
          <a:ln w="9525">
            <a:solidFill>
              <a:schemeClr val="bg2"/>
            </a:solidFill>
            <a:round/>
            <a:headEnd/>
            <a:tailEnd/>
          </a:ln>
        </p:spPr>
        <p:txBody>
          <a:bodyPr/>
          <a:lstStyle/>
          <a:p>
            <a:endParaRPr lang="en-US"/>
          </a:p>
        </p:txBody>
      </p:sp>
      <p:sp>
        <p:nvSpPr>
          <p:cNvPr id="3196" name="Line 961"/>
          <p:cNvSpPr>
            <a:spLocks noChangeShapeType="1"/>
          </p:cNvSpPr>
          <p:nvPr/>
        </p:nvSpPr>
        <p:spPr bwMode="auto">
          <a:xfrm flipH="1">
            <a:off x="7593013" y="2863850"/>
            <a:ext cx="111125" cy="727075"/>
          </a:xfrm>
          <a:prstGeom prst="line">
            <a:avLst/>
          </a:prstGeom>
          <a:noFill/>
          <a:ln w="9525">
            <a:solidFill>
              <a:schemeClr val="bg2"/>
            </a:solidFill>
            <a:round/>
            <a:headEnd/>
            <a:tailEnd/>
          </a:ln>
        </p:spPr>
        <p:txBody>
          <a:bodyPr/>
          <a:lstStyle/>
          <a:p>
            <a:endParaRPr lang="en-US"/>
          </a:p>
        </p:txBody>
      </p:sp>
      <p:grpSp>
        <p:nvGrpSpPr>
          <p:cNvPr id="3122" name="Group 962"/>
          <p:cNvGrpSpPr>
            <a:grpSpLocks/>
          </p:cNvGrpSpPr>
          <p:nvPr/>
        </p:nvGrpSpPr>
        <p:grpSpPr bwMode="auto">
          <a:xfrm>
            <a:off x="6645275" y="4481513"/>
            <a:ext cx="501650" cy="234950"/>
            <a:chOff x="4701" y="2996"/>
            <a:chExt cx="316" cy="148"/>
          </a:xfrm>
        </p:grpSpPr>
        <p:sp>
          <p:nvSpPr>
            <p:cNvPr id="3255" name="Oval 963"/>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256" name="Line 964"/>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3257" name="Line 965"/>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3258" name="Rectangle 966"/>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259" name="Oval 967"/>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3123" name="Group 968"/>
            <p:cNvGrpSpPr>
              <a:grpSpLocks/>
            </p:cNvGrpSpPr>
            <p:nvPr/>
          </p:nvGrpSpPr>
          <p:grpSpPr bwMode="auto">
            <a:xfrm>
              <a:off x="4776" y="3017"/>
              <a:ext cx="156" cy="56"/>
              <a:chOff x="2848" y="848"/>
              <a:chExt cx="140" cy="98"/>
            </a:xfrm>
          </p:grpSpPr>
          <p:sp>
            <p:nvSpPr>
              <p:cNvPr id="3265" name="Line 96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266" name="Line 97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267" name="Line 97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29" name="Group 972"/>
            <p:cNvGrpSpPr>
              <a:grpSpLocks/>
            </p:cNvGrpSpPr>
            <p:nvPr/>
          </p:nvGrpSpPr>
          <p:grpSpPr bwMode="auto">
            <a:xfrm flipV="1">
              <a:off x="4776" y="3016"/>
              <a:ext cx="156" cy="56"/>
              <a:chOff x="2848" y="848"/>
              <a:chExt cx="140" cy="98"/>
            </a:xfrm>
          </p:grpSpPr>
          <p:sp>
            <p:nvSpPr>
              <p:cNvPr id="3262" name="Line 97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263" name="Line 97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264" name="Line 97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3130" name="Group 976"/>
          <p:cNvGrpSpPr>
            <a:grpSpLocks/>
          </p:cNvGrpSpPr>
          <p:nvPr/>
        </p:nvGrpSpPr>
        <p:grpSpPr bwMode="auto">
          <a:xfrm>
            <a:off x="5980113" y="4783138"/>
            <a:ext cx="501650" cy="234950"/>
            <a:chOff x="4701" y="2996"/>
            <a:chExt cx="316" cy="148"/>
          </a:xfrm>
        </p:grpSpPr>
        <p:sp>
          <p:nvSpPr>
            <p:cNvPr id="3242" name="Oval 97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3243" name="Line 978"/>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3244" name="Line 979"/>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3245" name="Rectangle 980"/>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3246" name="Oval 98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3136" name="Group 982"/>
            <p:cNvGrpSpPr>
              <a:grpSpLocks/>
            </p:cNvGrpSpPr>
            <p:nvPr/>
          </p:nvGrpSpPr>
          <p:grpSpPr bwMode="auto">
            <a:xfrm>
              <a:off x="4776" y="3017"/>
              <a:ext cx="156" cy="56"/>
              <a:chOff x="2848" y="848"/>
              <a:chExt cx="140" cy="98"/>
            </a:xfrm>
          </p:grpSpPr>
          <p:sp>
            <p:nvSpPr>
              <p:cNvPr id="3252" name="Line 98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253" name="Line 98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254" name="Line 98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37" name="Group 986"/>
            <p:cNvGrpSpPr>
              <a:grpSpLocks/>
            </p:cNvGrpSpPr>
            <p:nvPr/>
          </p:nvGrpSpPr>
          <p:grpSpPr bwMode="auto">
            <a:xfrm flipV="1">
              <a:off x="4776" y="3016"/>
              <a:ext cx="156" cy="56"/>
              <a:chOff x="2848" y="848"/>
              <a:chExt cx="140" cy="98"/>
            </a:xfrm>
          </p:grpSpPr>
          <p:sp>
            <p:nvSpPr>
              <p:cNvPr id="3249" name="Line 98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250" name="Line 98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251" name="Line 98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3143" name="Group 990"/>
          <p:cNvGrpSpPr>
            <a:grpSpLocks/>
          </p:cNvGrpSpPr>
          <p:nvPr/>
        </p:nvGrpSpPr>
        <p:grpSpPr bwMode="auto">
          <a:xfrm>
            <a:off x="6810375" y="4968875"/>
            <a:ext cx="290513" cy="404813"/>
            <a:chOff x="4290" y="3130"/>
            <a:chExt cx="183" cy="255"/>
          </a:xfrm>
        </p:grpSpPr>
        <p:pic>
          <p:nvPicPr>
            <p:cNvPr id="3224" name="Picture 991" descr="31u_bnrz[1]"/>
            <p:cNvPicPr>
              <a:picLocks noChangeAspect="1" noChangeArrowheads="1"/>
            </p:cNvPicPr>
            <p:nvPr/>
          </p:nvPicPr>
          <p:blipFill>
            <a:blip r:embed="rId22" cstate="print"/>
            <a:srcRect/>
            <a:stretch>
              <a:fillRect/>
            </a:stretch>
          </p:blipFill>
          <p:spPr bwMode="auto">
            <a:xfrm>
              <a:off x="4343" y="3211"/>
              <a:ext cx="121" cy="174"/>
            </a:xfrm>
            <a:prstGeom prst="rect">
              <a:avLst/>
            </a:prstGeom>
            <a:solidFill>
              <a:srgbClr val="DDDDDD"/>
            </a:solidFill>
            <a:ln w="9525">
              <a:noFill/>
              <a:miter lim="800000"/>
              <a:headEnd/>
              <a:tailEnd/>
            </a:ln>
          </p:spPr>
        </p:pic>
        <p:sp>
          <p:nvSpPr>
            <p:cNvPr id="3225" name="Freeform 992"/>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226" name="Freeform 993"/>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227" name="Freeform 994"/>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228" name="Freeform 995"/>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229" name="Freeform 996"/>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230" name="Freeform 997"/>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231" name="Freeform 998"/>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232" name="Freeform 999"/>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233" name="Freeform 1000"/>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234" name="Freeform 1001"/>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235" name="Freeform 1002"/>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236" name="Freeform 1003"/>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237" name="Freeform 1004"/>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238" name="Freeform 1005"/>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239" name="Freeform 1006"/>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240" name="Freeform 1007"/>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241" name="Freeform 100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3144" name="Group 1009"/>
          <p:cNvGrpSpPr>
            <a:grpSpLocks/>
          </p:cNvGrpSpPr>
          <p:nvPr/>
        </p:nvGrpSpPr>
        <p:grpSpPr bwMode="auto">
          <a:xfrm>
            <a:off x="5367338" y="3430588"/>
            <a:ext cx="290512" cy="404812"/>
            <a:chOff x="4290" y="3130"/>
            <a:chExt cx="183" cy="255"/>
          </a:xfrm>
        </p:grpSpPr>
        <p:pic>
          <p:nvPicPr>
            <p:cNvPr id="3206" name="Picture 1010" descr="31u_bnrz[1]"/>
            <p:cNvPicPr>
              <a:picLocks noChangeAspect="1" noChangeArrowheads="1"/>
            </p:cNvPicPr>
            <p:nvPr/>
          </p:nvPicPr>
          <p:blipFill>
            <a:blip r:embed="rId22" cstate="print"/>
            <a:srcRect/>
            <a:stretch>
              <a:fillRect/>
            </a:stretch>
          </p:blipFill>
          <p:spPr bwMode="auto">
            <a:xfrm>
              <a:off x="4343" y="3211"/>
              <a:ext cx="121" cy="174"/>
            </a:xfrm>
            <a:prstGeom prst="rect">
              <a:avLst/>
            </a:prstGeom>
            <a:solidFill>
              <a:srgbClr val="DDDDDD"/>
            </a:solidFill>
            <a:ln w="9525">
              <a:noFill/>
              <a:miter lim="800000"/>
              <a:headEnd/>
              <a:tailEnd/>
            </a:ln>
          </p:spPr>
        </p:pic>
        <p:sp>
          <p:nvSpPr>
            <p:cNvPr id="3207" name="Freeform 1011"/>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208" name="Freeform 1012"/>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209" name="Freeform 1013"/>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210" name="Freeform 1014"/>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211" name="Freeform 1015"/>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212" name="Freeform 1016"/>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213" name="Freeform 1017"/>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214" name="Freeform 1018"/>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215" name="Freeform 1019"/>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216" name="Freeform 1020"/>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217" name="Freeform 1021"/>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218" name="Freeform 1022"/>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219" name="Freeform 1023"/>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220" name="Freeform 1024"/>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221" name="Freeform 1025"/>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222" name="Freeform 1026"/>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223" name="Freeform 1027"/>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3150" name="Group 1033"/>
          <p:cNvGrpSpPr>
            <a:grpSpLocks/>
          </p:cNvGrpSpPr>
          <p:nvPr/>
        </p:nvGrpSpPr>
        <p:grpSpPr bwMode="auto">
          <a:xfrm>
            <a:off x="4206875" y="2076450"/>
            <a:ext cx="3013075" cy="3355975"/>
            <a:chOff x="2650" y="1308"/>
            <a:chExt cx="1898" cy="2114"/>
          </a:xfrm>
        </p:grpSpPr>
        <p:sp>
          <p:nvSpPr>
            <p:cNvPr id="3202" name="Line 1034"/>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p:spPr>
          <p:txBody>
            <a:bodyPr/>
            <a:lstStyle/>
            <a:p>
              <a:endParaRPr lang="en-US"/>
            </a:p>
          </p:txBody>
        </p:sp>
        <p:sp>
          <p:nvSpPr>
            <p:cNvPr id="3203" name="Line 1035"/>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p:spPr>
          <p:txBody>
            <a:bodyPr/>
            <a:lstStyle/>
            <a:p>
              <a:endParaRPr lang="en-US"/>
            </a:p>
          </p:txBody>
        </p:sp>
        <p:sp>
          <p:nvSpPr>
            <p:cNvPr id="3204" name="Line 1036"/>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p:spPr>
          <p:txBody>
            <a:bodyPr/>
            <a:lstStyle/>
            <a:p>
              <a:endParaRPr lang="en-US"/>
            </a:p>
          </p:txBody>
        </p:sp>
        <p:sp>
          <p:nvSpPr>
            <p:cNvPr id="3205" name="Text Box 1037"/>
            <p:cNvSpPr txBox="1">
              <a:spLocks noChangeArrowheads="1"/>
            </p:cNvSpPr>
            <p:nvPr/>
          </p:nvSpPr>
          <p:spPr bwMode="auto">
            <a:xfrm>
              <a:off x="2650" y="1581"/>
              <a:ext cx="861" cy="250"/>
            </a:xfrm>
            <a:prstGeom prst="rect">
              <a:avLst/>
            </a:prstGeom>
            <a:noFill/>
            <a:ln w="9525">
              <a:noFill/>
              <a:miter lim="800000"/>
              <a:headEnd/>
              <a:tailEnd/>
            </a:ln>
          </p:spPr>
          <p:txBody>
            <a:bodyPr wrap="none">
              <a:spAutoFit/>
            </a:bodyPr>
            <a:lstStyle/>
            <a:p>
              <a:pPr>
                <a:spcBef>
                  <a:spcPct val="0"/>
                </a:spcBef>
                <a:buClrTx/>
                <a:buSzTx/>
                <a:buFontTx/>
                <a:buNone/>
              </a:pPr>
              <a:r>
                <a:rPr lang="en-US" sz="2000">
                  <a:solidFill>
                    <a:srgbClr val="FF3300"/>
                  </a:solidFill>
                </a:rPr>
                <a:t>peer-peer</a:t>
              </a:r>
            </a:p>
          </p:txBody>
        </p:sp>
      </p:grpSp>
      <p:sp>
        <p:nvSpPr>
          <p:cNvPr id="348" name="Slide Number Placeholder 6"/>
          <p:cNvSpPr txBox="1">
            <a:spLocks/>
          </p:cNvSpPr>
          <p:nvPr/>
        </p:nvSpPr>
        <p:spPr bwMode="auto">
          <a:xfrm>
            <a:off x="8305800" y="6400800"/>
            <a:ext cx="45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DD69CC-B862-41EA-B18E-058BDE7CE016}"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CSci4211:          Application Layer</a:t>
            </a:r>
          </a:p>
        </p:txBody>
      </p:sp>
      <p:sp>
        <p:nvSpPr>
          <p:cNvPr id="8" name="Slide Number Placeholder 4"/>
          <p:cNvSpPr>
            <a:spLocks noGrp="1"/>
          </p:cNvSpPr>
          <p:nvPr>
            <p:ph type="sldNum" sz="quarter" idx="11"/>
          </p:nvPr>
        </p:nvSpPr>
        <p:spPr/>
        <p:txBody>
          <a:bodyPr/>
          <a:lstStyle/>
          <a:p>
            <a:fld id="{2B433617-F212-462D-9AD4-0C4FE834F91A}" type="slidenum">
              <a:rPr lang="en-US"/>
              <a:pPr/>
              <a:t>35</a:t>
            </a:fld>
            <a:endParaRPr lang="en-US"/>
          </a:p>
        </p:txBody>
      </p:sp>
      <p:sp>
        <p:nvSpPr>
          <p:cNvPr id="83970" name="Rectangle 1026"/>
          <p:cNvSpPr>
            <a:spLocks noGrp="1" noChangeArrowheads="1"/>
          </p:cNvSpPr>
          <p:nvPr>
            <p:ph type="title"/>
          </p:nvPr>
        </p:nvSpPr>
        <p:spPr>
          <a:xfrm>
            <a:off x="533400" y="381000"/>
            <a:ext cx="7772400" cy="1143000"/>
          </a:xfrm>
        </p:spPr>
        <p:txBody>
          <a:bodyPr/>
          <a:lstStyle/>
          <a:p>
            <a:r>
              <a:rPr lang="en-US" sz="3200"/>
              <a:t>Peer-to-Peer Paradigm</a:t>
            </a:r>
          </a:p>
        </p:txBody>
      </p:sp>
      <p:sp>
        <p:nvSpPr>
          <p:cNvPr id="83971" name="Rectangle 1027"/>
          <p:cNvSpPr>
            <a:spLocks noGrp="1" noChangeArrowheads="1"/>
          </p:cNvSpPr>
          <p:nvPr>
            <p:ph type="body" idx="1"/>
          </p:nvPr>
        </p:nvSpPr>
        <p:spPr>
          <a:xfrm>
            <a:off x="762000" y="2971800"/>
            <a:ext cx="7772400" cy="2667000"/>
          </a:xfrm>
        </p:spPr>
        <p:txBody>
          <a:bodyPr/>
          <a:lstStyle/>
          <a:p>
            <a:pPr>
              <a:lnSpc>
                <a:spcPct val="90000"/>
              </a:lnSpc>
              <a:buFontTx/>
              <a:buNone/>
            </a:pPr>
            <a:r>
              <a:rPr lang="en-US" sz="2400" dirty="0">
                <a:solidFill>
                  <a:srgbClr val="FF0000"/>
                </a:solidFill>
              </a:rPr>
              <a:t>Difficulty in implementing “pure” peer-to-peer model?</a:t>
            </a:r>
          </a:p>
          <a:p>
            <a:pPr>
              <a:lnSpc>
                <a:spcPct val="90000"/>
              </a:lnSpc>
            </a:pPr>
            <a:r>
              <a:rPr lang="en-US" sz="2400" dirty="0"/>
              <a:t>How to locate your peer?</a:t>
            </a:r>
          </a:p>
          <a:p>
            <a:pPr lvl="1">
              <a:lnSpc>
                <a:spcPct val="90000"/>
              </a:lnSpc>
            </a:pPr>
            <a:r>
              <a:rPr lang="en-US" dirty="0"/>
              <a:t>Centralized “directory service:”  i.e., white pages</a:t>
            </a:r>
          </a:p>
          <a:p>
            <a:pPr lvl="2">
              <a:lnSpc>
                <a:spcPct val="90000"/>
              </a:lnSpc>
            </a:pPr>
            <a:r>
              <a:rPr lang="en-US" sz="1600" b="1" dirty="0" err="1"/>
              <a:t>Napters</a:t>
            </a:r>
            <a:endParaRPr lang="en-US" sz="1600" b="1" dirty="0"/>
          </a:p>
          <a:p>
            <a:pPr lvl="1">
              <a:lnSpc>
                <a:spcPct val="90000"/>
              </a:lnSpc>
            </a:pPr>
            <a:r>
              <a:rPr lang="en-US" dirty="0" smtClean="0"/>
              <a:t>Unstructured: </a:t>
            </a:r>
            <a:r>
              <a:rPr lang="en-US" sz="1800" dirty="0" smtClean="0"/>
              <a:t> e.g., “broadcast</a:t>
            </a:r>
            <a:r>
              <a:rPr lang="en-US" sz="1800" dirty="0"/>
              <a:t>” your query: </a:t>
            </a:r>
            <a:r>
              <a:rPr lang="en-US" sz="1800" dirty="0" smtClean="0"/>
              <a:t>namely, </a:t>
            </a:r>
            <a:r>
              <a:rPr lang="en-US" sz="1800" dirty="0"/>
              <a:t>ask your friends/neighbors, who may in turn ask their friends/neighbors, </a:t>
            </a:r>
          </a:p>
          <a:p>
            <a:pPr lvl="2">
              <a:lnSpc>
                <a:spcPct val="90000"/>
              </a:lnSpc>
            </a:pPr>
            <a:r>
              <a:rPr lang="en-US" sz="1600" b="1" dirty="0" err="1"/>
              <a:t>Freenet</a:t>
            </a:r>
            <a:r>
              <a:rPr lang="en-US" sz="1600" b="1" dirty="0"/>
              <a:t> </a:t>
            </a:r>
            <a:endParaRPr lang="en-US" sz="1600" b="1" dirty="0" smtClean="0"/>
          </a:p>
          <a:p>
            <a:pPr lvl="1">
              <a:lnSpc>
                <a:spcPct val="90000"/>
              </a:lnSpc>
            </a:pPr>
            <a:r>
              <a:rPr lang="en-US" dirty="0" smtClean="0"/>
              <a:t>Structured: Distributed hashing table (DHT)</a:t>
            </a:r>
            <a:endParaRPr lang="en-US" dirty="0"/>
          </a:p>
        </p:txBody>
      </p:sp>
      <p:sp>
        <p:nvSpPr>
          <p:cNvPr id="83972" name="Text Box 1028"/>
          <p:cNvSpPr txBox="1">
            <a:spLocks noChangeArrowheads="1"/>
          </p:cNvSpPr>
          <p:nvPr/>
        </p:nvSpPr>
        <p:spPr bwMode="auto">
          <a:xfrm>
            <a:off x="533400" y="1295400"/>
            <a:ext cx="80772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dirty="0">
                <a:latin typeface="Comic Sans MS" pitchFamily="66" charset="0"/>
              </a:rPr>
              <a:t>  How do we implement peer-to-peer model?</a:t>
            </a:r>
            <a:endParaRPr lang="en-US" sz="2000" dirty="0">
              <a:solidFill>
                <a:srgbClr val="000099"/>
              </a:solidFill>
              <a:latin typeface="Comic Sans MS" pitchFamily="66" charset="0"/>
            </a:endParaRPr>
          </a:p>
          <a:p>
            <a:endParaRPr lang="en-US" dirty="0"/>
          </a:p>
        </p:txBody>
      </p:sp>
      <p:sp>
        <p:nvSpPr>
          <p:cNvPr id="83973" name="Text Box 1029"/>
          <p:cNvSpPr txBox="1">
            <a:spLocks noChangeArrowheads="1"/>
          </p:cNvSpPr>
          <p:nvPr/>
        </p:nvSpPr>
        <p:spPr bwMode="auto">
          <a:xfrm>
            <a:off x="533400" y="1676400"/>
            <a:ext cx="75565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dirty="0">
                <a:latin typeface="Comic Sans MS" pitchFamily="66" charset="0"/>
              </a:rPr>
              <a:t> Is email peer-to-peer or client-server application?</a:t>
            </a:r>
          </a:p>
        </p:txBody>
      </p:sp>
      <p:sp>
        <p:nvSpPr>
          <p:cNvPr id="83974" name="Text Box 1030"/>
          <p:cNvSpPr txBox="1">
            <a:spLocks noChangeArrowheads="1"/>
          </p:cNvSpPr>
          <p:nvPr/>
        </p:nvSpPr>
        <p:spPr bwMode="auto">
          <a:xfrm>
            <a:off x="533400" y="2133600"/>
            <a:ext cx="625157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dirty="0">
                <a:latin typeface="Comic Sans MS" pitchFamily="66" charset="0"/>
              </a:rPr>
              <a:t> How do we implement peer-to-peer using </a:t>
            </a:r>
          </a:p>
          <a:p>
            <a:r>
              <a:rPr lang="en-US" dirty="0">
                <a:latin typeface="Comic Sans MS" pitchFamily="66" charset="0"/>
              </a:rPr>
              <a:t>          client-server model?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39940" name="Rectangle 2"/>
          <p:cNvSpPr>
            <a:spLocks noGrp="1" noChangeArrowheads="1"/>
          </p:cNvSpPr>
          <p:nvPr>
            <p:ph type="title"/>
          </p:nvPr>
        </p:nvSpPr>
        <p:spPr>
          <a:xfrm>
            <a:off x="685800" y="304800"/>
            <a:ext cx="7772400" cy="1143000"/>
          </a:xfrm>
        </p:spPr>
        <p:txBody>
          <a:bodyPr/>
          <a:lstStyle/>
          <a:p>
            <a:r>
              <a:rPr lang="en-US" dirty="0" smtClean="0"/>
              <a:t>Hybrid of client-server and P2P</a:t>
            </a:r>
          </a:p>
        </p:txBody>
      </p:sp>
      <p:sp>
        <p:nvSpPr>
          <p:cNvPr id="39941" name="Rectangle 3"/>
          <p:cNvSpPr>
            <a:spLocks noGrp="1" noChangeArrowheads="1"/>
          </p:cNvSpPr>
          <p:nvPr>
            <p:ph type="body" idx="1"/>
          </p:nvPr>
        </p:nvSpPr>
        <p:spPr>
          <a:xfrm>
            <a:off x="477838" y="1377950"/>
            <a:ext cx="7772400" cy="5008563"/>
          </a:xfrm>
        </p:spPr>
        <p:txBody>
          <a:bodyPr/>
          <a:lstStyle/>
          <a:p>
            <a:pPr>
              <a:lnSpc>
                <a:spcPct val="80000"/>
              </a:lnSpc>
              <a:buFont typeface="ZapfDingbats" pitchFamily="82" charset="2"/>
              <a:buNone/>
            </a:pPr>
            <a:r>
              <a:rPr lang="en-US" sz="2400" smtClean="0">
                <a:solidFill>
                  <a:srgbClr val="FF0000"/>
                </a:solidFill>
              </a:rPr>
              <a:t>Skype</a:t>
            </a:r>
          </a:p>
          <a:p>
            <a:pPr lvl="1">
              <a:lnSpc>
                <a:spcPct val="80000"/>
              </a:lnSpc>
            </a:pPr>
            <a:r>
              <a:rPr lang="en-US" smtClean="0"/>
              <a:t>voice-over-IP P2P application</a:t>
            </a:r>
          </a:p>
          <a:p>
            <a:pPr lvl="1">
              <a:lnSpc>
                <a:spcPct val="80000"/>
              </a:lnSpc>
            </a:pPr>
            <a:r>
              <a:rPr lang="en-US" smtClean="0"/>
              <a:t>centralized server: finding address of remote party: </a:t>
            </a:r>
          </a:p>
          <a:p>
            <a:pPr lvl="1">
              <a:lnSpc>
                <a:spcPct val="80000"/>
              </a:lnSpc>
            </a:pPr>
            <a:r>
              <a:rPr lang="en-US" smtClean="0"/>
              <a:t>client-client connection: direct (not through server) </a:t>
            </a:r>
          </a:p>
          <a:p>
            <a:pPr>
              <a:lnSpc>
                <a:spcPct val="80000"/>
              </a:lnSpc>
              <a:buFont typeface="ZapfDingbats" pitchFamily="82" charset="2"/>
              <a:buNone/>
            </a:pPr>
            <a:r>
              <a:rPr lang="en-US" sz="2400" smtClean="0">
                <a:solidFill>
                  <a:srgbClr val="FF0000"/>
                </a:solidFill>
              </a:rPr>
              <a:t>Instant messaging</a:t>
            </a:r>
          </a:p>
          <a:p>
            <a:pPr lvl="1">
              <a:lnSpc>
                <a:spcPct val="80000"/>
              </a:lnSpc>
            </a:pPr>
            <a:r>
              <a:rPr lang="en-US" smtClean="0"/>
              <a:t>chatting between two users is P2P</a:t>
            </a:r>
          </a:p>
          <a:p>
            <a:pPr lvl="1">
              <a:lnSpc>
                <a:spcPct val="80000"/>
              </a:lnSpc>
            </a:pPr>
            <a:r>
              <a:rPr lang="en-US" smtClean="0"/>
              <a:t>centralized service: client presence detection/location</a:t>
            </a:r>
          </a:p>
          <a:p>
            <a:pPr lvl="2">
              <a:lnSpc>
                <a:spcPct val="80000"/>
              </a:lnSpc>
            </a:pPr>
            <a:r>
              <a:rPr lang="en-US" sz="2400" smtClean="0"/>
              <a:t>user registers its IP address with central server when it comes online</a:t>
            </a:r>
          </a:p>
          <a:p>
            <a:pPr lvl="2">
              <a:lnSpc>
                <a:spcPct val="80000"/>
              </a:lnSpc>
            </a:pPr>
            <a:r>
              <a:rPr lang="en-US" sz="2400" smtClean="0"/>
              <a:t>user contacts central server to find IP addresses of buddies</a:t>
            </a:r>
          </a:p>
          <a:p>
            <a:pPr lvl="1">
              <a:lnSpc>
                <a:spcPct val="80000"/>
              </a:lnSpc>
            </a:pPr>
            <a:endParaRPr lang="en-US" smtClean="0"/>
          </a:p>
        </p:txBody>
      </p:sp>
      <p:sp>
        <p:nvSpPr>
          <p:cNvPr id="6" name="Slide Number Placeholder 5"/>
          <p:cNvSpPr txBox="1">
            <a:spLocks/>
          </p:cNvSpPr>
          <p:nvPr/>
        </p:nvSpPr>
        <p:spPr bwMode="auto">
          <a:xfrm>
            <a:off x="8305800" y="6400800"/>
            <a:ext cx="45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18F1AE-B740-43ED-9EF8-A654ECC7781F}"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ooter Placeholder 4"/>
          <p:cNvSpPr>
            <a:spLocks noGrp="1"/>
          </p:cNvSpPr>
          <p:nvPr>
            <p:ph type="ftr" sz="quarter" idx="10"/>
          </p:nvPr>
        </p:nvSpPr>
        <p:spPr/>
        <p:txBody>
          <a:bodyPr/>
          <a:lstStyle/>
          <a:p>
            <a:r>
              <a:rPr lang="en-US"/>
              <a:t>CSci4211:          Application Layer</a:t>
            </a:r>
          </a:p>
        </p:txBody>
      </p:sp>
      <p:sp>
        <p:nvSpPr>
          <p:cNvPr id="255" name="Slide Number Placeholder 5"/>
          <p:cNvSpPr>
            <a:spLocks noGrp="1"/>
          </p:cNvSpPr>
          <p:nvPr>
            <p:ph type="sldNum" sz="quarter" idx="11"/>
          </p:nvPr>
        </p:nvSpPr>
        <p:spPr/>
        <p:txBody>
          <a:bodyPr/>
          <a:lstStyle/>
          <a:p>
            <a:fld id="{35D96D30-1592-41F1-B4E1-092806A1A6C0}" type="slidenum">
              <a:rPr lang="en-US"/>
              <a:pPr/>
              <a:t>37</a:t>
            </a:fld>
            <a:endParaRPr lang="en-US"/>
          </a:p>
        </p:txBody>
      </p:sp>
      <p:sp>
        <p:nvSpPr>
          <p:cNvPr id="43010" name="Rectangle 2"/>
          <p:cNvSpPr>
            <a:spLocks noChangeArrowheads="1"/>
          </p:cNvSpPr>
          <p:nvPr/>
        </p:nvSpPr>
        <p:spPr bwMode="auto">
          <a:xfrm>
            <a:off x="609600" y="1143000"/>
            <a:ext cx="3638550" cy="723900"/>
          </a:xfrm>
          <a:prstGeom prst="rect">
            <a:avLst/>
          </a:prstGeom>
          <a:solidFill>
            <a:srgbClr val="FFFFFF"/>
          </a:solidFill>
          <a:ln w="19050">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1" name="Rectangle 3"/>
          <p:cNvSpPr>
            <a:spLocks noGrp="1" noChangeArrowheads="1"/>
          </p:cNvSpPr>
          <p:nvPr>
            <p:ph type="title"/>
          </p:nvPr>
        </p:nvSpPr>
        <p:spPr>
          <a:xfrm>
            <a:off x="228600" y="152400"/>
            <a:ext cx="8382000" cy="1143000"/>
          </a:xfrm>
        </p:spPr>
        <p:txBody>
          <a:bodyPr/>
          <a:lstStyle/>
          <a:p>
            <a:r>
              <a:rPr lang="en-US" sz="3200" dirty="0"/>
              <a:t>Client-Server </a:t>
            </a:r>
            <a:r>
              <a:rPr lang="en-US" sz="3200" dirty="0" smtClean="0"/>
              <a:t>Paradigm Recap</a:t>
            </a:r>
            <a:endParaRPr lang="en-US" sz="3200" dirty="0"/>
          </a:p>
        </p:txBody>
      </p:sp>
      <p:sp>
        <p:nvSpPr>
          <p:cNvPr id="43012" name="Rectangle 4"/>
          <p:cNvSpPr>
            <a:spLocks noGrp="1" noChangeArrowheads="1"/>
          </p:cNvSpPr>
          <p:nvPr>
            <p:ph type="body" sz="half" idx="1"/>
          </p:nvPr>
        </p:nvSpPr>
        <p:spPr>
          <a:xfrm>
            <a:off x="381000" y="1143000"/>
            <a:ext cx="4191000" cy="781050"/>
          </a:xfrm>
        </p:spPr>
        <p:txBody>
          <a:bodyPr/>
          <a:lstStyle/>
          <a:p>
            <a:pPr algn="ctr">
              <a:buFontTx/>
              <a:buNone/>
            </a:pPr>
            <a:r>
              <a:rPr lang="en-US" sz="2000"/>
              <a:t>Typical network app has two pieces: </a:t>
            </a:r>
            <a:r>
              <a:rPr lang="en-US" sz="2000" i="1">
                <a:solidFill>
                  <a:schemeClr val="accent2"/>
                </a:solidFill>
              </a:rPr>
              <a:t>client</a:t>
            </a:r>
            <a:r>
              <a:rPr lang="en-US" sz="2000"/>
              <a:t> and </a:t>
            </a:r>
            <a:r>
              <a:rPr lang="en-US" sz="2000" i="1">
                <a:solidFill>
                  <a:schemeClr val="accent2"/>
                </a:solidFill>
              </a:rPr>
              <a:t>server</a:t>
            </a:r>
          </a:p>
        </p:txBody>
      </p:sp>
      <p:grpSp>
        <p:nvGrpSpPr>
          <p:cNvPr id="43013" name="Group 5"/>
          <p:cNvGrpSpPr>
            <a:grpSpLocks/>
          </p:cNvGrpSpPr>
          <p:nvPr/>
        </p:nvGrpSpPr>
        <p:grpSpPr bwMode="auto">
          <a:xfrm>
            <a:off x="4899025" y="1847850"/>
            <a:ext cx="3678238" cy="3670300"/>
            <a:chOff x="3092" y="1182"/>
            <a:chExt cx="2317" cy="2312"/>
          </a:xfrm>
        </p:grpSpPr>
        <p:sp>
          <p:nvSpPr>
            <p:cNvPr id="43014" name="Freeform 6"/>
            <p:cNvSpPr>
              <a:spLocks/>
            </p:cNvSpPr>
            <p:nvPr/>
          </p:nvSpPr>
          <p:spPr bwMode="auto">
            <a:xfrm>
              <a:off x="4276" y="1272"/>
              <a:ext cx="1133" cy="1055"/>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5" name="Freeform 7"/>
            <p:cNvSpPr>
              <a:spLocks/>
            </p:cNvSpPr>
            <p:nvPr/>
          </p:nvSpPr>
          <p:spPr bwMode="auto">
            <a:xfrm>
              <a:off x="3092" y="1182"/>
              <a:ext cx="1176" cy="1001"/>
            </a:xfrm>
            <a:custGeom>
              <a:avLst/>
              <a:gdLst>
                <a:gd name="T0" fmla="*/ 550 w 1340"/>
                <a:gd name="T1" fmla="*/ 42 h 1191"/>
                <a:gd name="T2" fmla="*/ 82 w 1340"/>
                <a:gd name="T3" fmla="*/ 60 h 1191"/>
                <a:gd name="T4" fmla="*/ 58 w 1340"/>
                <a:gd name="T5" fmla="*/ 402 h 1191"/>
                <a:gd name="T6" fmla="*/ 28 w 1340"/>
                <a:gd name="T7" fmla="*/ 720 h 1191"/>
                <a:gd name="T8" fmla="*/ 112 w 1340"/>
                <a:gd name="T9" fmla="*/ 870 h 1191"/>
                <a:gd name="T10" fmla="*/ 538 w 1340"/>
                <a:gd name="T11" fmla="*/ 876 h 1191"/>
                <a:gd name="T12" fmla="*/ 640 w 1340"/>
                <a:gd name="T13" fmla="*/ 1128 h 1191"/>
                <a:gd name="T14" fmla="*/ 1234 w 1340"/>
                <a:gd name="T15" fmla="*/ 1098 h 1191"/>
                <a:gd name="T16" fmla="*/ 1276 w 1340"/>
                <a:gd name="T17" fmla="*/ 570 h 1191"/>
                <a:gd name="T18" fmla="*/ 1204 w 1340"/>
                <a:gd name="T19" fmla="*/ 342 h 1191"/>
                <a:gd name="T20" fmla="*/ 760 w 1340"/>
                <a:gd name="T21" fmla="*/ 288 h 1191"/>
                <a:gd name="T22" fmla="*/ 550 w 1340"/>
                <a:gd name="T23" fmla="*/ 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6" name="Freeform 8"/>
            <p:cNvSpPr>
              <a:spLocks/>
            </p:cNvSpPr>
            <p:nvPr/>
          </p:nvSpPr>
          <p:spPr bwMode="auto">
            <a:xfrm>
              <a:off x="3324" y="2096"/>
              <a:ext cx="1874" cy="1398"/>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17" name="Group 9"/>
            <p:cNvGrpSpPr>
              <a:grpSpLocks/>
            </p:cNvGrpSpPr>
            <p:nvPr/>
          </p:nvGrpSpPr>
          <p:grpSpPr bwMode="auto">
            <a:xfrm>
              <a:off x="3166" y="1267"/>
              <a:ext cx="462" cy="201"/>
              <a:chOff x="3552" y="246"/>
              <a:chExt cx="527" cy="248"/>
            </a:xfrm>
          </p:grpSpPr>
          <p:graphicFrame>
            <p:nvGraphicFramePr>
              <p:cNvPr id="43018" name="Object 10"/>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180686" name="Clip" r:id="rId4" imgW="1305000" imgH="1085760" progId="">
                      <p:embed/>
                    </p:oleObj>
                  </mc:Choice>
                  <mc:Fallback>
                    <p:oleObj name="Clip" r:id="rId4" imgW="1305000" imgH="1085760" progId="">
                      <p:embed/>
                      <p:pic>
                        <p:nvPicPr>
                          <p:cNvPr id="0" name="Picture 10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019" name="Object 11"/>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180687" name="Clip" r:id="rId6" imgW="681706" imgH="480401" progId="">
                      <p:embed/>
                    </p:oleObj>
                  </mc:Choice>
                  <mc:Fallback>
                    <p:oleObj name="Clip" r:id="rId6" imgW="681706" imgH="480401" progId="">
                      <p:embed/>
                      <p:pic>
                        <p:nvPicPr>
                          <p:cNvPr id="0" name="Picture 10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3020" name="Line 12"/>
              <p:cNvSpPr>
                <a:spLocks noChangeShapeType="1"/>
              </p:cNvSpPr>
              <p:nvPr/>
            </p:nvSpPr>
            <p:spPr bwMode="auto">
              <a:xfrm flipV="1">
                <a:off x="3844" y="434"/>
                <a:ext cx="82" cy="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21" name="Group 13"/>
            <p:cNvGrpSpPr>
              <a:grpSpLocks/>
            </p:cNvGrpSpPr>
            <p:nvPr/>
          </p:nvGrpSpPr>
          <p:grpSpPr bwMode="auto">
            <a:xfrm>
              <a:off x="3166" y="1642"/>
              <a:ext cx="462" cy="201"/>
              <a:chOff x="3552" y="246"/>
              <a:chExt cx="527" cy="248"/>
            </a:xfrm>
          </p:grpSpPr>
          <p:graphicFrame>
            <p:nvGraphicFramePr>
              <p:cNvPr id="43022" name="Object 14"/>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180688" name="Clip" r:id="rId8" imgW="1305000" imgH="1085760" progId="">
                      <p:embed/>
                    </p:oleObj>
                  </mc:Choice>
                  <mc:Fallback>
                    <p:oleObj name="Clip" r:id="rId8" imgW="1305000" imgH="1085760" progId="">
                      <p:embed/>
                      <p:pic>
                        <p:nvPicPr>
                          <p:cNvPr id="0" name="Picture 10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023" name="Object 15"/>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180689" name="Clip" r:id="rId9" imgW="681706" imgH="480401" progId="">
                      <p:embed/>
                    </p:oleObj>
                  </mc:Choice>
                  <mc:Fallback>
                    <p:oleObj name="Clip" r:id="rId9" imgW="681706" imgH="480401" progId="">
                      <p:embed/>
                      <p:pic>
                        <p:nvPicPr>
                          <p:cNvPr id="0" name="Picture 10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3024" name="Line 16"/>
              <p:cNvSpPr>
                <a:spLocks noChangeShapeType="1"/>
              </p:cNvSpPr>
              <p:nvPr/>
            </p:nvSpPr>
            <p:spPr bwMode="auto">
              <a:xfrm flipV="1">
                <a:off x="3844" y="434"/>
                <a:ext cx="82" cy="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25" name="Group 17"/>
            <p:cNvGrpSpPr>
              <a:grpSpLocks/>
            </p:cNvGrpSpPr>
            <p:nvPr/>
          </p:nvGrpSpPr>
          <p:grpSpPr bwMode="auto">
            <a:xfrm>
              <a:off x="3403" y="1508"/>
              <a:ext cx="44" cy="135"/>
              <a:chOff x="3842" y="406"/>
              <a:chExt cx="51" cy="167"/>
            </a:xfrm>
          </p:grpSpPr>
          <p:sp>
            <p:nvSpPr>
              <p:cNvPr id="43026" name="Oval 18"/>
              <p:cNvSpPr>
                <a:spLocks noChangeArrowheads="1"/>
              </p:cNvSpPr>
              <p:nvPr/>
            </p:nvSpPr>
            <p:spPr bwMode="auto">
              <a:xfrm>
                <a:off x="3842" y="40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7" name="Oval 19"/>
              <p:cNvSpPr>
                <a:spLocks noChangeArrowheads="1"/>
              </p:cNvSpPr>
              <p:nvPr/>
            </p:nvSpPr>
            <p:spPr bwMode="auto">
              <a:xfrm>
                <a:off x="3844" y="46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8" name="Oval 20"/>
              <p:cNvSpPr>
                <a:spLocks noChangeArrowheads="1"/>
              </p:cNvSpPr>
              <p:nvPr/>
            </p:nvSpPr>
            <p:spPr bwMode="auto">
              <a:xfrm>
                <a:off x="3846" y="52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29" name="Group 21"/>
            <p:cNvGrpSpPr>
              <a:grpSpLocks/>
            </p:cNvGrpSpPr>
            <p:nvPr/>
          </p:nvGrpSpPr>
          <p:grpSpPr bwMode="auto">
            <a:xfrm>
              <a:off x="3699" y="1825"/>
              <a:ext cx="132" cy="249"/>
              <a:chOff x="4180" y="783"/>
              <a:chExt cx="150" cy="307"/>
            </a:xfrm>
          </p:grpSpPr>
          <p:sp>
            <p:nvSpPr>
              <p:cNvPr id="43030" name="AutoShape 22"/>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1" name="Rectangle 23"/>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2" name="Rectangle 2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3" name="AutoShape 2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4" name="Line 26"/>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5" name="Line 27"/>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6" name="Rectangle 2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7" name="Rectangle 29"/>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38" name="Group 30"/>
            <p:cNvGrpSpPr>
              <a:grpSpLocks/>
            </p:cNvGrpSpPr>
            <p:nvPr/>
          </p:nvGrpSpPr>
          <p:grpSpPr bwMode="auto">
            <a:xfrm rot="-5400000">
              <a:off x="3896" y="1874"/>
              <a:ext cx="51" cy="147"/>
              <a:chOff x="3842" y="406"/>
              <a:chExt cx="51" cy="167"/>
            </a:xfrm>
          </p:grpSpPr>
          <p:sp>
            <p:nvSpPr>
              <p:cNvPr id="43039" name="Oval 31"/>
              <p:cNvSpPr>
                <a:spLocks noChangeArrowheads="1"/>
              </p:cNvSpPr>
              <p:nvPr/>
            </p:nvSpPr>
            <p:spPr bwMode="auto">
              <a:xfrm>
                <a:off x="3842" y="40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0" name="Oval 32"/>
              <p:cNvSpPr>
                <a:spLocks noChangeArrowheads="1"/>
              </p:cNvSpPr>
              <p:nvPr/>
            </p:nvSpPr>
            <p:spPr bwMode="auto">
              <a:xfrm>
                <a:off x="3844" y="46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1" name="Oval 33"/>
              <p:cNvSpPr>
                <a:spLocks noChangeArrowheads="1"/>
              </p:cNvSpPr>
              <p:nvPr/>
            </p:nvSpPr>
            <p:spPr bwMode="auto">
              <a:xfrm>
                <a:off x="3846" y="52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42" name="Line 34"/>
            <p:cNvSpPr>
              <a:spLocks noChangeShapeType="1"/>
            </p:cNvSpPr>
            <p:nvPr/>
          </p:nvSpPr>
          <p:spPr bwMode="auto">
            <a:xfrm>
              <a:off x="3785" y="1767"/>
              <a:ext cx="312" cy="1"/>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3" name="Line 35"/>
            <p:cNvSpPr>
              <a:spLocks noChangeShapeType="1"/>
            </p:cNvSpPr>
            <p:nvPr/>
          </p:nvSpPr>
          <p:spPr bwMode="auto">
            <a:xfrm>
              <a:off x="3787" y="1765"/>
              <a:ext cx="1"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4" name="Line 36"/>
            <p:cNvSpPr>
              <a:spLocks noChangeShapeType="1"/>
            </p:cNvSpPr>
            <p:nvPr/>
          </p:nvSpPr>
          <p:spPr bwMode="auto">
            <a:xfrm>
              <a:off x="4099" y="1764"/>
              <a:ext cx="1" cy="5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5" name="Line 37"/>
            <p:cNvSpPr>
              <a:spLocks noChangeShapeType="1"/>
            </p:cNvSpPr>
            <p:nvPr/>
          </p:nvSpPr>
          <p:spPr bwMode="auto">
            <a:xfrm>
              <a:off x="3596" y="1427"/>
              <a:ext cx="182" cy="16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6" name="Line 38"/>
            <p:cNvSpPr>
              <a:spLocks noChangeShapeType="1"/>
            </p:cNvSpPr>
            <p:nvPr/>
          </p:nvSpPr>
          <p:spPr bwMode="auto">
            <a:xfrm flipV="1">
              <a:off x="3604" y="1607"/>
              <a:ext cx="174" cy="2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7" name="Line 39"/>
            <p:cNvSpPr>
              <a:spLocks noChangeShapeType="1"/>
            </p:cNvSpPr>
            <p:nvPr/>
          </p:nvSpPr>
          <p:spPr bwMode="auto">
            <a:xfrm flipV="1">
              <a:off x="3936" y="1661"/>
              <a:ext cx="1" cy="10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48" name="Group 40"/>
            <p:cNvGrpSpPr>
              <a:grpSpLocks/>
            </p:cNvGrpSpPr>
            <p:nvPr/>
          </p:nvGrpSpPr>
          <p:grpSpPr bwMode="auto">
            <a:xfrm>
              <a:off x="4011" y="1811"/>
              <a:ext cx="132" cy="249"/>
              <a:chOff x="4180" y="783"/>
              <a:chExt cx="150" cy="307"/>
            </a:xfrm>
          </p:grpSpPr>
          <p:sp>
            <p:nvSpPr>
              <p:cNvPr id="43049" name="AutoShape 41"/>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0" name="Rectangle 42"/>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1" name="Rectangle 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2" name="AutoShape 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3" name="Line 45"/>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4" name="Line 46"/>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5" name="Rectangle 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6" name="Rectangle 48"/>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57" name="Group 49"/>
            <p:cNvGrpSpPr>
              <a:grpSpLocks/>
            </p:cNvGrpSpPr>
            <p:nvPr/>
          </p:nvGrpSpPr>
          <p:grpSpPr bwMode="auto">
            <a:xfrm>
              <a:off x="3408" y="2201"/>
              <a:ext cx="302" cy="583"/>
              <a:chOff x="3314" y="1248"/>
              <a:chExt cx="344" cy="694"/>
            </a:xfrm>
          </p:grpSpPr>
          <p:graphicFrame>
            <p:nvGraphicFramePr>
              <p:cNvPr id="43058" name="Object 50"/>
              <p:cNvGraphicFramePr>
                <a:graphicFrameLocks noChangeAspect="1"/>
              </p:cNvGraphicFramePr>
              <p:nvPr/>
            </p:nvGraphicFramePr>
            <p:xfrm>
              <a:off x="3314" y="1248"/>
              <a:ext cx="299" cy="248"/>
            </p:xfrm>
            <a:graphic>
              <a:graphicData uri="http://schemas.openxmlformats.org/presentationml/2006/ole">
                <mc:AlternateContent xmlns:mc="http://schemas.openxmlformats.org/markup-compatibility/2006">
                  <mc:Choice xmlns:v="urn:schemas-microsoft-com:vml" Requires="v">
                    <p:oleObj spid="_x0000_s180690" name="Clip" r:id="rId10" imgW="1305000" imgH="1085760" progId="">
                      <p:embed/>
                    </p:oleObj>
                  </mc:Choice>
                  <mc:Fallback>
                    <p:oleObj name="Clip" r:id="rId10" imgW="1305000" imgH="1085760" progId="">
                      <p:embed/>
                      <p:pic>
                        <p:nvPicPr>
                          <p:cNvPr id="0" name="Picture 10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 y="1248"/>
                            <a:ext cx="299" cy="24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3059" name="Line 51"/>
              <p:cNvSpPr>
                <a:spLocks noChangeShapeType="1"/>
              </p:cNvSpPr>
              <p:nvPr/>
            </p:nvSpPr>
            <p:spPr bwMode="auto">
              <a:xfrm flipV="1">
                <a:off x="3606" y="1433"/>
                <a:ext cx="52" cy="5"/>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3060" name="Object 52"/>
              <p:cNvGraphicFramePr>
                <a:graphicFrameLocks noChangeAspect="1"/>
              </p:cNvGraphicFramePr>
              <p:nvPr/>
            </p:nvGraphicFramePr>
            <p:xfrm>
              <a:off x="3314" y="1694"/>
              <a:ext cx="299" cy="248"/>
            </p:xfrm>
            <a:graphic>
              <a:graphicData uri="http://schemas.openxmlformats.org/presentationml/2006/ole">
                <mc:AlternateContent xmlns:mc="http://schemas.openxmlformats.org/markup-compatibility/2006">
                  <mc:Choice xmlns:v="urn:schemas-microsoft-com:vml" Requires="v">
                    <p:oleObj spid="_x0000_s180691" name="Clip" r:id="rId11" imgW="1305000" imgH="1085760" progId="">
                      <p:embed/>
                    </p:oleObj>
                  </mc:Choice>
                  <mc:Fallback>
                    <p:oleObj name="Clip" r:id="rId11" imgW="1305000" imgH="1085760" progId="">
                      <p:embed/>
                      <p:pic>
                        <p:nvPicPr>
                          <p:cNvPr id="0" name="Picture 10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 y="1694"/>
                            <a:ext cx="299" cy="24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3061" name="Line 53"/>
              <p:cNvSpPr>
                <a:spLocks noChangeShapeType="1"/>
              </p:cNvSpPr>
              <p:nvPr/>
            </p:nvSpPr>
            <p:spPr bwMode="auto">
              <a:xfrm flipV="1">
                <a:off x="3606" y="1882"/>
                <a:ext cx="52" cy="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62" name="Group 54"/>
              <p:cNvGrpSpPr>
                <a:grpSpLocks/>
              </p:cNvGrpSpPr>
              <p:nvPr/>
            </p:nvGrpSpPr>
            <p:grpSpPr bwMode="auto">
              <a:xfrm>
                <a:off x="3404" y="1504"/>
                <a:ext cx="51" cy="167"/>
                <a:chOff x="3842" y="406"/>
                <a:chExt cx="51" cy="167"/>
              </a:xfrm>
            </p:grpSpPr>
            <p:sp>
              <p:nvSpPr>
                <p:cNvPr id="43063" name="Oval 55"/>
                <p:cNvSpPr>
                  <a:spLocks noChangeArrowheads="1"/>
                </p:cNvSpPr>
                <p:nvPr/>
              </p:nvSpPr>
              <p:spPr bwMode="auto">
                <a:xfrm>
                  <a:off x="3842" y="40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4" name="Oval 56"/>
                <p:cNvSpPr>
                  <a:spLocks noChangeArrowheads="1"/>
                </p:cNvSpPr>
                <p:nvPr/>
              </p:nvSpPr>
              <p:spPr bwMode="auto">
                <a:xfrm>
                  <a:off x="3844" y="46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5" name="Oval 57"/>
                <p:cNvSpPr>
                  <a:spLocks noChangeArrowheads="1"/>
                </p:cNvSpPr>
                <p:nvPr/>
              </p:nvSpPr>
              <p:spPr bwMode="auto">
                <a:xfrm>
                  <a:off x="3846" y="52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66" name="Line 58"/>
              <p:cNvSpPr>
                <a:spLocks noChangeShapeType="1"/>
              </p:cNvSpPr>
              <p:nvPr/>
            </p:nvSpPr>
            <p:spPr bwMode="auto">
              <a:xfrm>
                <a:off x="3654" y="1431"/>
                <a:ext cx="0" cy="45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3067" name="Object 59"/>
            <p:cNvGraphicFramePr>
              <a:graphicFrameLocks noChangeAspect="1"/>
            </p:cNvGraphicFramePr>
            <p:nvPr/>
          </p:nvGraphicFramePr>
          <p:xfrm>
            <a:off x="3955" y="2837"/>
            <a:ext cx="263" cy="209"/>
          </p:xfrm>
          <a:graphic>
            <a:graphicData uri="http://schemas.openxmlformats.org/presentationml/2006/ole">
              <mc:AlternateContent xmlns:mc="http://schemas.openxmlformats.org/markup-compatibility/2006">
                <mc:Choice xmlns:v="urn:schemas-microsoft-com:vml" Requires="v">
                  <p:oleObj spid="_x0000_s180692" name="Clip" r:id="rId12" imgW="1305000" imgH="1085760" progId="">
                    <p:embed/>
                  </p:oleObj>
                </mc:Choice>
                <mc:Fallback>
                  <p:oleObj name="Clip" r:id="rId12" imgW="1305000" imgH="1085760" progId="">
                    <p:embed/>
                    <p:pic>
                      <p:nvPicPr>
                        <p:cNvPr id="0" name="Picture 10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 y="2837"/>
                          <a:ext cx="263"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068" name="Object 60"/>
            <p:cNvGraphicFramePr>
              <a:graphicFrameLocks noChangeAspect="1"/>
            </p:cNvGraphicFramePr>
            <p:nvPr/>
          </p:nvGraphicFramePr>
          <p:xfrm>
            <a:off x="3568" y="2830"/>
            <a:ext cx="262" cy="208"/>
          </p:xfrm>
          <a:graphic>
            <a:graphicData uri="http://schemas.openxmlformats.org/presentationml/2006/ole">
              <mc:AlternateContent xmlns:mc="http://schemas.openxmlformats.org/markup-compatibility/2006">
                <mc:Choice xmlns:v="urn:schemas-microsoft-com:vml" Requires="v">
                  <p:oleObj spid="_x0000_s180693" name="Clip" r:id="rId13" imgW="1305000" imgH="1085760" progId="">
                    <p:embed/>
                  </p:oleObj>
                </mc:Choice>
                <mc:Fallback>
                  <p:oleObj name="Clip" r:id="rId13" imgW="1305000" imgH="1085760" progId="">
                    <p:embed/>
                    <p:pic>
                      <p:nvPicPr>
                        <p:cNvPr id="0" name="Picture 10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 y="2830"/>
                          <a:ext cx="262" cy="20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3069" name="Oval 61"/>
            <p:cNvSpPr>
              <a:spLocks noChangeArrowheads="1"/>
            </p:cNvSpPr>
            <p:nvPr/>
          </p:nvSpPr>
          <p:spPr bwMode="auto">
            <a:xfrm rot="-5400000">
              <a:off x="3831" y="2895"/>
              <a:ext cx="40" cy="41"/>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0" name="Oval 62"/>
            <p:cNvSpPr>
              <a:spLocks noChangeArrowheads="1"/>
            </p:cNvSpPr>
            <p:nvPr/>
          </p:nvSpPr>
          <p:spPr bwMode="auto">
            <a:xfrm rot="-5400000">
              <a:off x="3884" y="2894"/>
              <a:ext cx="40" cy="42"/>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1" name="Oval 63"/>
            <p:cNvSpPr>
              <a:spLocks noChangeArrowheads="1"/>
            </p:cNvSpPr>
            <p:nvPr/>
          </p:nvSpPr>
          <p:spPr bwMode="auto">
            <a:xfrm rot="-5400000">
              <a:off x="3933" y="2897"/>
              <a:ext cx="39" cy="41"/>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2" name="Line 64"/>
            <p:cNvSpPr>
              <a:spLocks noChangeShapeType="1"/>
            </p:cNvSpPr>
            <p:nvPr/>
          </p:nvSpPr>
          <p:spPr bwMode="auto">
            <a:xfrm rot="-5400000">
              <a:off x="4097" y="2821"/>
              <a:ext cx="38" cy="1"/>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3" name="Line 65"/>
            <p:cNvSpPr>
              <a:spLocks noChangeShapeType="1"/>
            </p:cNvSpPr>
            <p:nvPr/>
          </p:nvSpPr>
          <p:spPr bwMode="auto">
            <a:xfrm rot="5400000" flipH="1">
              <a:off x="3702" y="2816"/>
              <a:ext cx="4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4" name="Line 66"/>
            <p:cNvSpPr>
              <a:spLocks noChangeShapeType="1"/>
            </p:cNvSpPr>
            <p:nvPr/>
          </p:nvSpPr>
          <p:spPr bwMode="auto">
            <a:xfrm rot="16200000" flipV="1">
              <a:off x="3921" y="2602"/>
              <a:ext cx="0" cy="39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5" name="Line 67"/>
            <p:cNvSpPr>
              <a:spLocks noChangeShapeType="1"/>
            </p:cNvSpPr>
            <p:nvPr/>
          </p:nvSpPr>
          <p:spPr bwMode="auto">
            <a:xfrm flipV="1">
              <a:off x="3710" y="2564"/>
              <a:ext cx="59" cy="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6" name="Line 68"/>
            <p:cNvSpPr>
              <a:spLocks noChangeShapeType="1"/>
            </p:cNvSpPr>
            <p:nvPr/>
          </p:nvSpPr>
          <p:spPr bwMode="auto">
            <a:xfrm>
              <a:off x="4089" y="2593"/>
              <a:ext cx="191" cy="24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7" name="Line 69"/>
            <p:cNvSpPr>
              <a:spLocks noChangeShapeType="1"/>
            </p:cNvSpPr>
            <p:nvPr/>
          </p:nvSpPr>
          <p:spPr bwMode="auto">
            <a:xfrm flipH="1">
              <a:off x="4590" y="2591"/>
              <a:ext cx="176" cy="24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3078" name="Object 70"/>
            <p:cNvGraphicFramePr>
              <a:graphicFrameLocks noChangeAspect="1"/>
            </p:cNvGraphicFramePr>
            <p:nvPr/>
          </p:nvGraphicFramePr>
          <p:xfrm>
            <a:off x="4702" y="2309"/>
            <a:ext cx="128" cy="152"/>
          </p:xfrm>
          <a:graphic>
            <a:graphicData uri="http://schemas.openxmlformats.org/presentationml/2006/ole">
              <mc:AlternateContent xmlns:mc="http://schemas.openxmlformats.org/markup-compatibility/2006">
                <mc:Choice xmlns:v="urn:schemas-microsoft-com:vml" Requires="v">
                  <p:oleObj spid="_x0000_s180694" name="Clip" r:id="rId14" imgW="982811" imgH="1208363" progId="">
                    <p:embed/>
                  </p:oleObj>
                </mc:Choice>
                <mc:Fallback>
                  <p:oleObj name="Clip" r:id="rId14" imgW="982811" imgH="1208363" progId="">
                    <p:embed/>
                    <p:pic>
                      <p:nvPicPr>
                        <p:cNvPr id="0" name="Picture 104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02" y="2309"/>
                          <a:ext cx="128" cy="15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079" name="Object 71"/>
            <p:cNvGraphicFramePr>
              <a:graphicFrameLocks noChangeAspect="1"/>
            </p:cNvGraphicFramePr>
            <p:nvPr/>
          </p:nvGraphicFramePr>
          <p:xfrm>
            <a:off x="3860" y="2360"/>
            <a:ext cx="128" cy="151"/>
          </p:xfrm>
          <a:graphic>
            <a:graphicData uri="http://schemas.openxmlformats.org/presentationml/2006/ole">
              <mc:AlternateContent xmlns:mc="http://schemas.openxmlformats.org/markup-compatibility/2006">
                <mc:Choice xmlns:v="urn:schemas-microsoft-com:vml" Requires="v">
                  <p:oleObj spid="_x0000_s180695" name="Clip" r:id="rId16" imgW="982811" imgH="1208363" progId="">
                    <p:embed/>
                  </p:oleObj>
                </mc:Choice>
                <mc:Fallback>
                  <p:oleObj name="Clip" r:id="rId16" imgW="982811" imgH="1208363" progId="">
                    <p:embed/>
                    <p:pic>
                      <p:nvPicPr>
                        <p:cNvPr id="0" name="Picture 104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60" y="2360"/>
                          <a:ext cx="128" cy="15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3080" name="Freeform 72"/>
            <p:cNvSpPr>
              <a:spLocks/>
            </p:cNvSpPr>
            <p:nvPr/>
          </p:nvSpPr>
          <p:spPr bwMode="auto">
            <a:xfrm>
              <a:off x="3911" y="2218"/>
              <a:ext cx="853" cy="192"/>
            </a:xfrm>
            <a:custGeom>
              <a:avLst/>
              <a:gdLst>
                <a:gd name="T0" fmla="*/ 0 w 972"/>
                <a:gd name="T1" fmla="*/ 228 h 228"/>
                <a:gd name="T2" fmla="*/ 432 w 972"/>
                <a:gd name="T3" fmla="*/ 9 h 228"/>
                <a:gd name="T4" fmla="*/ 972 w 972"/>
                <a:gd name="T5" fmla="*/ 171 h 228"/>
              </a:gdLst>
              <a:ahLst/>
              <a:cxnLst>
                <a:cxn ang="0">
                  <a:pos x="T0" y="T1"/>
                </a:cxn>
                <a:cxn ang="0">
                  <a:pos x="T2" y="T3"/>
                </a:cxn>
                <a:cxn ang="0">
                  <a:pos x="T4" y="T5"/>
                </a:cxn>
              </a:cxnLst>
              <a:rect l="0" t="0" r="r" b="b"/>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81" name="Group 73"/>
            <p:cNvGrpSpPr>
              <a:grpSpLocks/>
            </p:cNvGrpSpPr>
            <p:nvPr/>
          </p:nvGrpSpPr>
          <p:grpSpPr bwMode="auto">
            <a:xfrm>
              <a:off x="4079" y="3114"/>
              <a:ext cx="256" cy="269"/>
              <a:chOff x="2870" y="1518"/>
              <a:chExt cx="292" cy="320"/>
            </a:xfrm>
          </p:grpSpPr>
          <p:graphicFrame>
            <p:nvGraphicFramePr>
              <p:cNvPr id="43082" name="Object 7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80696" name="Clip" r:id="rId17" imgW="819000" imgH="847800" progId="">
                      <p:embed/>
                    </p:oleObj>
                  </mc:Choice>
                  <mc:Fallback>
                    <p:oleObj name="Clip" r:id="rId17" imgW="819000" imgH="847800" progId="">
                      <p:embed/>
                      <p:pic>
                        <p:nvPicPr>
                          <p:cNvPr id="0" name="Picture 104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083" name="Object 7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80697" name="Clip" r:id="rId19" imgW="1266840" imgH="1200240" progId="">
                      <p:embed/>
                    </p:oleObj>
                  </mc:Choice>
                  <mc:Fallback>
                    <p:oleObj name="Clip" r:id="rId19" imgW="1266840" imgH="1200240" progId="">
                      <p:embed/>
                      <p:pic>
                        <p:nvPicPr>
                          <p:cNvPr id="0" name="Picture 105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43084" name="Group 76"/>
            <p:cNvGrpSpPr>
              <a:grpSpLocks/>
            </p:cNvGrpSpPr>
            <p:nvPr/>
          </p:nvGrpSpPr>
          <p:grpSpPr bwMode="auto">
            <a:xfrm>
              <a:off x="4569" y="3134"/>
              <a:ext cx="256" cy="269"/>
              <a:chOff x="2870" y="1518"/>
              <a:chExt cx="292" cy="320"/>
            </a:xfrm>
          </p:grpSpPr>
          <p:graphicFrame>
            <p:nvGraphicFramePr>
              <p:cNvPr id="43085" name="Object 7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80698" name="Clip" r:id="rId21" imgW="819000" imgH="847800" progId="">
                      <p:embed/>
                    </p:oleObj>
                  </mc:Choice>
                  <mc:Fallback>
                    <p:oleObj name="Clip" r:id="rId21" imgW="819000" imgH="847800" progId="">
                      <p:embed/>
                      <p:pic>
                        <p:nvPicPr>
                          <p:cNvPr id="0" name="Picture 105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086" name="Object 7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80699" name="Clip" r:id="rId22" imgW="1266840" imgH="1200240" progId="">
                      <p:embed/>
                    </p:oleObj>
                  </mc:Choice>
                  <mc:Fallback>
                    <p:oleObj name="Clip" r:id="rId22" imgW="1266840" imgH="1200240" progId="">
                      <p:embed/>
                      <p:pic>
                        <p:nvPicPr>
                          <p:cNvPr id="0" name="Picture 105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43087" name="Group 79"/>
            <p:cNvGrpSpPr>
              <a:grpSpLocks/>
            </p:cNvGrpSpPr>
            <p:nvPr/>
          </p:nvGrpSpPr>
          <p:grpSpPr bwMode="auto">
            <a:xfrm>
              <a:off x="4308" y="2955"/>
              <a:ext cx="239" cy="237"/>
              <a:chOff x="4733" y="2082"/>
              <a:chExt cx="272" cy="282"/>
            </a:xfrm>
          </p:grpSpPr>
          <p:graphicFrame>
            <p:nvGraphicFramePr>
              <p:cNvPr id="43088" name="Object 80"/>
              <p:cNvGraphicFramePr>
                <a:graphicFrameLocks noChangeAspect="1"/>
              </p:cNvGraphicFramePr>
              <p:nvPr/>
            </p:nvGraphicFramePr>
            <p:xfrm>
              <a:off x="4733" y="2082"/>
              <a:ext cx="272" cy="282"/>
            </p:xfrm>
            <a:graphic>
              <a:graphicData uri="http://schemas.openxmlformats.org/presentationml/2006/ole">
                <mc:AlternateContent xmlns:mc="http://schemas.openxmlformats.org/markup-compatibility/2006">
                  <mc:Choice xmlns:v="urn:schemas-microsoft-com:vml" Requires="v">
                    <p:oleObj spid="_x0000_s180700" name="Clip" r:id="rId23" imgW="819000" imgH="847800" progId="">
                      <p:embed/>
                    </p:oleObj>
                  </mc:Choice>
                  <mc:Fallback>
                    <p:oleObj name="Clip" r:id="rId23" imgW="819000" imgH="847800" progId="">
                      <p:embed/>
                      <p:pic>
                        <p:nvPicPr>
                          <p:cNvPr id="0" name="Picture 105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33" y="2082"/>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3089" name="Rectangle 81"/>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90" name="Line 82"/>
            <p:cNvSpPr>
              <a:spLocks noChangeShapeType="1"/>
            </p:cNvSpPr>
            <p:nvPr/>
          </p:nvSpPr>
          <p:spPr bwMode="auto">
            <a:xfrm>
              <a:off x="4501" y="2894"/>
              <a:ext cx="0" cy="144"/>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91" name="Group 83"/>
            <p:cNvGrpSpPr>
              <a:grpSpLocks/>
            </p:cNvGrpSpPr>
            <p:nvPr/>
          </p:nvGrpSpPr>
          <p:grpSpPr bwMode="auto">
            <a:xfrm>
              <a:off x="4955" y="2531"/>
              <a:ext cx="131" cy="258"/>
              <a:chOff x="4180" y="783"/>
              <a:chExt cx="150" cy="307"/>
            </a:xfrm>
          </p:grpSpPr>
          <p:sp>
            <p:nvSpPr>
              <p:cNvPr id="43092" name="AutoShape 84"/>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3" name="Rectangle 85"/>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4" name="Rectangle 8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5" name="AutoShape 8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6" name="Line 88"/>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7" name="Line 89"/>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8" name="Rectangle 9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9" name="Rectangle 91"/>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100" name="Group 92"/>
            <p:cNvGrpSpPr>
              <a:grpSpLocks/>
            </p:cNvGrpSpPr>
            <p:nvPr/>
          </p:nvGrpSpPr>
          <p:grpSpPr bwMode="auto">
            <a:xfrm>
              <a:off x="4947" y="2811"/>
              <a:ext cx="131" cy="258"/>
              <a:chOff x="4180" y="783"/>
              <a:chExt cx="150" cy="307"/>
            </a:xfrm>
          </p:grpSpPr>
          <p:sp>
            <p:nvSpPr>
              <p:cNvPr id="43101" name="AutoShape 93"/>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2" name="Rectangle 94"/>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3" name="Rectangle 9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4" name="AutoShape 9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5" name="Line 97"/>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6" name="Line 98"/>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7" name="Rectangle 9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8" name="Rectangle 100"/>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109" name="Line 101"/>
            <p:cNvSpPr>
              <a:spLocks noChangeShapeType="1"/>
            </p:cNvSpPr>
            <p:nvPr/>
          </p:nvSpPr>
          <p:spPr bwMode="auto">
            <a:xfrm rot="5400000" flipH="1">
              <a:off x="4711" y="2767"/>
              <a:ext cx="38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0" name="Line 102"/>
            <p:cNvSpPr>
              <a:spLocks noChangeShapeType="1"/>
            </p:cNvSpPr>
            <p:nvPr/>
          </p:nvSpPr>
          <p:spPr bwMode="auto">
            <a:xfrm rot="-5400000">
              <a:off x="4935" y="2925"/>
              <a:ext cx="0" cy="6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1" name="Line 103"/>
            <p:cNvSpPr>
              <a:spLocks noChangeShapeType="1"/>
            </p:cNvSpPr>
            <p:nvPr/>
          </p:nvSpPr>
          <p:spPr bwMode="auto">
            <a:xfrm rot="-5400000">
              <a:off x="4928" y="2630"/>
              <a:ext cx="0" cy="5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2" name="Line 104"/>
            <p:cNvSpPr>
              <a:spLocks noChangeShapeType="1"/>
            </p:cNvSpPr>
            <p:nvPr/>
          </p:nvSpPr>
          <p:spPr bwMode="auto">
            <a:xfrm flipV="1">
              <a:off x="4096" y="1459"/>
              <a:ext cx="289" cy="131"/>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3" name="Line 105"/>
            <p:cNvSpPr>
              <a:spLocks noChangeShapeType="1"/>
            </p:cNvSpPr>
            <p:nvPr/>
          </p:nvSpPr>
          <p:spPr bwMode="auto">
            <a:xfrm>
              <a:off x="4685" y="1449"/>
              <a:ext cx="306" cy="131"/>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4" name="Line 106"/>
            <p:cNvSpPr>
              <a:spLocks noChangeShapeType="1"/>
            </p:cNvSpPr>
            <p:nvPr/>
          </p:nvSpPr>
          <p:spPr bwMode="auto">
            <a:xfrm flipH="1">
              <a:off x="5012" y="1661"/>
              <a:ext cx="152" cy="429"/>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5" name="Line 107"/>
            <p:cNvSpPr>
              <a:spLocks noChangeShapeType="1"/>
            </p:cNvSpPr>
            <p:nvPr/>
          </p:nvSpPr>
          <p:spPr bwMode="auto">
            <a:xfrm>
              <a:off x="4527" y="1520"/>
              <a:ext cx="0" cy="27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6" name="Line 108"/>
            <p:cNvSpPr>
              <a:spLocks noChangeShapeType="1"/>
            </p:cNvSpPr>
            <p:nvPr/>
          </p:nvSpPr>
          <p:spPr bwMode="auto">
            <a:xfrm>
              <a:off x="4543" y="1928"/>
              <a:ext cx="337" cy="23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7" name="Line 109"/>
            <p:cNvSpPr>
              <a:spLocks noChangeShapeType="1"/>
            </p:cNvSpPr>
            <p:nvPr/>
          </p:nvSpPr>
          <p:spPr bwMode="auto">
            <a:xfrm flipH="1">
              <a:off x="4833" y="2221"/>
              <a:ext cx="168" cy="22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8" name="Line 110"/>
            <p:cNvSpPr>
              <a:spLocks noChangeShapeType="1"/>
            </p:cNvSpPr>
            <p:nvPr/>
          </p:nvSpPr>
          <p:spPr bwMode="auto">
            <a:xfrm flipH="1">
              <a:off x="4690" y="1641"/>
              <a:ext cx="353" cy="24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9" name="Line 111"/>
            <p:cNvSpPr>
              <a:spLocks noChangeShapeType="1"/>
            </p:cNvSpPr>
            <p:nvPr/>
          </p:nvSpPr>
          <p:spPr bwMode="auto">
            <a:xfrm flipH="1">
              <a:off x="4696" y="1288"/>
              <a:ext cx="221" cy="161"/>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0" name="Line 112"/>
            <p:cNvSpPr>
              <a:spLocks noChangeShapeType="1"/>
            </p:cNvSpPr>
            <p:nvPr/>
          </p:nvSpPr>
          <p:spPr bwMode="auto">
            <a:xfrm flipH="1">
              <a:off x="5148" y="1399"/>
              <a:ext cx="127" cy="111"/>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121" name="Group 113"/>
            <p:cNvGrpSpPr>
              <a:grpSpLocks/>
            </p:cNvGrpSpPr>
            <p:nvPr/>
          </p:nvGrpSpPr>
          <p:grpSpPr bwMode="auto">
            <a:xfrm>
              <a:off x="3769" y="1520"/>
              <a:ext cx="316" cy="147"/>
              <a:chOff x="3600" y="219"/>
              <a:chExt cx="360" cy="175"/>
            </a:xfrm>
          </p:grpSpPr>
          <p:sp>
            <p:nvSpPr>
              <p:cNvPr id="43122" name="Oval 11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3" name="Line 115"/>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4" name="Line 116"/>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5" name="Rectangle 117"/>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3126" name="Oval 11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127" name="Group 119"/>
              <p:cNvGrpSpPr>
                <a:grpSpLocks/>
              </p:cNvGrpSpPr>
              <p:nvPr/>
            </p:nvGrpSpPr>
            <p:grpSpPr bwMode="auto">
              <a:xfrm>
                <a:off x="3686" y="244"/>
                <a:ext cx="177" cy="66"/>
                <a:chOff x="2848" y="848"/>
                <a:chExt cx="140" cy="98"/>
              </a:xfrm>
            </p:grpSpPr>
            <p:sp>
              <p:nvSpPr>
                <p:cNvPr id="43128" name="Line 12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9" name="Line 121"/>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0" name="Line 122"/>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131" name="Group 123"/>
              <p:cNvGrpSpPr>
                <a:grpSpLocks/>
              </p:cNvGrpSpPr>
              <p:nvPr/>
            </p:nvGrpSpPr>
            <p:grpSpPr bwMode="auto">
              <a:xfrm flipV="1">
                <a:off x="3686" y="243"/>
                <a:ext cx="177" cy="66"/>
                <a:chOff x="2848" y="848"/>
                <a:chExt cx="140" cy="98"/>
              </a:xfrm>
            </p:grpSpPr>
            <p:sp>
              <p:nvSpPr>
                <p:cNvPr id="43132" name="Line 12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3" name="Line 12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4" name="Line 12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135" name="Group 127"/>
            <p:cNvGrpSpPr>
              <a:grpSpLocks/>
            </p:cNvGrpSpPr>
            <p:nvPr/>
          </p:nvGrpSpPr>
          <p:grpSpPr bwMode="auto">
            <a:xfrm>
              <a:off x="4369" y="1376"/>
              <a:ext cx="316" cy="147"/>
              <a:chOff x="3600" y="219"/>
              <a:chExt cx="360" cy="175"/>
            </a:xfrm>
          </p:grpSpPr>
          <p:sp>
            <p:nvSpPr>
              <p:cNvPr id="43136" name="Oval 12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7" name="Line 129"/>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8" name="Line 130"/>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9" name="Rectangle 131"/>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3140" name="Oval 13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141" name="Group 133"/>
              <p:cNvGrpSpPr>
                <a:grpSpLocks/>
              </p:cNvGrpSpPr>
              <p:nvPr/>
            </p:nvGrpSpPr>
            <p:grpSpPr bwMode="auto">
              <a:xfrm>
                <a:off x="3686" y="244"/>
                <a:ext cx="177" cy="66"/>
                <a:chOff x="2848" y="848"/>
                <a:chExt cx="140" cy="98"/>
              </a:xfrm>
            </p:grpSpPr>
            <p:sp>
              <p:nvSpPr>
                <p:cNvPr id="43142" name="Line 13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3" name="Line 13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4" name="Line 13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145" name="Group 137"/>
              <p:cNvGrpSpPr>
                <a:grpSpLocks/>
              </p:cNvGrpSpPr>
              <p:nvPr/>
            </p:nvGrpSpPr>
            <p:grpSpPr bwMode="auto">
              <a:xfrm flipV="1">
                <a:off x="3686" y="243"/>
                <a:ext cx="177" cy="66"/>
                <a:chOff x="2848" y="848"/>
                <a:chExt cx="140" cy="98"/>
              </a:xfrm>
            </p:grpSpPr>
            <p:sp>
              <p:nvSpPr>
                <p:cNvPr id="43146" name="Line 13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7" name="Line 13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8" name="Line 14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149" name="Group 141"/>
            <p:cNvGrpSpPr>
              <a:grpSpLocks/>
            </p:cNvGrpSpPr>
            <p:nvPr/>
          </p:nvGrpSpPr>
          <p:grpSpPr bwMode="auto">
            <a:xfrm>
              <a:off x="4380" y="1790"/>
              <a:ext cx="316" cy="147"/>
              <a:chOff x="3600" y="219"/>
              <a:chExt cx="360" cy="175"/>
            </a:xfrm>
          </p:grpSpPr>
          <p:sp>
            <p:nvSpPr>
              <p:cNvPr id="43150" name="Oval 14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1" name="Line 143"/>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2" name="Line 144"/>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3" name="Rectangle 145"/>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3154" name="Oval 14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155" name="Group 147"/>
              <p:cNvGrpSpPr>
                <a:grpSpLocks/>
              </p:cNvGrpSpPr>
              <p:nvPr/>
            </p:nvGrpSpPr>
            <p:grpSpPr bwMode="auto">
              <a:xfrm>
                <a:off x="3686" y="244"/>
                <a:ext cx="177" cy="66"/>
                <a:chOff x="2848" y="848"/>
                <a:chExt cx="140" cy="98"/>
              </a:xfrm>
            </p:grpSpPr>
            <p:sp>
              <p:nvSpPr>
                <p:cNvPr id="43156" name="Line 14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7" name="Line 14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8" name="Line 15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159" name="Group 151"/>
              <p:cNvGrpSpPr>
                <a:grpSpLocks/>
              </p:cNvGrpSpPr>
              <p:nvPr/>
            </p:nvGrpSpPr>
            <p:grpSpPr bwMode="auto">
              <a:xfrm flipV="1">
                <a:off x="3686" y="243"/>
                <a:ext cx="177" cy="66"/>
                <a:chOff x="2848" y="848"/>
                <a:chExt cx="140" cy="98"/>
              </a:xfrm>
            </p:grpSpPr>
            <p:sp>
              <p:nvSpPr>
                <p:cNvPr id="43160" name="Line 15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1" name="Line 15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2" name="Line 15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163" name="Group 155"/>
            <p:cNvGrpSpPr>
              <a:grpSpLocks/>
            </p:cNvGrpSpPr>
            <p:nvPr/>
          </p:nvGrpSpPr>
          <p:grpSpPr bwMode="auto">
            <a:xfrm>
              <a:off x="4991" y="1507"/>
              <a:ext cx="315" cy="147"/>
              <a:chOff x="3600" y="219"/>
              <a:chExt cx="360" cy="175"/>
            </a:xfrm>
          </p:grpSpPr>
          <p:sp>
            <p:nvSpPr>
              <p:cNvPr id="43164" name="Oval 15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5" name="Line 157"/>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6" name="Line 158"/>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7" name="Rectangle 159"/>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3168" name="Oval 16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169" name="Group 161"/>
              <p:cNvGrpSpPr>
                <a:grpSpLocks/>
              </p:cNvGrpSpPr>
              <p:nvPr/>
            </p:nvGrpSpPr>
            <p:grpSpPr bwMode="auto">
              <a:xfrm>
                <a:off x="3686" y="244"/>
                <a:ext cx="177" cy="66"/>
                <a:chOff x="2848" y="848"/>
                <a:chExt cx="140" cy="98"/>
              </a:xfrm>
            </p:grpSpPr>
            <p:sp>
              <p:nvSpPr>
                <p:cNvPr id="43170" name="Line 16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1" name="Line 16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2" name="Line 16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173" name="Group 165"/>
              <p:cNvGrpSpPr>
                <a:grpSpLocks/>
              </p:cNvGrpSpPr>
              <p:nvPr/>
            </p:nvGrpSpPr>
            <p:grpSpPr bwMode="auto">
              <a:xfrm flipV="1">
                <a:off x="3686" y="243"/>
                <a:ext cx="177" cy="66"/>
                <a:chOff x="2848" y="848"/>
                <a:chExt cx="140" cy="98"/>
              </a:xfrm>
            </p:grpSpPr>
            <p:sp>
              <p:nvSpPr>
                <p:cNvPr id="43174" name="Line 16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5" name="Line 16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6" name="Line 16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177" name="Group 169"/>
            <p:cNvGrpSpPr>
              <a:grpSpLocks/>
            </p:cNvGrpSpPr>
            <p:nvPr/>
          </p:nvGrpSpPr>
          <p:grpSpPr bwMode="auto">
            <a:xfrm>
              <a:off x="4869" y="2072"/>
              <a:ext cx="316" cy="147"/>
              <a:chOff x="3600" y="219"/>
              <a:chExt cx="360" cy="175"/>
            </a:xfrm>
          </p:grpSpPr>
          <p:sp>
            <p:nvSpPr>
              <p:cNvPr id="43178" name="Oval 17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9" name="Line 171"/>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0" name="Line 172"/>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1" name="Rectangle 173"/>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3182" name="Oval 17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183" name="Group 175"/>
              <p:cNvGrpSpPr>
                <a:grpSpLocks/>
              </p:cNvGrpSpPr>
              <p:nvPr/>
            </p:nvGrpSpPr>
            <p:grpSpPr bwMode="auto">
              <a:xfrm>
                <a:off x="3686" y="244"/>
                <a:ext cx="177" cy="66"/>
                <a:chOff x="2848" y="848"/>
                <a:chExt cx="140" cy="98"/>
              </a:xfrm>
            </p:grpSpPr>
            <p:sp>
              <p:nvSpPr>
                <p:cNvPr id="43184" name="Line 17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5" name="Line 17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6" name="Line 17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187" name="Group 179"/>
              <p:cNvGrpSpPr>
                <a:grpSpLocks/>
              </p:cNvGrpSpPr>
              <p:nvPr/>
            </p:nvGrpSpPr>
            <p:grpSpPr bwMode="auto">
              <a:xfrm flipV="1">
                <a:off x="3686" y="243"/>
                <a:ext cx="177" cy="66"/>
                <a:chOff x="2848" y="848"/>
                <a:chExt cx="140" cy="98"/>
              </a:xfrm>
            </p:grpSpPr>
            <p:sp>
              <p:nvSpPr>
                <p:cNvPr id="43188" name="Line 18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9" name="Line 181"/>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0" name="Line 182"/>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191" name="Group 183"/>
            <p:cNvGrpSpPr>
              <a:grpSpLocks/>
            </p:cNvGrpSpPr>
            <p:nvPr/>
          </p:nvGrpSpPr>
          <p:grpSpPr bwMode="auto">
            <a:xfrm>
              <a:off x="4659" y="2440"/>
              <a:ext cx="316" cy="148"/>
              <a:chOff x="3600" y="219"/>
              <a:chExt cx="360" cy="175"/>
            </a:xfrm>
          </p:grpSpPr>
          <p:sp>
            <p:nvSpPr>
              <p:cNvPr id="43192" name="Oval 18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3" name="Line 185"/>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4" name="Line 186"/>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5" name="Rectangle 187"/>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3196" name="Oval 18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197" name="Group 189"/>
              <p:cNvGrpSpPr>
                <a:grpSpLocks/>
              </p:cNvGrpSpPr>
              <p:nvPr/>
            </p:nvGrpSpPr>
            <p:grpSpPr bwMode="auto">
              <a:xfrm>
                <a:off x="3686" y="244"/>
                <a:ext cx="177" cy="66"/>
                <a:chOff x="2848" y="848"/>
                <a:chExt cx="140" cy="98"/>
              </a:xfrm>
            </p:grpSpPr>
            <p:sp>
              <p:nvSpPr>
                <p:cNvPr id="43198" name="Line 19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9" name="Line 191"/>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0" name="Line 192"/>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201" name="Group 193"/>
              <p:cNvGrpSpPr>
                <a:grpSpLocks/>
              </p:cNvGrpSpPr>
              <p:nvPr/>
            </p:nvGrpSpPr>
            <p:grpSpPr bwMode="auto">
              <a:xfrm flipV="1">
                <a:off x="3686" y="243"/>
                <a:ext cx="177" cy="66"/>
                <a:chOff x="2848" y="848"/>
                <a:chExt cx="140" cy="98"/>
              </a:xfrm>
            </p:grpSpPr>
            <p:sp>
              <p:nvSpPr>
                <p:cNvPr id="43202" name="Line 19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3" name="Line 19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4" name="Line 19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205" name="Group 197"/>
            <p:cNvGrpSpPr>
              <a:grpSpLocks/>
            </p:cNvGrpSpPr>
            <p:nvPr/>
          </p:nvGrpSpPr>
          <p:grpSpPr bwMode="auto">
            <a:xfrm>
              <a:off x="4275" y="2748"/>
              <a:ext cx="315" cy="147"/>
              <a:chOff x="3600" y="219"/>
              <a:chExt cx="360" cy="175"/>
            </a:xfrm>
          </p:grpSpPr>
          <p:sp>
            <p:nvSpPr>
              <p:cNvPr id="43206" name="Oval 19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7" name="Line 199"/>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8" name="Line 200"/>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9" name="Rectangle 201"/>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3210" name="Oval 20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211" name="Group 203"/>
              <p:cNvGrpSpPr>
                <a:grpSpLocks/>
              </p:cNvGrpSpPr>
              <p:nvPr/>
            </p:nvGrpSpPr>
            <p:grpSpPr bwMode="auto">
              <a:xfrm>
                <a:off x="3686" y="244"/>
                <a:ext cx="177" cy="66"/>
                <a:chOff x="2848" y="848"/>
                <a:chExt cx="140" cy="98"/>
              </a:xfrm>
            </p:grpSpPr>
            <p:sp>
              <p:nvSpPr>
                <p:cNvPr id="43212" name="Line 20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3" name="Line 20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4" name="Line 20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215" name="Group 207"/>
              <p:cNvGrpSpPr>
                <a:grpSpLocks/>
              </p:cNvGrpSpPr>
              <p:nvPr/>
            </p:nvGrpSpPr>
            <p:grpSpPr bwMode="auto">
              <a:xfrm flipV="1">
                <a:off x="3686" y="243"/>
                <a:ext cx="177" cy="66"/>
                <a:chOff x="2848" y="848"/>
                <a:chExt cx="140" cy="98"/>
              </a:xfrm>
            </p:grpSpPr>
            <p:sp>
              <p:nvSpPr>
                <p:cNvPr id="43216" name="Line 20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7" name="Line 20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8" name="Line 21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219" name="Group 211"/>
            <p:cNvGrpSpPr>
              <a:grpSpLocks/>
            </p:cNvGrpSpPr>
            <p:nvPr/>
          </p:nvGrpSpPr>
          <p:grpSpPr bwMode="auto">
            <a:xfrm>
              <a:off x="3769" y="2511"/>
              <a:ext cx="316" cy="147"/>
              <a:chOff x="3600" y="219"/>
              <a:chExt cx="360" cy="175"/>
            </a:xfrm>
          </p:grpSpPr>
          <p:sp>
            <p:nvSpPr>
              <p:cNvPr id="43220" name="Oval 2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1" name="Line 213"/>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2" name="Line 214"/>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3" name="Rectangle 215"/>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3224" name="Oval 2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225" name="Group 217"/>
              <p:cNvGrpSpPr>
                <a:grpSpLocks/>
              </p:cNvGrpSpPr>
              <p:nvPr/>
            </p:nvGrpSpPr>
            <p:grpSpPr bwMode="auto">
              <a:xfrm>
                <a:off x="3686" y="244"/>
                <a:ext cx="177" cy="66"/>
                <a:chOff x="2848" y="848"/>
                <a:chExt cx="140" cy="98"/>
              </a:xfrm>
            </p:grpSpPr>
            <p:sp>
              <p:nvSpPr>
                <p:cNvPr id="43226" name="Line 21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7" name="Line 21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8" name="Line 22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229" name="Group 221"/>
              <p:cNvGrpSpPr>
                <a:grpSpLocks/>
              </p:cNvGrpSpPr>
              <p:nvPr/>
            </p:nvGrpSpPr>
            <p:grpSpPr bwMode="auto">
              <a:xfrm flipV="1">
                <a:off x="3686" y="243"/>
                <a:ext cx="177" cy="66"/>
                <a:chOff x="2848" y="848"/>
                <a:chExt cx="140" cy="98"/>
              </a:xfrm>
            </p:grpSpPr>
            <p:sp>
              <p:nvSpPr>
                <p:cNvPr id="43230" name="Line 22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1" name="Line 22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2" name="Line 22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3233" name="Line 225"/>
            <p:cNvSpPr>
              <a:spLocks noChangeShapeType="1"/>
            </p:cNvSpPr>
            <p:nvPr/>
          </p:nvSpPr>
          <p:spPr bwMode="auto">
            <a:xfrm flipV="1">
              <a:off x="3930" y="2645"/>
              <a:ext cx="1" cy="15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234" name="Group 226"/>
          <p:cNvGrpSpPr>
            <a:grpSpLocks/>
          </p:cNvGrpSpPr>
          <p:nvPr/>
        </p:nvGrpSpPr>
        <p:grpSpPr bwMode="auto">
          <a:xfrm>
            <a:off x="4740275" y="1500188"/>
            <a:ext cx="3738563" cy="3725862"/>
            <a:chOff x="2986" y="945"/>
            <a:chExt cx="2355" cy="2347"/>
          </a:xfrm>
        </p:grpSpPr>
        <p:grpSp>
          <p:nvGrpSpPr>
            <p:cNvPr id="43235" name="Group 227"/>
            <p:cNvGrpSpPr>
              <a:grpSpLocks/>
            </p:cNvGrpSpPr>
            <p:nvPr/>
          </p:nvGrpSpPr>
          <p:grpSpPr bwMode="auto">
            <a:xfrm>
              <a:off x="2986" y="945"/>
              <a:ext cx="513" cy="541"/>
              <a:chOff x="2938" y="2925"/>
              <a:chExt cx="513" cy="541"/>
            </a:xfrm>
          </p:grpSpPr>
          <p:sp>
            <p:nvSpPr>
              <p:cNvPr id="43236" name="Rectangle 228"/>
              <p:cNvSpPr>
                <a:spLocks noChangeArrowheads="1"/>
              </p:cNvSpPr>
              <p:nvPr/>
            </p:nvSpPr>
            <p:spPr bwMode="auto">
              <a:xfrm>
                <a:off x="3000" y="2925"/>
                <a:ext cx="426" cy="489"/>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7" name="Rectangle 229"/>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8" name="Rectangle 230"/>
              <p:cNvSpPr>
                <a:spLocks noChangeArrowheads="1"/>
              </p:cNvSpPr>
              <p:nvPr/>
            </p:nvSpPr>
            <p:spPr bwMode="auto">
              <a:xfrm>
                <a:off x="2982" y="2943"/>
                <a:ext cx="426" cy="12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9" name="Text Box 231"/>
              <p:cNvSpPr txBox="1">
                <a:spLocks noChangeArrowheads="1"/>
              </p:cNvSpPr>
              <p:nvPr/>
            </p:nvSpPr>
            <p:spPr bwMode="auto">
              <a:xfrm>
                <a:off x="2938" y="2928"/>
                <a:ext cx="513" cy="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000">
                    <a:solidFill>
                      <a:schemeClr val="bg1"/>
                    </a:solidFill>
                  </a:rPr>
                  <a:t>application</a:t>
                </a:r>
                <a:endParaRPr lang="en-US" sz="1000"/>
              </a:p>
              <a:p>
                <a:pPr algn="ctr"/>
                <a:r>
                  <a:rPr lang="en-US" sz="1000"/>
                  <a:t>transport</a:t>
                </a:r>
              </a:p>
              <a:p>
                <a:pPr algn="ctr"/>
                <a:r>
                  <a:rPr lang="en-US" sz="1000"/>
                  <a:t>network</a:t>
                </a:r>
              </a:p>
              <a:p>
                <a:pPr algn="ctr"/>
                <a:r>
                  <a:rPr lang="en-US" sz="1000"/>
                  <a:t>data link</a:t>
                </a:r>
              </a:p>
              <a:p>
                <a:pPr algn="ctr"/>
                <a:r>
                  <a:rPr lang="en-US" sz="1000"/>
                  <a:t>physical</a:t>
                </a:r>
                <a:endParaRPr lang="en-US"/>
              </a:p>
            </p:txBody>
          </p:sp>
          <p:sp>
            <p:nvSpPr>
              <p:cNvPr id="43240" name="Line 232"/>
              <p:cNvSpPr>
                <a:spLocks noChangeShapeType="1"/>
              </p:cNvSpPr>
              <p:nvPr/>
            </p:nvSpPr>
            <p:spPr bwMode="auto">
              <a:xfrm>
                <a:off x="2979" y="3156"/>
                <a:ext cx="435" cy="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1" name="Line 233"/>
              <p:cNvSpPr>
                <a:spLocks noChangeShapeType="1"/>
              </p:cNvSpPr>
              <p:nvPr/>
            </p:nvSpPr>
            <p:spPr bwMode="auto">
              <a:xfrm>
                <a:off x="2985" y="3243"/>
                <a:ext cx="435" cy="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2" name="Line 234"/>
              <p:cNvSpPr>
                <a:spLocks noChangeShapeType="1"/>
              </p:cNvSpPr>
              <p:nvPr/>
            </p:nvSpPr>
            <p:spPr bwMode="auto">
              <a:xfrm>
                <a:off x="2985" y="3330"/>
                <a:ext cx="435" cy="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243" name="Group 235"/>
            <p:cNvGrpSpPr>
              <a:grpSpLocks/>
            </p:cNvGrpSpPr>
            <p:nvPr/>
          </p:nvGrpSpPr>
          <p:grpSpPr bwMode="auto">
            <a:xfrm>
              <a:off x="4828" y="2751"/>
              <a:ext cx="513" cy="541"/>
              <a:chOff x="2938" y="2925"/>
              <a:chExt cx="513" cy="541"/>
            </a:xfrm>
          </p:grpSpPr>
          <p:sp>
            <p:nvSpPr>
              <p:cNvPr id="43244" name="Rectangle 236"/>
              <p:cNvSpPr>
                <a:spLocks noChangeArrowheads="1"/>
              </p:cNvSpPr>
              <p:nvPr/>
            </p:nvSpPr>
            <p:spPr bwMode="auto">
              <a:xfrm>
                <a:off x="3000" y="2925"/>
                <a:ext cx="426" cy="489"/>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5" name="Rectangle 237"/>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6" name="Rectangle 238"/>
              <p:cNvSpPr>
                <a:spLocks noChangeArrowheads="1"/>
              </p:cNvSpPr>
              <p:nvPr/>
            </p:nvSpPr>
            <p:spPr bwMode="auto">
              <a:xfrm>
                <a:off x="2982" y="2943"/>
                <a:ext cx="426" cy="12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7" name="Text Box 239"/>
              <p:cNvSpPr txBox="1">
                <a:spLocks noChangeArrowheads="1"/>
              </p:cNvSpPr>
              <p:nvPr/>
            </p:nvSpPr>
            <p:spPr bwMode="auto">
              <a:xfrm>
                <a:off x="2938" y="2928"/>
                <a:ext cx="513" cy="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000">
                    <a:solidFill>
                      <a:schemeClr val="bg1"/>
                    </a:solidFill>
                  </a:rPr>
                  <a:t>application</a:t>
                </a:r>
                <a:endParaRPr lang="en-US" sz="1000"/>
              </a:p>
              <a:p>
                <a:pPr algn="ctr"/>
                <a:r>
                  <a:rPr lang="en-US" sz="1000"/>
                  <a:t>transport</a:t>
                </a:r>
              </a:p>
              <a:p>
                <a:pPr algn="ctr"/>
                <a:r>
                  <a:rPr lang="en-US" sz="1000"/>
                  <a:t>network</a:t>
                </a:r>
              </a:p>
              <a:p>
                <a:pPr algn="ctr"/>
                <a:r>
                  <a:rPr lang="en-US" sz="1000"/>
                  <a:t>data link</a:t>
                </a:r>
              </a:p>
              <a:p>
                <a:pPr algn="ctr"/>
                <a:r>
                  <a:rPr lang="en-US" sz="1000"/>
                  <a:t>physical</a:t>
                </a:r>
                <a:endParaRPr lang="en-US"/>
              </a:p>
            </p:txBody>
          </p:sp>
          <p:sp>
            <p:nvSpPr>
              <p:cNvPr id="43248" name="Line 240"/>
              <p:cNvSpPr>
                <a:spLocks noChangeShapeType="1"/>
              </p:cNvSpPr>
              <p:nvPr/>
            </p:nvSpPr>
            <p:spPr bwMode="auto">
              <a:xfrm>
                <a:off x="2979" y="3156"/>
                <a:ext cx="435" cy="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9" name="Line 241"/>
              <p:cNvSpPr>
                <a:spLocks noChangeShapeType="1"/>
              </p:cNvSpPr>
              <p:nvPr/>
            </p:nvSpPr>
            <p:spPr bwMode="auto">
              <a:xfrm>
                <a:off x="2985" y="3243"/>
                <a:ext cx="435" cy="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0" name="Line 242"/>
              <p:cNvSpPr>
                <a:spLocks noChangeShapeType="1"/>
              </p:cNvSpPr>
              <p:nvPr/>
            </p:nvSpPr>
            <p:spPr bwMode="auto">
              <a:xfrm>
                <a:off x="2985" y="3330"/>
                <a:ext cx="435" cy="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3251" name="Rectangle 243"/>
          <p:cNvSpPr>
            <a:spLocks noChangeArrowheads="1"/>
          </p:cNvSpPr>
          <p:nvPr/>
        </p:nvSpPr>
        <p:spPr bwMode="auto">
          <a:xfrm>
            <a:off x="533400" y="1905000"/>
            <a:ext cx="4295775" cy="464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a:solidFill>
                  <a:srgbClr val="FF0000"/>
                </a:solidFill>
                <a:latin typeface="Comic Sans MS" pitchFamily="66" charset="0"/>
              </a:rPr>
              <a:t>Client:</a:t>
            </a:r>
          </a:p>
          <a:p>
            <a:pPr marL="342900" indent="-342900">
              <a:spcBef>
                <a:spcPct val="20000"/>
              </a:spcBef>
              <a:buFontTx/>
              <a:buChar char="•"/>
            </a:pPr>
            <a:r>
              <a:rPr lang="en-US" sz="1800">
                <a:latin typeface="Comic Sans MS" pitchFamily="66" charset="0"/>
              </a:rPr>
              <a:t>initiates contact with server (“speaks first”)</a:t>
            </a:r>
          </a:p>
          <a:p>
            <a:pPr marL="342900" indent="-342900">
              <a:spcBef>
                <a:spcPct val="20000"/>
              </a:spcBef>
              <a:buFontTx/>
              <a:buChar char="•"/>
            </a:pPr>
            <a:r>
              <a:rPr lang="en-US" sz="1800">
                <a:latin typeface="Comic Sans MS" pitchFamily="66" charset="0"/>
              </a:rPr>
              <a:t>typically requests service from server, </a:t>
            </a:r>
          </a:p>
          <a:p>
            <a:pPr marL="342900" indent="-342900">
              <a:spcBef>
                <a:spcPct val="20000"/>
              </a:spcBef>
              <a:buFontTx/>
              <a:buChar char="•"/>
            </a:pPr>
            <a:r>
              <a:rPr lang="en-US" sz="1800">
                <a:latin typeface="Comic Sans MS" pitchFamily="66" charset="0"/>
              </a:rPr>
              <a:t>for Web, client is implemented in browser; for e-mail, in mail reader</a:t>
            </a:r>
          </a:p>
          <a:p>
            <a:pPr marL="342900" indent="-342900">
              <a:spcBef>
                <a:spcPct val="20000"/>
              </a:spcBef>
            </a:pPr>
            <a:r>
              <a:rPr lang="en-US" sz="2000">
                <a:solidFill>
                  <a:srgbClr val="FF0000"/>
                </a:solidFill>
                <a:latin typeface="Comic Sans MS" pitchFamily="66" charset="0"/>
              </a:rPr>
              <a:t>Server:</a:t>
            </a:r>
          </a:p>
          <a:p>
            <a:pPr marL="342900" indent="-342900">
              <a:spcBef>
                <a:spcPct val="20000"/>
              </a:spcBef>
              <a:buFontTx/>
              <a:buChar char="•"/>
            </a:pPr>
            <a:r>
              <a:rPr lang="en-US" sz="2000">
                <a:latin typeface="Comic Sans MS" pitchFamily="66" charset="0"/>
              </a:rPr>
              <a:t>provides requested service to client</a:t>
            </a:r>
          </a:p>
          <a:p>
            <a:pPr marL="342900" indent="-342900">
              <a:spcBef>
                <a:spcPct val="20000"/>
              </a:spcBef>
              <a:buFontTx/>
              <a:buChar char="•"/>
            </a:pPr>
            <a:r>
              <a:rPr lang="en-US" sz="2000">
                <a:latin typeface="Comic Sans MS" pitchFamily="66" charset="0"/>
              </a:rPr>
              <a:t>e.g., Web server sends requested Web page, mail server delivers e-mail</a:t>
            </a:r>
            <a:endParaRPr lang="en-US">
              <a:latin typeface="Comic Sans MS" pitchFamily="66" charset="0"/>
            </a:endParaRPr>
          </a:p>
        </p:txBody>
      </p:sp>
      <p:grpSp>
        <p:nvGrpSpPr>
          <p:cNvPr id="43252" name="Group 244"/>
          <p:cNvGrpSpPr>
            <a:grpSpLocks/>
          </p:cNvGrpSpPr>
          <p:nvPr/>
        </p:nvGrpSpPr>
        <p:grpSpPr bwMode="auto">
          <a:xfrm>
            <a:off x="5476875" y="1724025"/>
            <a:ext cx="2238375" cy="2743200"/>
            <a:chOff x="3450" y="1086"/>
            <a:chExt cx="1410" cy="1728"/>
          </a:xfrm>
        </p:grpSpPr>
        <p:sp>
          <p:nvSpPr>
            <p:cNvPr id="43253" name="Line 245"/>
            <p:cNvSpPr>
              <a:spLocks noChangeShapeType="1"/>
            </p:cNvSpPr>
            <p:nvPr/>
          </p:nvSpPr>
          <p:spPr bwMode="auto">
            <a:xfrm>
              <a:off x="3462" y="1086"/>
              <a:ext cx="1398" cy="1728"/>
            </a:xfrm>
            <a:prstGeom prst="line">
              <a:avLst/>
            </a:prstGeom>
            <a:noFill/>
            <a:ln w="381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254" name="Group 246"/>
            <p:cNvGrpSpPr>
              <a:grpSpLocks/>
            </p:cNvGrpSpPr>
            <p:nvPr/>
          </p:nvGrpSpPr>
          <p:grpSpPr bwMode="auto">
            <a:xfrm>
              <a:off x="3450" y="1481"/>
              <a:ext cx="688" cy="250"/>
              <a:chOff x="4032" y="2303"/>
              <a:chExt cx="688" cy="250"/>
            </a:xfrm>
          </p:grpSpPr>
          <p:sp>
            <p:nvSpPr>
              <p:cNvPr id="43255" name="Rectangle 247"/>
              <p:cNvSpPr>
                <a:spLocks noChangeArrowheads="1"/>
              </p:cNvSpPr>
              <p:nvPr/>
            </p:nvSpPr>
            <p:spPr bwMode="auto">
              <a:xfrm>
                <a:off x="4086" y="2358"/>
                <a:ext cx="594" cy="16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6" name="Text Box 248"/>
              <p:cNvSpPr txBox="1">
                <a:spLocks noChangeArrowheads="1"/>
              </p:cNvSpPr>
              <p:nvPr/>
            </p:nvSpPr>
            <p:spPr bwMode="auto">
              <a:xfrm>
                <a:off x="4032" y="2303"/>
                <a:ext cx="688"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solidFill>
                      <a:srgbClr val="FF0000"/>
                    </a:solidFill>
                  </a:rPr>
                  <a:t>request</a:t>
                </a:r>
                <a:endParaRPr lang="en-US"/>
              </a:p>
            </p:txBody>
          </p:sp>
        </p:grpSp>
      </p:grpSp>
      <p:grpSp>
        <p:nvGrpSpPr>
          <p:cNvPr id="43257" name="Group 249"/>
          <p:cNvGrpSpPr>
            <a:grpSpLocks/>
          </p:cNvGrpSpPr>
          <p:nvPr/>
        </p:nvGrpSpPr>
        <p:grpSpPr bwMode="auto">
          <a:xfrm>
            <a:off x="5486400" y="1981200"/>
            <a:ext cx="2914650" cy="2743200"/>
            <a:chOff x="3510" y="1014"/>
            <a:chExt cx="1836" cy="1728"/>
          </a:xfrm>
        </p:grpSpPr>
        <p:sp>
          <p:nvSpPr>
            <p:cNvPr id="43258" name="Line 250"/>
            <p:cNvSpPr>
              <a:spLocks noChangeShapeType="1"/>
            </p:cNvSpPr>
            <p:nvPr/>
          </p:nvSpPr>
          <p:spPr bwMode="auto">
            <a:xfrm>
              <a:off x="3510" y="1014"/>
              <a:ext cx="1440" cy="1728"/>
            </a:xfrm>
            <a:prstGeom prst="line">
              <a:avLst/>
            </a:prstGeom>
            <a:noFill/>
            <a:ln w="38100">
              <a:solidFill>
                <a:srgbClr val="FF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259" name="Group 251"/>
            <p:cNvGrpSpPr>
              <a:grpSpLocks/>
            </p:cNvGrpSpPr>
            <p:nvPr/>
          </p:nvGrpSpPr>
          <p:grpSpPr bwMode="auto">
            <a:xfrm>
              <a:off x="4752" y="2387"/>
              <a:ext cx="594" cy="250"/>
              <a:chOff x="4086" y="2303"/>
              <a:chExt cx="594" cy="250"/>
            </a:xfrm>
          </p:grpSpPr>
          <p:sp>
            <p:nvSpPr>
              <p:cNvPr id="43260" name="Rectangle 252"/>
              <p:cNvSpPr>
                <a:spLocks noChangeArrowheads="1"/>
              </p:cNvSpPr>
              <p:nvPr/>
            </p:nvSpPr>
            <p:spPr bwMode="auto">
              <a:xfrm>
                <a:off x="4086" y="2358"/>
                <a:ext cx="594" cy="16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61" name="Text Box 253"/>
              <p:cNvSpPr txBox="1">
                <a:spLocks noChangeArrowheads="1"/>
              </p:cNvSpPr>
              <p:nvPr/>
            </p:nvSpPr>
            <p:spPr bwMode="auto">
              <a:xfrm>
                <a:off x="4154" y="2303"/>
                <a:ext cx="444"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solidFill>
                      <a:srgbClr val="FF0000"/>
                    </a:solidFill>
                  </a:rPr>
                  <a:t>reply</a:t>
                </a: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234"/>
                                        </p:tgtEl>
                                        <p:attrNameLst>
                                          <p:attrName>style.visibility</p:attrName>
                                        </p:attrNameLst>
                                      </p:cBhvr>
                                      <p:to>
                                        <p:strVal val="visible"/>
                                      </p:to>
                                    </p:set>
                                    <p:animEffect transition="in" filter="dissolve">
                                      <p:cBhvr>
                                        <p:cTn id="7" dur="500"/>
                                        <p:tgtEl>
                                          <p:spTgt spid="43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43252"/>
                                        </p:tgtEl>
                                        <p:attrNameLst>
                                          <p:attrName>style.visibility</p:attrName>
                                        </p:attrNameLst>
                                      </p:cBhvr>
                                      <p:to>
                                        <p:strVal val="visible"/>
                                      </p:to>
                                    </p:set>
                                    <p:animEffect transition="in" filter="strips(downLeft)">
                                      <p:cBhvr>
                                        <p:cTn id="12" dur="500"/>
                                        <p:tgtEl>
                                          <p:spTgt spid="432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43257"/>
                                        </p:tgtEl>
                                        <p:attrNameLst>
                                          <p:attrName>style.visibility</p:attrName>
                                        </p:attrNameLst>
                                      </p:cBhvr>
                                      <p:to>
                                        <p:strVal val="visible"/>
                                      </p:to>
                                    </p:set>
                                    <p:animEffect transition="in" filter="strips(upRight)">
                                      <p:cBhvr>
                                        <p:cTn id="17" dur="500"/>
                                        <p:tgtEl>
                                          <p:spTgt spid="4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CSci4211:          Application Layer</a:t>
            </a:r>
          </a:p>
        </p:txBody>
      </p:sp>
      <p:sp>
        <p:nvSpPr>
          <p:cNvPr id="8" name="Slide Number Placeholder 5"/>
          <p:cNvSpPr>
            <a:spLocks noGrp="1"/>
          </p:cNvSpPr>
          <p:nvPr>
            <p:ph type="sldNum" sz="quarter" idx="11"/>
          </p:nvPr>
        </p:nvSpPr>
        <p:spPr/>
        <p:txBody>
          <a:bodyPr/>
          <a:lstStyle/>
          <a:p>
            <a:fld id="{62911969-BC28-46F4-AFD6-EECB2D7731F4}" type="slidenum">
              <a:rPr lang="en-US"/>
              <a:pPr/>
              <a:t>38</a:t>
            </a:fld>
            <a:endParaRPr lang="en-US"/>
          </a:p>
        </p:txBody>
      </p:sp>
      <p:sp>
        <p:nvSpPr>
          <p:cNvPr id="47106" name="Rectangle 2"/>
          <p:cNvSpPr>
            <a:spLocks noGrp="1" noChangeArrowheads="1"/>
          </p:cNvSpPr>
          <p:nvPr>
            <p:ph type="title"/>
          </p:nvPr>
        </p:nvSpPr>
        <p:spPr>
          <a:xfrm>
            <a:off x="685800" y="381000"/>
            <a:ext cx="7772400" cy="914400"/>
          </a:xfrm>
        </p:spPr>
        <p:txBody>
          <a:bodyPr/>
          <a:lstStyle/>
          <a:p>
            <a:r>
              <a:rPr lang="en-US" sz="3600"/>
              <a:t>Client-Server: The Web Example</a:t>
            </a:r>
            <a:endParaRPr lang="en-US"/>
          </a:p>
        </p:txBody>
      </p:sp>
      <p:sp>
        <p:nvSpPr>
          <p:cNvPr id="47107" name="Rectangle 3"/>
          <p:cNvSpPr>
            <a:spLocks noGrp="1" noChangeArrowheads="1"/>
          </p:cNvSpPr>
          <p:nvPr>
            <p:ph type="body" sz="half" idx="1"/>
          </p:nvPr>
        </p:nvSpPr>
        <p:spPr>
          <a:xfrm>
            <a:off x="685800" y="1905000"/>
            <a:ext cx="3810000" cy="3743325"/>
          </a:xfrm>
        </p:spPr>
        <p:txBody>
          <a:bodyPr/>
          <a:lstStyle/>
          <a:p>
            <a:pPr>
              <a:lnSpc>
                <a:spcPct val="90000"/>
              </a:lnSpc>
            </a:pPr>
            <a:r>
              <a:rPr lang="en-US" sz="2400"/>
              <a:t>Web page:</a:t>
            </a:r>
          </a:p>
          <a:p>
            <a:pPr lvl="1">
              <a:lnSpc>
                <a:spcPct val="90000"/>
              </a:lnSpc>
            </a:pPr>
            <a:r>
              <a:rPr lang="en-US" sz="1800"/>
              <a:t>consists of “objects”</a:t>
            </a:r>
          </a:p>
          <a:p>
            <a:pPr lvl="1">
              <a:lnSpc>
                <a:spcPct val="90000"/>
              </a:lnSpc>
            </a:pPr>
            <a:r>
              <a:rPr lang="en-US" sz="1800"/>
              <a:t>addressed by a URL</a:t>
            </a:r>
          </a:p>
          <a:p>
            <a:pPr>
              <a:lnSpc>
                <a:spcPct val="90000"/>
              </a:lnSpc>
            </a:pPr>
            <a:r>
              <a:rPr lang="en-US" sz="2400"/>
              <a:t>Most Web pages consist of:</a:t>
            </a:r>
          </a:p>
          <a:p>
            <a:pPr lvl="1">
              <a:lnSpc>
                <a:spcPct val="90000"/>
              </a:lnSpc>
            </a:pPr>
            <a:r>
              <a:rPr lang="en-US" sz="1800"/>
              <a:t>base HTML page, and</a:t>
            </a:r>
          </a:p>
          <a:p>
            <a:pPr lvl="1">
              <a:lnSpc>
                <a:spcPct val="90000"/>
              </a:lnSpc>
            </a:pPr>
            <a:r>
              <a:rPr lang="en-US" sz="1800"/>
              <a:t>several referenced objects.</a:t>
            </a:r>
          </a:p>
          <a:p>
            <a:pPr>
              <a:lnSpc>
                <a:spcPct val="90000"/>
              </a:lnSpc>
            </a:pPr>
            <a:r>
              <a:rPr lang="en-US" sz="2400"/>
              <a:t>URL has two components: host name and path name:</a:t>
            </a:r>
          </a:p>
          <a:p>
            <a:pPr>
              <a:lnSpc>
                <a:spcPct val="90000"/>
              </a:lnSpc>
              <a:buFontTx/>
              <a:buNone/>
            </a:pPr>
            <a:endParaRPr lang="en-US" sz="2400"/>
          </a:p>
        </p:txBody>
      </p:sp>
      <p:sp>
        <p:nvSpPr>
          <p:cNvPr id="47108" name="Rectangle 4"/>
          <p:cNvSpPr>
            <a:spLocks noGrp="1" noChangeArrowheads="1"/>
          </p:cNvSpPr>
          <p:nvPr>
            <p:ph type="body" sz="half" idx="2"/>
          </p:nvPr>
        </p:nvSpPr>
        <p:spPr>
          <a:xfrm>
            <a:off x="4876800" y="1676400"/>
            <a:ext cx="3810000" cy="4038600"/>
          </a:xfrm>
        </p:spPr>
        <p:txBody>
          <a:bodyPr/>
          <a:lstStyle/>
          <a:p>
            <a:r>
              <a:rPr lang="en-US" sz="2400"/>
              <a:t>User agent for Web is called a browser:</a:t>
            </a:r>
          </a:p>
          <a:p>
            <a:pPr lvl="1"/>
            <a:r>
              <a:rPr lang="en-US" sz="1800"/>
              <a:t>MS Internet Explorer</a:t>
            </a:r>
          </a:p>
          <a:p>
            <a:pPr lvl="1"/>
            <a:r>
              <a:rPr lang="en-US" sz="1800"/>
              <a:t>Netscape Communicator</a:t>
            </a:r>
          </a:p>
          <a:p>
            <a:r>
              <a:rPr lang="en-US" sz="2400"/>
              <a:t>Server for Web is called Web server:</a:t>
            </a:r>
          </a:p>
          <a:p>
            <a:pPr lvl="1"/>
            <a:r>
              <a:rPr lang="en-US" sz="1800"/>
              <a:t>Apache (public domain)</a:t>
            </a:r>
          </a:p>
          <a:p>
            <a:pPr lvl="1"/>
            <a:r>
              <a:rPr lang="en-US" sz="1800"/>
              <a:t>MS Internet Information Server</a:t>
            </a:r>
          </a:p>
          <a:p>
            <a:pPr lvl="1"/>
            <a:endParaRPr lang="en-US" sz="1800"/>
          </a:p>
        </p:txBody>
      </p:sp>
      <p:sp>
        <p:nvSpPr>
          <p:cNvPr id="47109" name="Text Box 5"/>
          <p:cNvSpPr txBox="1">
            <a:spLocks noChangeArrowheads="1"/>
          </p:cNvSpPr>
          <p:nvPr/>
        </p:nvSpPr>
        <p:spPr bwMode="auto">
          <a:xfrm>
            <a:off x="609600" y="5562600"/>
            <a:ext cx="5518150"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FF0000"/>
                </a:solidFill>
                <a:latin typeface="Courier New" pitchFamily="49" charset="0"/>
              </a:rPr>
              <a:t>www.someSchool.edu</a:t>
            </a:r>
            <a:r>
              <a:rPr lang="en-US" sz="2000" b="1">
                <a:solidFill>
                  <a:schemeClr val="accent2"/>
                </a:solidFill>
                <a:latin typeface="Courier New" pitchFamily="49" charset="0"/>
              </a:rPr>
              <a:t>/someDept/pic.gif</a:t>
            </a:r>
            <a:endParaRPr lang="en-US"/>
          </a:p>
        </p:txBody>
      </p:sp>
      <p:sp>
        <p:nvSpPr>
          <p:cNvPr id="47110" name="Text Box 6"/>
          <p:cNvSpPr txBox="1">
            <a:spLocks noChangeArrowheads="1"/>
          </p:cNvSpPr>
          <p:nvPr/>
        </p:nvSpPr>
        <p:spPr bwMode="auto">
          <a:xfrm>
            <a:off x="762000" y="1163638"/>
            <a:ext cx="2181225"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99"/>
                </a:solidFill>
                <a:latin typeface="Comic Sans MS" pitchFamily="66" charset="0"/>
              </a:rPr>
              <a:t>some jargon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0"/>
          </p:nvPr>
        </p:nvSpPr>
        <p:spPr/>
        <p:txBody>
          <a:bodyPr/>
          <a:lstStyle/>
          <a:p>
            <a:r>
              <a:rPr lang="en-US"/>
              <a:t>CSci4211:          Application Layer</a:t>
            </a:r>
          </a:p>
        </p:txBody>
      </p:sp>
      <p:sp>
        <p:nvSpPr>
          <p:cNvPr id="27" name="Slide Number Placeholder 5"/>
          <p:cNvSpPr>
            <a:spLocks noGrp="1"/>
          </p:cNvSpPr>
          <p:nvPr>
            <p:ph type="sldNum" sz="quarter" idx="11"/>
          </p:nvPr>
        </p:nvSpPr>
        <p:spPr/>
        <p:txBody>
          <a:bodyPr/>
          <a:lstStyle/>
          <a:p>
            <a:fld id="{27CF700A-C302-4B84-9786-5DEDCD3ABB41}" type="slidenum">
              <a:rPr lang="en-US"/>
              <a:pPr/>
              <a:t>39</a:t>
            </a:fld>
            <a:endParaRPr lang="en-US"/>
          </a:p>
        </p:txBody>
      </p:sp>
      <p:sp>
        <p:nvSpPr>
          <p:cNvPr id="48130" name="Rectangle 2"/>
          <p:cNvSpPr>
            <a:spLocks noGrp="1" noChangeArrowheads="1"/>
          </p:cNvSpPr>
          <p:nvPr>
            <p:ph type="title"/>
          </p:nvPr>
        </p:nvSpPr>
        <p:spPr/>
        <p:txBody>
          <a:bodyPr/>
          <a:lstStyle/>
          <a:p>
            <a:r>
              <a:rPr lang="en-US" sz="3600"/>
              <a:t>The Web: the HTTP protocol</a:t>
            </a:r>
            <a:endParaRPr lang="en-US"/>
          </a:p>
        </p:txBody>
      </p:sp>
      <p:sp>
        <p:nvSpPr>
          <p:cNvPr id="48131" name="Rectangle 3"/>
          <p:cNvSpPr>
            <a:spLocks noGrp="1" noChangeArrowheads="1"/>
          </p:cNvSpPr>
          <p:nvPr>
            <p:ph type="body" sz="half" idx="1"/>
          </p:nvPr>
        </p:nvSpPr>
        <p:spPr>
          <a:xfrm>
            <a:off x="554832" y="1612499"/>
            <a:ext cx="3810000" cy="4114800"/>
          </a:xfrm>
        </p:spPr>
        <p:txBody>
          <a:bodyPr/>
          <a:lstStyle/>
          <a:p>
            <a:pPr>
              <a:lnSpc>
                <a:spcPct val="90000"/>
              </a:lnSpc>
              <a:buFontTx/>
              <a:buNone/>
            </a:pPr>
            <a:r>
              <a:rPr lang="en-US" sz="2000" dirty="0">
                <a:solidFill>
                  <a:srgbClr val="FF0000"/>
                </a:solidFill>
              </a:rPr>
              <a:t>HTTP: hypertext transfer protocol</a:t>
            </a:r>
            <a:endParaRPr lang="en-US" sz="2000" dirty="0"/>
          </a:p>
          <a:p>
            <a:pPr>
              <a:lnSpc>
                <a:spcPct val="90000"/>
              </a:lnSpc>
            </a:pPr>
            <a:r>
              <a:rPr lang="en-US" sz="2000" dirty="0"/>
              <a:t>Web’s application layer protocol</a:t>
            </a:r>
          </a:p>
          <a:p>
            <a:pPr>
              <a:lnSpc>
                <a:spcPct val="90000"/>
              </a:lnSpc>
            </a:pPr>
            <a:r>
              <a:rPr lang="en-US" sz="2000" dirty="0"/>
              <a:t>client/server model</a:t>
            </a:r>
          </a:p>
          <a:p>
            <a:pPr lvl="1">
              <a:lnSpc>
                <a:spcPct val="90000"/>
              </a:lnSpc>
            </a:pPr>
            <a:r>
              <a:rPr lang="en-US" sz="2000" i="1" dirty="0">
                <a:solidFill>
                  <a:schemeClr val="accent2"/>
                </a:solidFill>
              </a:rPr>
              <a:t>client:</a:t>
            </a:r>
            <a:r>
              <a:rPr lang="en-US" sz="2000" dirty="0"/>
              <a:t> browser that requests, receives, “displays” Web objects</a:t>
            </a:r>
          </a:p>
          <a:p>
            <a:pPr lvl="1">
              <a:lnSpc>
                <a:spcPct val="90000"/>
              </a:lnSpc>
            </a:pPr>
            <a:r>
              <a:rPr lang="en-US" sz="2000" i="1" dirty="0">
                <a:solidFill>
                  <a:schemeClr val="accent2"/>
                </a:solidFill>
              </a:rPr>
              <a:t>server:</a:t>
            </a:r>
            <a:r>
              <a:rPr lang="en-US" sz="2000" dirty="0"/>
              <a:t> Web server sends objects in response to </a:t>
            </a:r>
            <a:r>
              <a:rPr lang="en-US" sz="2000" dirty="0" smtClean="0"/>
              <a:t>requests</a:t>
            </a:r>
          </a:p>
          <a:p>
            <a:pPr lvl="1">
              <a:lnSpc>
                <a:spcPct val="90000"/>
              </a:lnSpc>
            </a:pPr>
            <a:endParaRPr lang="en-US" sz="800" dirty="0"/>
          </a:p>
          <a:p>
            <a:pPr>
              <a:lnSpc>
                <a:spcPct val="90000"/>
              </a:lnSpc>
            </a:pPr>
            <a:r>
              <a:rPr lang="en-US" sz="1800" dirty="0"/>
              <a:t>http1.0: RFC 1945</a:t>
            </a:r>
          </a:p>
          <a:p>
            <a:pPr>
              <a:lnSpc>
                <a:spcPct val="90000"/>
              </a:lnSpc>
            </a:pPr>
            <a:r>
              <a:rPr lang="en-US" sz="1800" dirty="0"/>
              <a:t>http1.1: RFC </a:t>
            </a:r>
            <a:r>
              <a:rPr lang="en-US" sz="1800" dirty="0" smtClean="0"/>
              <a:t>2068</a:t>
            </a:r>
          </a:p>
          <a:p>
            <a:pPr>
              <a:lnSpc>
                <a:spcPct val="90000"/>
              </a:lnSpc>
            </a:pPr>
            <a:r>
              <a:rPr lang="en-US" sz="1800" dirty="0" smtClean="0"/>
              <a:t>http/2: RFC7540 (May 2015)</a:t>
            </a:r>
            <a:endParaRPr lang="en-US" sz="1800" dirty="0"/>
          </a:p>
        </p:txBody>
      </p:sp>
      <p:graphicFrame>
        <p:nvGraphicFramePr>
          <p:cNvPr id="48132" name="Object 4"/>
          <p:cNvGraphicFramePr>
            <a:graphicFrameLocks noChangeAspect="1"/>
          </p:cNvGraphicFramePr>
          <p:nvPr/>
        </p:nvGraphicFramePr>
        <p:xfrm>
          <a:off x="4924425" y="1860550"/>
          <a:ext cx="752475" cy="596900"/>
        </p:xfrm>
        <a:graphic>
          <a:graphicData uri="http://schemas.openxmlformats.org/presentationml/2006/ole">
            <mc:AlternateContent xmlns:mc="http://schemas.openxmlformats.org/markup-compatibility/2006">
              <mc:Choice xmlns:v="urn:schemas-microsoft-com:vml" Requires="v">
                <p:oleObj spid="_x0000_s181320" name="Clip" r:id="rId4" imgW="1305000" imgH="1085760" progId="">
                  <p:embed/>
                </p:oleObj>
              </mc:Choice>
              <mc:Fallback>
                <p:oleObj name="Clip" r:id="rId4" imgW="1305000" imgH="1085760" progId="">
                  <p:embed/>
                  <p:pic>
                    <p:nvPicPr>
                      <p:cNvPr id="0" name="Picture 1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4425" y="1860550"/>
                        <a:ext cx="752475" cy="596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8133" name="Text Box 5"/>
          <p:cNvSpPr txBox="1">
            <a:spLocks noChangeArrowheads="1"/>
          </p:cNvSpPr>
          <p:nvPr/>
        </p:nvSpPr>
        <p:spPr bwMode="auto">
          <a:xfrm>
            <a:off x="4773613" y="2455863"/>
            <a:ext cx="1162050" cy="581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PC running</a:t>
            </a:r>
          </a:p>
          <a:p>
            <a:pPr algn="ctr"/>
            <a:r>
              <a:rPr lang="en-US" sz="1600"/>
              <a:t>Explorer</a:t>
            </a:r>
            <a:endParaRPr lang="en-US"/>
          </a:p>
        </p:txBody>
      </p:sp>
      <p:graphicFrame>
        <p:nvGraphicFramePr>
          <p:cNvPr id="48134" name="Object 6"/>
          <p:cNvGraphicFramePr>
            <a:graphicFrameLocks noChangeAspect="1"/>
          </p:cNvGraphicFramePr>
          <p:nvPr/>
        </p:nvGraphicFramePr>
        <p:xfrm>
          <a:off x="5019675" y="4556125"/>
          <a:ext cx="752475" cy="596900"/>
        </p:xfrm>
        <a:graphic>
          <a:graphicData uri="http://schemas.openxmlformats.org/presentationml/2006/ole">
            <mc:AlternateContent xmlns:mc="http://schemas.openxmlformats.org/markup-compatibility/2006">
              <mc:Choice xmlns:v="urn:schemas-microsoft-com:vml" Requires="v">
                <p:oleObj spid="_x0000_s181321" name="Clip" r:id="rId6" imgW="1305000" imgH="1085760" progId="">
                  <p:embed/>
                </p:oleObj>
              </mc:Choice>
              <mc:Fallback>
                <p:oleObj name="Clip" r:id="rId6" imgW="1305000" imgH="1085760" progId="">
                  <p:embed/>
                  <p:pic>
                    <p:nvPicPr>
                      <p:cNvPr id="0" name="Picture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9675" y="4556125"/>
                        <a:ext cx="752475" cy="596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8135" name="Text Box 7"/>
          <p:cNvSpPr txBox="1">
            <a:spLocks noChangeArrowheads="1"/>
          </p:cNvSpPr>
          <p:nvPr/>
        </p:nvSpPr>
        <p:spPr bwMode="auto">
          <a:xfrm>
            <a:off x="7551738" y="3836988"/>
            <a:ext cx="1262062" cy="1069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dirty="0"/>
              <a:t>Server </a:t>
            </a:r>
          </a:p>
          <a:p>
            <a:pPr algn="ctr"/>
            <a:r>
              <a:rPr lang="en-US" sz="1600" dirty="0"/>
              <a:t>running</a:t>
            </a:r>
          </a:p>
          <a:p>
            <a:pPr algn="ctr"/>
            <a:r>
              <a:rPr lang="en-US" sz="1600" dirty="0"/>
              <a:t>NCSA Web</a:t>
            </a:r>
          </a:p>
          <a:p>
            <a:pPr algn="ctr"/>
            <a:r>
              <a:rPr lang="en-US" sz="1600" dirty="0"/>
              <a:t>server</a:t>
            </a:r>
            <a:endParaRPr lang="en-US" dirty="0"/>
          </a:p>
        </p:txBody>
      </p:sp>
      <p:grpSp>
        <p:nvGrpSpPr>
          <p:cNvPr id="48136" name="Group 8"/>
          <p:cNvGrpSpPr>
            <a:grpSpLocks/>
          </p:cNvGrpSpPr>
          <p:nvPr/>
        </p:nvGrpSpPr>
        <p:grpSpPr bwMode="auto">
          <a:xfrm>
            <a:off x="7910513" y="2725738"/>
            <a:ext cx="504825" cy="1071562"/>
            <a:chOff x="4180" y="783"/>
            <a:chExt cx="150" cy="307"/>
          </a:xfrm>
        </p:grpSpPr>
        <p:sp>
          <p:nvSpPr>
            <p:cNvPr id="48137" name="AutoShape 9"/>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8" name="Rectangle 10"/>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9"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0"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1" name="Line 13"/>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2" name="Line 14"/>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3"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4" name="Rectangle 16"/>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8145" name="Line 17"/>
          <p:cNvSpPr>
            <a:spLocks noChangeShapeType="1"/>
          </p:cNvSpPr>
          <p:nvPr/>
        </p:nvSpPr>
        <p:spPr bwMode="auto">
          <a:xfrm>
            <a:off x="5743575" y="2133600"/>
            <a:ext cx="2085975" cy="962025"/>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6" name="Line 18"/>
          <p:cNvSpPr>
            <a:spLocks noChangeShapeType="1"/>
          </p:cNvSpPr>
          <p:nvPr/>
        </p:nvSpPr>
        <p:spPr bwMode="auto">
          <a:xfrm flipH="1" flipV="1">
            <a:off x="5800725" y="2333625"/>
            <a:ext cx="1971675" cy="904875"/>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7" name="Line 19"/>
          <p:cNvSpPr>
            <a:spLocks noChangeShapeType="1"/>
          </p:cNvSpPr>
          <p:nvPr/>
        </p:nvSpPr>
        <p:spPr bwMode="auto">
          <a:xfrm flipV="1">
            <a:off x="5734050" y="3505200"/>
            <a:ext cx="2047875" cy="1095375"/>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8" name="Line 20"/>
          <p:cNvSpPr>
            <a:spLocks noChangeShapeType="1"/>
          </p:cNvSpPr>
          <p:nvPr/>
        </p:nvSpPr>
        <p:spPr bwMode="auto">
          <a:xfrm flipH="1">
            <a:off x="5810250" y="3629025"/>
            <a:ext cx="2047875" cy="1133475"/>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9" name="Text Box 21"/>
          <p:cNvSpPr txBox="1">
            <a:spLocks noChangeArrowheads="1"/>
          </p:cNvSpPr>
          <p:nvPr/>
        </p:nvSpPr>
        <p:spPr bwMode="auto">
          <a:xfrm>
            <a:off x="4921250" y="5218113"/>
            <a:ext cx="1322388" cy="581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Mac running</a:t>
            </a:r>
          </a:p>
          <a:p>
            <a:pPr algn="ctr"/>
            <a:r>
              <a:rPr lang="en-US" sz="1600"/>
              <a:t>Navigator</a:t>
            </a:r>
            <a:endParaRPr lang="en-US"/>
          </a:p>
        </p:txBody>
      </p:sp>
      <p:sp>
        <p:nvSpPr>
          <p:cNvPr id="48150" name="Text Box 22"/>
          <p:cNvSpPr txBox="1">
            <a:spLocks noChangeArrowheads="1"/>
          </p:cNvSpPr>
          <p:nvPr/>
        </p:nvSpPr>
        <p:spPr bwMode="auto">
          <a:xfrm rot="1422049">
            <a:off x="6156325" y="2293938"/>
            <a:ext cx="1387475"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FF0000"/>
                </a:solidFill>
              </a:rPr>
              <a:t>http request</a:t>
            </a:r>
            <a:endParaRPr lang="en-US"/>
          </a:p>
        </p:txBody>
      </p:sp>
      <p:sp>
        <p:nvSpPr>
          <p:cNvPr id="48151" name="Text Box 23"/>
          <p:cNvSpPr txBox="1">
            <a:spLocks noChangeArrowheads="1"/>
          </p:cNvSpPr>
          <p:nvPr/>
        </p:nvSpPr>
        <p:spPr bwMode="auto">
          <a:xfrm rot="-1692639">
            <a:off x="5946775" y="3789363"/>
            <a:ext cx="1387475"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FF0000"/>
                </a:solidFill>
              </a:rPr>
              <a:t>http request</a:t>
            </a:r>
            <a:endParaRPr lang="en-US"/>
          </a:p>
        </p:txBody>
      </p:sp>
      <p:sp>
        <p:nvSpPr>
          <p:cNvPr id="48152" name="Text Box 24"/>
          <p:cNvSpPr txBox="1">
            <a:spLocks noChangeArrowheads="1"/>
          </p:cNvSpPr>
          <p:nvPr/>
        </p:nvSpPr>
        <p:spPr bwMode="auto">
          <a:xfrm rot="1411598">
            <a:off x="5969000" y="2741613"/>
            <a:ext cx="1498600"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FF0000"/>
                </a:solidFill>
              </a:rPr>
              <a:t>http response</a:t>
            </a:r>
            <a:endParaRPr lang="en-US"/>
          </a:p>
        </p:txBody>
      </p:sp>
      <p:sp>
        <p:nvSpPr>
          <p:cNvPr id="48153" name="Text Box 25"/>
          <p:cNvSpPr txBox="1">
            <a:spLocks noChangeArrowheads="1"/>
          </p:cNvSpPr>
          <p:nvPr/>
        </p:nvSpPr>
        <p:spPr bwMode="auto">
          <a:xfrm rot="-1737783">
            <a:off x="6149975" y="4122738"/>
            <a:ext cx="1498600"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FF0000"/>
                </a:solidFill>
              </a:rPr>
              <a:t>http response</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Freeform 573"/>
          <p:cNvSpPr>
            <a:spLocks/>
          </p:cNvSpPr>
          <p:nvPr/>
        </p:nvSpPr>
        <p:spPr bwMode="auto">
          <a:xfrm>
            <a:off x="6737350" y="3430588"/>
            <a:ext cx="1314450" cy="674687"/>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p:spPr>
        <p:txBody>
          <a:bodyPr/>
          <a:lstStyle/>
          <a:p>
            <a:endParaRPr lang="en-US"/>
          </a:p>
        </p:txBody>
      </p:sp>
      <p:sp>
        <p:nvSpPr>
          <p:cNvPr id="1042" name="Freeform 574"/>
          <p:cNvSpPr>
            <a:spLocks/>
          </p:cNvSpPr>
          <p:nvPr/>
        </p:nvSpPr>
        <p:spPr bwMode="auto">
          <a:xfrm>
            <a:off x="6756400" y="1905000"/>
            <a:ext cx="1730375" cy="1044575"/>
          </a:xfrm>
          <a:custGeom>
            <a:avLst/>
            <a:gdLst>
              <a:gd name="T0" fmla="*/ 424 w 765"/>
              <a:gd name="T1" fmla="*/ 10 h 459"/>
              <a:gd name="T2" fmla="*/ 288 w 765"/>
              <a:gd name="T3" fmla="*/ 70 h 459"/>
              <a:gd name="T4" fmla="*/ 96 w 765"/>
              <a:gd name="T5" fmla="*/ 100 h 459"/>
              <a:gd name="T6" fmla="*/ 14 w 765"/>
              <a:gd name="T7" fmla="*/ 336 h 459"/>
              <a:gd name="T8" fmla="*/ 180 w 765"/>
              <a:gd name="T9" fmla="*/ 444 h 459"/>
              <a:gd name="T10" fmla="*/ 346 w 765"/>
              <a:gd name="T11" fmla="*/ 426 h 459"/>
              <a:gd name="T12" fmla="*/ 584 w 765"/>
              <a:gd name="T13" fmla="*/ 444 h 459"/>
              <a:gd name="T14" fmla="*/ 698 w 765"/>
              <a:gd name="T15" fmla="*/ 434 h 459"/>
              <a:gd name="T16" fmla="*/ 752 w 765"/>
              <a:gd name="T17" fmla="*/ 372 h 459"/>
              <a:gd name="T18" fmla="*/ 750 w 765"/>
              <a:gd name="T19" fmla="*/ 158 h 459"/>
              <a:gd name="T20" fmla="*/ 662 w 765"/>
              <a:gd name="T21" fmla="*/ 34 h 459"/>
              <a:gd name="T22" fmla="*/ 424 w 765"/>
              <a:gd name="T23" fmla="*/ 10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p:spPr>
        <p:txBody>
          <a:bodyPr/>
          <a:lstStyle/>
          <a:p>
            <a:endParaRPr lang="en-US"/>
          </a:p>
        </p:txBody>
      </p:sp>
      <p:sp>
        <p:nvSpPr>
          <p:cNvPr id="1043" name="Freeform 575"/>
          <p:cNvSpPr>
            <a:spLocks/>
          </p:cNvSpPr>
          <p:nvPr/>
        </p:nvSpPr>
        <p:spPr bwMode="auto">
          <a:xfrm>
            <a:off x="5016500" y="1612900"/>
            <a:ext cx="1644650" cy="1071563"/>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p:spPr>
        <p:txBody>
          <a:bodyPr/>
          <a:lstStyle/>
          <a:p>
            <a:endParaRPr lang="en-US"/>
          </a:p>
        </p:txBody>
      </p:sp>
      <p:grpSp>
        <p:nvGrpSpPr>
          <p:cNvPr id="2" name="Group 576"/>
          <p:cNvGrpSpPr>
            <a:grpSpLocks/>
          </p:cNvGrpSpPr>
          <p:nvPr/>
        </p:nvGrpSpPr>
        <p:grpSpPr bwMode="auto">
          <a:xfrm>
            <a:off x="5103813" y="2947988"/>
            <a:ext cx="1458912" cy="933450"/>
            <a:chOff x="2889" y="1631"/>
            <a:chExt cx="980" cy="743"/>
          </a:xfrm>
        </p:grpSpPr>
        <p:sp>
          <p:nvSpPr>
            <p:cNvPr id="1397" name="Rectangle 577"/>
            <p:cNvSpPr>
              <a:spLocks noChangeArrowheads="1"/>
            </p:cNvSpPr>
            <p:nvPr/>
          </p:nvSpPr>
          <p:spPr bwMode="auto">
            <a:xfrm>
              <a:off x="3046" y="1841"/>
              <a:ext cx="663" cy="533"/>
            </a:xfrm>
            <a:prstGeom prst="rect">
              <a:avLst/>
            </a:prstGeom>
            <a:solidFill>
              <a:srgbClr val="DDDDDD"/>
            </a:solidFill>
            <a:ln w="9525">
              <a:noFill/>
              <a:miter lim="800000"/>
              <a:headEnd/>
              <a:tailEnd/>
            </a:ln>
          </p:spPr>
          <p:txBody>
            <a:bodyPr wrap="none" anchor="ctr"/>
            <a:lstStyle/>
            <a:p>
              <a:endParaRPr lang="en-US"/>
            </a:p>
          </p:txBody>
        </p:sp>
        <p:sp>
          <p:nvSpPr>
            <p:cNvPr id="1398" name="AutoShape 578"/>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p:spPr>
          <p:txBody>
            <a:bodyPr wrap="none" anchor="ctr"/>
            <a:lstStyle/>
            <a:p>
              <a:pPr algn="ctr">
                <a:spcBef>
                  <a:spcPct val="0"/>
                </a:spcBef>
                <a:buClrTx/>
                <a:buSzTx/>
                <a:buFontTx/>
                <a:buNone/>
              </a:pPr>
              <a:endParaRPr lang="en-US">
                <a:solidFill>
                  <a:srgbClr val="00CCFF"/>
                </a:solidFill>
                <a:latin typeface="Times New Roman" pitchFamily="18" charset="0"/>
              </a:endParaRPr>
            </a:p>
          </p:txBody>
        </p:sp>
      </p:grpSp>
      <p:grpSp>
        <p:nvGrpSpPr>
          <p:cNvPr id="3" name="Group 579"/>
          <p:cNvGrpSpPr>
            <a:grpSpLocks/>
          </p:cNvGrpSpPr>
          <p:nvPr/>
        </p:nvGrpSpPr>
        <p:grpSpPr bwMode="auto">
          <a:xfrm>
            <a:off x="5805488" y="1804988"/>
            <a:ext cx="336550" cy="531812"/>
            <a:chOff x="3796" y="1043"/>
            <a:chExt cx="865" cy="1237"/>
          </a:xfrm>
        </p:grpSpPr>
        <p:sp>
          <p:nvSpPr>
            <p:cNvPr id="1367" name="Line 580"/>
            <p:cNvSpPr>
              <a:spLocks noChangeShapeType="1"/>
            </p:cNvSpPr>
            <p:nvPr/>
          </p:nvSpPr>
          <p:spPr bwMode="auto">
            <a:xfrm flipH="1">
              <a:off x="3992" y="1481"/>
              <a:ext cx="235" cy="724"/>
            </a:xfrm>
            <a:prstGeom prst="line">
              <a:avLst/>
            </a:prstGeom>
            <a:noFill/>
            <a:ln w="9525">
              <a:solidFill>
                <a:schemeClr val="bg2"/>
              </a:solidFill>
              <a:round/>
              <a:headEnd/>
              <a:tailEnd/>
            </a:ln>
          </p:spPr>
          <p:txBody>
            <a:bodyPr wrap="none"/>
            <a:lstStyle/>
            <a:p>
              <a:endParaRPr lang="en-US"/>
            </a:p>
          </p:txBody>
        </p:sp>
        <p:sp>
          <p:nvSpPr>
            <p:cNvPr id="1368" name="Line 581"/>
            <p:cNvSpPr>
              <a:spLocks noChangeShapeType="1"/>
            </p:cNvSpPr>
            <p:nvPr/>
          </p:nvSpPr>
          <p:spPr bwMode="auto">
            <a:xfrm>
              <a:off x="4227" y="1481"/>
              <a:ext cx="236" cy="720"/>
            </a:xfrm>
            <a:prstGeom prst="line">
              <a:avLst/>
            </a:prstGeom>
            <a:noFill/>
            <a:ln w="9525">
              <a:solidFill>
                <a:schemeClr val="bg2"/>
              </a:solidFill>
              <a:round/>
              <a:headEnd/>
              <a:tailEnd/>
            </a:ln>
          </p:spPr>
          <p:txBody>
            <a:bodyPr wrap="none"/>
            <a:lstStyle/>
            <a:p>
              <a:endParaRPr lang="en-US"/>
            </a:p>
          </p:txBody>
        </p:sp>
        <p:sp>
          <p:nvSpPr>
            <p:cNvPr id="1369" name="Line 582"/>
            <p:cNvSpPr>
              <a:spLocks noChangeShapeType="1"/>
            </p:cNvSpPr>
            <p:nvPr/>
          </p:nvSpPr>
          <p:spPr bwMode="auto">
            <a:xfrm>
              <a:off x="3992" y="2201"/>
              <a:ext cx="235" cy="79"/>
            </a:xfrm>
            <a:prstGeom prst="line">
              <a:avLst/>
            </a:prstGeom>
            <a:noFill/>
            <a:ln w="9525">
              <a:solidFill>
                <a:schemeClr val="bg2"/>
              </a:solidFill>
              <a:round/>
              <a:headEnd/>
              <a:tailEnd/>
            </a:ln>
          </p:spPr>
          <p:txBody>
            <a:bodyPr wrap="none"/>
            <a:lstStyle/>
            <a:p>
              <a:endParaRPr lang="en-US"/>
            </a:p>
          </p:txBody>
        </p:sp>
        <p:sp>
          <p:nvSpPr>
            <p:cNvPr id="1370" name="Line 583"/>
            <p:cNvSpPr>
              <a:spLocks noChangeShapeType="1"/>
            </p:cNvSpPr>
            <p:nvPr/>
          </p:nvSpPr>
          <p:spPr bwMode="auto">
            <a:xfrm flipH="1">
              <a:off x="4227" y="2201"/>
              <a:ext cx="236" cy="79"/>
            </a:xfrm>
            <a:prstGeom prst="line">
              <a:avLst/>
            </a:prstGeom>
            <a:noFill/>
            <a:ln w="9525">
              <a:solidFill>
                <a:schemeClr val="bg2"/>
              </a:solidFill>
              <a:round/>
              <a:headEnd/>
              <a:tailEnd/>
            </a:ln>
          </p:spPr>
          <p:txBody>
            <a:bodyPr wrap="none"/>
            <a:lstStyle/>
            <a:p>
              <a:endParaRPr lang="en-US"/>
            </a:p>
          </p:txBody>
        </p:sp>
        <p:sp>
          <p:nvSpPr>
            <p:cNvPr id="1371" name="Line 584"/>
            <p:cNvSpPr>
              <a:spLocks noChangeShapeType="1"/>
            </p:cNvSpPr>
            <p:nvPr/>
          </p:nvSpPr>
          <p:spPr bwMode="auto">
            <a:xfrm>
              <a:off x="4227" y="1497"/>
              <a:ext cx="0" cy="783"/>
            </a:xfrm>
            <a:prstGeom prst="line">
              <a:avLst/>
            </a:prstGeom>
            <a:noFill/>
            <a:ln w="9525">
              <a:solidFill>
                <a:schemeClr val="bg2"/>
              </a:solidFill>
              <a:round/>
              <a:headEnd/>
              <a:tailEnd/>
            </a:ln>
          </p:spPr>
          <p:txBody>
            <a:bodyPr wrap="none"/>
            <a:lstStyle/>
            <a:p>
              <a:endParaRPr lang="en-US"/>
            </a:p>
          </p:txBody>
        </p:sp>
        <p:sp>
          <p:nvSpPr>
            <p:cNvPr id="1372" name="Line 585"/>
            <p:cNvSpPr>
              <a:spLocks noChangeShapeType="1"/>
            </p:cNvSpPr>
            <p:nvPr/>
          </p:nvSpPr>
          <p:spPr bwMode="auto">
            <a:xfrm flipV="1">
              <a:off x="3992" y="2127"/>
              <a:ext cx="235" cy="78"/>
            </a:xfrm>
            <a:prstGeom prst="line">
              <a:avLst/>
            </a:prstGeom>
            <a:noFill/>
            <a:ln w="9525">
              <a:solidFill>
                <a:schemeClr val="bg2"/>
              </a:solidFill>
              <a:round/>
              <a:headEnd/>
              <a:tailEnd/>
            </a:ln>
          </p:spPr>
          <p:txBody>
            <a:bodyPr wrap="none"/>
            <a:lstStyle/>
            <a:p>
              <a:endParaRPr lang="en-US"/>
            </a:p>
          </p:txBody>
        </p:sp>
        <p:sp>
          <p:nvSpPr>
            <p:cNvPr id="1373" name="Line 586"/>
            <p:cNvSpPr>
              <a:spLocks noChangeShapeType="1"/>
            </p:cNvSpPr>
            <p:nvPr/>
          </p:nvSpPr>
          <p:spPr bwMode="auto">
            <a:xfrm flipH="1" flipV="1">
              <a:off x="4227" y="2127"/>
              <a:ext cx="236" cy="74"/>
            </a:xfrm>
            <a:prstGeom prst="line">
              <a:avLst/>
            </a:prstGeom>
            <a:noFill/>
            <a:ln w="9525">
              <a:solidFill>
                <a:schemeClr val="bg2"/>
              </a:solidFill>
              <a:round/>
              <a:headEnd/>
              <a:tailEnd/>
            </a:ln>
          </p:spPr>
          <p:txBody>
            <a:bodyPr wrap="none"/>
            <a:lstStyle/>
            <a:p>
              <a:endParaRPr lang="en-US"/>
            </a:p>
          </p:txBody>
        </p:sp>
        <p:sp>
          <p:nvSpPr>
            <p:cNvPr id="1374" name="Line 587"/>
            <p:cNvSpPr>
              <a:spLocks noChangeShapeType="1"/>
            </p:cNvSpPr>
            <p:nvPr/>
          </p:nvSpPr>
          <p:spPr bwMode="auto">
            <a:xfrm>
              <a:off x="4092" y="1890"/>
              <a:ext cx="135" cy="60"/>
            </a:xfrm>
            <a:prstGeom prst="line">
              <a:avLst/>
            </a:prstGeom>
            <a:noFill/>
            <a:ln w="9525">
              <a:solidFill>
                <a:schemeClr val="bg2"/>
              </a:solidFill>
              <a:round/>
              <a:headEnd/>
              <a:tailEnd/>
            </a:ln>
          </p:spPr>
          <p:txBody>
            <a:bodyPr wrap="none"/>
            <a:lstStyle/>
            <a:p>
              <a:endParaRPr lang="en-US"/>
            </a:p>
          </p:txBody>
        </p:sp>
        <p:sp>
          <p:nvSpPr>
            <p:cNvPr id="1375" name="Line 588"/>
            <p:cNvSpPr>
              <a:spLocks noChangeShapeType="1"/>
            </p:cNvSpPr>
            <p:nvPr/>
          </p:nvSpPr>
          <p:spPr bwMode="auto">
            <a:xfrm flipV="1">
              <a:off x="4227" y="1890"/>
              <a:ext cx="143" cy="60"/>
            </a:xfrm>
            <a:prstGeom prst="line">
              <a:avLst/>
            </a:prstGeom>
            <a:noFill/>
            <a:ln w="9525">
              <a:solidFill>
                <a:schemeClr val="bg2"/>
              </a:solidFill>
              <a:round/>
              <a:headEnd/>
              <a:tailEnd/>
            </a:ln>
          </p:spPr>
          <p:txBody>
            <a:bodyPr wrap="none"/>
            <a:lstStyle/>
            <a:p>
              <a:endParaRPr lang="en-US"/>
            </a:p>
          </p:txBody>
        </p:sp>
        <p:sp>
          <p:nvSpPr>
            <p:cNvPr id="1376" name="Line 589"/>
            <p:cNvSpPr>
              <a:spLocks noChangeShapeType="1"/>
            </p:cNvSpPr>
            <p:nvPr/>
          </p:nvSpPr>
          <p:spPr bwMode="auto">
            <a:xfrm>
              <a:off x="4047" y="1996"/>
              <a:ext cx="175" cy="81"/>
            </a:xfrm>
            <a:prstGeom prst="line">
              <a:avLst/>
            </a:prstGeom>
            <a:noFill/>
            <a:ln w="9525">
              <a:solidFill>
                <a:schemeClr val="bg2"/>
              </a:solidFill>
              <a:round/>
              <a:headEnd/>
              <a:tailEnd/>
            </a:ln>
          </p:spPr>
          <p:txBody>
            <a:bodyPr wrap="none"/>
            <a:lstStyle/>
            <a:p>
              <a:endParaRPr lang="en-US"/>
            </a:p>
          </p:txBody>
        </p:sp>
        <p:sp>
          <p:nvSpPr>
            <p:cNvPr id="1377" name="Line 590"/>
            <p:cNvSpPr>
              <a:spLocks noChangeShapeType="1"/>
            </p:cNvSpPr>
            <p:nvPr/>
          </p:nvSpPr>
          <p:spPr bwMode="auto">
            <a:xfrm flipV="1">
              <a:off x="4227" y="2012"/>
              <a:ext cx="176" cy="71"/>
            </a:xfrm>
            <a:prstGeom prst="line">
              <a:avLst/>
            </a:prstGeom>
            <a:noFill/>
            <a:ln w="9525">
              <a:solidFill>
                <a:schemeClr val="bg2"/>
              </a:solidFill>
              <a:round/>
              <a:headEnd/>
              <a:tailEnd/>
            </a:ln>
          </p:spPr>
          <p:txBody>
            <a:bodyPr wrap="none"/>
            <a:lstStyle/>
            <a:p>
              <a:endParaRPr lang="en-US"/>
            </a:p>
          </p:txBody>
        </p:sp>
        <p:sp>
          <p:nvSpPr>
            <p:cNvPr id="1378" name="Line 591"/>
            <p:cNvSpPr>
              <a:spLocks noChangeShapeType="1"/>
            </p:cNvSpPr>
            <p:nvPr/>
          </p:nvSpPr>
          <p:spPr bwMode="auto">
            <a:xfrm flipV="1">
              <a:off x="4227" y="1782"/>
              <a:ext cx="90" cy="29"/>
            </a:xfrm>
            <a:prstGeom prst="line">
              <a:avLst/>
            </a:prstGeom>
            <a:noFill/>
            <a:ln w="9525">
              <a:solidFill>
                <a:schemeClr val="bg2"/>
              </a:solidFill>
              <a:round/>
              <a:headEnd/>
              <a:tailEnd/>
            </a:ln>
          </p:spPr>
          <p:txBody>
            <a:bodyPr wrap="none"/>
            <a:lstStyle/>
            <a:p>
              <a:endParaRPr lang="en-US"/>
            </a:p>
          </p:txBody>
        </p:sp>
        <p:sp>
          <p:nvSpPr>
            <p:cNvPr id="1379" name="Line 592"/>
            <p:cNvSpPr>
              <a:spLocks noChangeShapeType="1"/>
            </p:cNvSpPr>
            <p:nvPr/>
          </p:nvSpPr>
          <p:spPr bwMode="auto">
            <a:xfrm flipV="1">
              <a:off x="4227" y="1632"/>
              <a:ext cx="57" cy="22"/>
            </a:xfrm>
            <a:prstGeom prst="line">
              <a:avLst/>
            </a:prstGeom>
            <a:noFill/>
            <a:ln w="9525">
              <a:solidFill>
                <a:schemeClr val="bg2"/>
              </a:solidFill>
              <a:round/>
              <a:headEnd/>
              <a:tailEnd/>
            </a:ln>
          </p:spPr>
          <p:txBody>
            <a:bodyPr wrap="none"/>
            <a:lstStyle/>
            <a:p>
              <a:endParaRPr lang="en-US"/>
            </a:p>
          </p:txBody>
        </p:sp>
        <p:sp>
          <p:nvSpPr>
            <p:cNvPr id="1380" name="Line 593"/>
            <p:cNvSpPr>
              <a:spLocks noChangeShapeType="1"/>
            </p:cNvSpPr>
            <p:nvPr/>
          </p:nvSpPr>
          <p:spPr bwMode="auto">
            <a:xfrm>
              <a:off x="4126" y="1772"/>
              <a:ext cx="109" cy="39"/>
            </a:xfrm>
            <a:prstGeom prst="line">
              <a:avLst/>
            </a:prstGeom>
            <a:noFill/>
            <a:ln w="9525">
              <a:solidFill>
                <a:schemeClr val="bg2"/>
              </a:solidFill>
              <a:round/>
              <a:headEnd/>
              <a:tailEnd/>
            </a:ln>
          </p:spPr>
          <p:txBody>
            <a:bodyPr wrap="none"/>
            <a:lstStyle/>
            <a:p>
              <a:endParaRPr lang="en-US"/>
            </a:p>
          </p:txBody>
        </p:sp>
        <p:sp>
          <p:nvSpPr>
            <p:cNvPr id="1381" name="Line 594"/>
            <p:cNvSpPr>
              <a:spLocks noChangeShapeType="1"/>
            </p:cNvSpPr>
            <p:nvPr/>
          </p:nvSpPr>
          <p:spPr bwMode="auto">
            <a:xfrm>
              <a:off x="4175" y="1625"/>
              <a:ext cx="63" cy="39"/>
            </a:xfrm>
            <a:prstGeom prst="line">
              <a:avLst/>
            </a:prstGeom>
            <a:noFill/>
            <a:ln w="9525">
              <a:solidFill>
                <a:schemeClr val="bg2"/>
              </a:solidFill>
              <a:round/>
              <a:headEnd/>
              <a:tailEnd/>
            </a:ln>
          </p:spPr>
          <p:txBody>
            <a:bodyPr wrap="none"/>
            <a:lstStyle/>
            <a:p>
              <a:endParaRPr lang="en-US"/>
            </a:p>
          </p:txBody>
        </p:sp>
        <p:grpSp>
          <p:nvGrpSpPr>
            <p:cNvPr id="4" name="Group 595"/>
            <p:cNvGrpSpPr>
              <a:grpSpLocks/>
            </p:cNvGrpSpPr>
            <p:nvPr/>
          </p:nvGrpSpPr>
          <p:grpSpPr bwMode="auto">
            <a:xfrm>
              <a:off x="4269" y="1415"/>
              <a:ext cx="392" cy="137"/>
              <a:chOff x="4227" y="1360"/>
              <a:chExt cx="863" cy="270"/>
            </a:xfrm>
          </p:grpSpPr>
          <p:sp>
            <p:nvSpPr>
              <p:cNvPr id="1393" name="Line 596"/>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1394" name="Line 597"/>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1395" name="Line 598"/>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1396" name="Line 599"/>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5" name="Group 600"/>
            <p:cNvGrpSpPr>
              <a:grpSpLocks/>
            </p:cNvGrpSpPr>
            <p:nvPr/>
          </p:nvGrpSpPr>
          <p:grpSpPr bwMode="auto">
            <a:xfrm rot="5700496">
              <a:off x="4053" y="1170"/>
              <a:ext cx="392" cy="137"/>
              <a:chOff x="4227" y="1360"/>
              <a:chExt cx="863" cy="270"/>
            </a:xfrm>
          </p:grpSpPr>
          <p:sp>
            <p:nvSpPr>
              <p:cNvPr id="1389" name="Line 601"/>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1390" name="Line 602"/>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1391" name="Line 603"/>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1392" name="Line 604"/>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6" name="Group 605"/>
            <p:cNvGrpSpPr>
              <a:grpSpLocks/>
            </p:cNvGrpSpPr>
            <p:nvPr/>
          </p:nvGrpSpPr>
          <p:grpSpPr bwMode="auto">
            <a:xfrm rot="10800000">
              <a:off x="3796" y="1402"/>
              <a:ext cx="392" cy="137"/>
              <a:chOff x="4227" y="1360"/>
              <a:chExt cx="863" cy="270"/>
            </a:xfrm>
          </p:grpSpPr>
          <p:sp>
            <p:nvSpPr>
              <p:cNvPr id="1385" name="Line 606"/>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1386" name="Line 607"/>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1387" name="Line 608"/>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1388" name="Line 609"/>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sp>
        <p:nvSpPr>
          <p:cNvPr id="1046" name="Oval 610"/>
          <p:cNvSpPr>
            <a:spLocks noChangeArrowheads="1"/>
          </p:cNvSpPr>
          <p:nvPr/>
        </p:nvSpPr>
        <p:spPr bwMode="auto">
          <a:xfrm>
            <a:off x="6862763" y="3625850"/>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047" name="Line 611"/>
          <p:cNvSpPr>
            <a:spLocks noChangeShapeType="1"/>
          </p:cNvSpPr>
          <p:nvPr/>
        </p:nvSpPr>
        <p:spPr bwMode="auto">
          <a:xfrm>
            <a:off x="6862763" y="3617913"/>
            <a:ext cx="0" cy="58737"/>
          </a:xfrm>
          <a:prstGeom prst="line">
            <a:avLst/>
          </a:prstGeom>
          <a:noFill/>
          <a:ln w="12700">
            <a:solidFill>
              <a:schemeClr val="folHlink"/>
            </a:solidFill>
            <a:round/>
            <a:headEnd/>
            <a:tailEnd/>
          </a:ln>
        </p:spPr>
        <p:txBody>
          <a:bodyPr wrap="none" anchor="ctr"/>
          <a:lstStyle/>
          <a:p>
            <a:endParaRPr lang="en-US"/>
          </a:p>
        </p:txBody>
      </p:sp>
      <p:sp>
        <p:nvSpPr>
          <p:cNvPr id="1048" name="Line 612"/>
          <p:cNvSpPr>
            <a:spLocks noChangeShapeType="1"/>
          </p:cNvSpPr>
          <p:nvPr/>
        </p:nvSpPr>
        <p:spPr bwMode="auto">
          <a:xfrm>
            <a:off x="7221538" y="3617913"/>
            <a:ext cx="0" cy="58737"/>
          </a:xfrm>
          <a:prstGeom prst="line">
            <a:avLst/>
          </a:prstGeom>
          <a:noFill/>
          <a:ln w="12700">
            <a:solidFill>
              <a:schemeClr val="folHlink"/>
            </a:solidFill>
            <a:round/>
            <a:headEnd/>
            <a:tailEnd/>
          </a:ln>
        </p:spPr>
        <p:txBody>
          <a:bodyPr wrap="none" anchor="ctr"/>
          <a:lstStyle/>
          <a:p>
            <a:endParaRPr lang="en-US"/>
          </a:p>
        </p:txBody>
      </p:sp>
      <p:sp>
        <p:nvSpPr>
          <p:cNvPr id="1049" name="Rectangle 613"/>
          <p:cNvSpPr>
            <a:spLocks noChangeArrowheads="1"/>
          </p:cNvSpPr>
          <p:nvPr/>
        </p:nvSpPr>
        <p:spPr bwMode="auto">
          <a:xfrm>
            <a:off x="6862763" y="3617913"/>
            <a:ext cx="355600" cy="5873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050" name="Oval 614"/>
          <p:cNvSpPr>
            <a:spLocks noChangeArrowheads="1"/>
          </p:cNvSpPr>
          <p:nvPr/>
        </p:nvSpPr>
        <p:spPr bwMode="auto">
          <a:xfrm>
            <a:off x="6859588" y="3549650"/>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7" name="Group 615"/>
          <p:cNvGrpSpPr>
            <a:grpSpLocks/>
          </p:cNvGrpSpPr>
          <p:nvPr/>
        </p:nvGrpSpPr>
        <p:grpSpPr bwMode="auto">
          <a:xfrm>
            <a:off x="6945313" y="3573463"/>
            <a:ext cx="179387" cy="65087"/>
            <a:chOff x="2848" y="848"/>
            <a:chExt cx="140" cy="98"/>
          </a:xfrm>
        </p:grpSpPr>
        <p:sp>
          <p:nvSpPr>
            <p:cNvPr id="1364" name="Line 61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65" name="Line 61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66" name="Line 61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8" name="Group 619"/>
          <p:cNvGrpSpPr>
            <a:grpSpLocks/>
          </p:cNvGrpSpPr>
          <p:nvPr/>
        </p:nvGrpSpPr>
        <p:grpSpPr bwMode="auto">
          <a:xfrm flipV="1">
            <a:off x="6945313" y="3573463"/>
            <a:ext cx="179387" cy="65087"/>
            <a:chOff x="2848" y="848"/>
            <a:chExt cx="140" cy="98"/>
          </a:xfrm>
        </p:grpSpPr>
        <p:sp>
          <p:nvSpPr>
            <p:cNvPr id="1361" name="Line 62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62" name="Line 62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63" name="Line 62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53" name="Oval 623"/>
          <p:cNvSpPr>
            <a:spLocks noChangeArrowheads="1"/>
          </p:cNvSpPr>
          <p:nvPr/>
        </p:nvSpPr>
        <p:spPr bwMode="auto">
          <a:xfrm>
            <a:off x="7218363" y="3905250"/>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054" name="Line 624"/>
          <p:cNvSpPr>
            <a:spLocks noChangeShapeType="1"/>
          </p:cNvSpPr>
          <p:nvPr/>
        </p:nvSpPr>
        <p:spPr bwMode="auto">
          <a:xfrm>
            <a:off x="7218363" y="3897313"/>
            <a:ext cx="0" cy="58737"/>
          </a:xfrm>
          <a:prstGeom prst="line">
            <a:avLst/>
          </a:prstGeom>
          <a:noFill/>
          <a:ln w="12700">
            <a:solidFill>
              <a:schemeClr val="folHlink"/>
            </a:solidFill>
            <a:round/>
            <a:headEnd/>
            <a:tailEnd/>
          </a:ln>
        </p:spPr>
        <p:txBody>
          <a:bodyPr wrap="none" anchor="ctr"/>
          <a:lstStyle/>
          <a:p>
            <a:endParaRPr lang="en-US"/>
          </a:p>
        </p:txBody>
      </p:sp>
      <p:sp>
        <p:nvSpPr>
          <p:cNvPr id="1055" name="Line 625"/>
          <p:cNvSpPr>
            <a:spLocks noChangeShapeType="1"/>
          </p:cNvSpPr>
          <p:nvPr/>
        </p:nvSpPr>
        <p:spPr bwMode="auto">
          <a:xfrm>
            <a:off x="7577138" y="3897313"/>
            <a:ext cx="0" cy="58737"/>
          </a:xfrm>
          <a:prstGeom prst="line">
            <a:avLst/>
          </a:prstGeom>
          <a:noFill/>
          <a:ln w="12700">
            <a:solidFill>
              <a:schemeClr val="folHlink"/>
            </a:solidFill>
            <a:round/>
            <a:headEnd/>
            <a:tailEnd/>
          </a:ln>
        </p:spPr>
        <p:txBody>
          <a:bodyPr wrap="none" anchor="ctr"/>
          <a:lstStyle/>
          <a:p>
            <a:endParaRPr lang="en-US"/>
          </a:p>
        </p:txBody>
      </p:sp>
      <p:sp>
        <p:nvSpPr>
          <p:cNvPr id="1056" name="Rectangle 626"/>
          <p:cNvSpPr>
            <a:spLocks noChangeArrowheads="1"/>
          </p:cNvSpPr>
          <p:nvPr/>
        </p:nvSpPr>
        <p:spPr bwMode="auto">
          <a:xfrm>
            <a:off x="7218363" y="3897313"/>
            <a:ext cx="355600" cy="5873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057" name="Oval 627"/>
          <p:cNvSpPr>
            <a:spLocks noChangeArrowheads="1"/>
          </p:cNvSpPr>
          <p:nvPr/>
        </p:nvSpPr>
        <p:spPr bwMode="auto">
          <a:xfrm>
            <a:off x="7215188" y="3829050"/>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9" name="Group 628"/>
          <p:cNvGrpSpPr>
            <a:grpSpLocks/>
          </p:cNvGrpSpPr>
          <p:nvPr/>
        </p:nvGrpSpPr>
        <p:grpSpPr bwMode="auto">
          <a:xfrm>
            <a:off x="7300913" y="3852863"/>
            <a:ext cx="179387" cy="65087"/>
            <a:chOff x="2848" y="848"/>
            <a:chExt cx="140" cy="98"/>
          </a:xfrm>
        </p:grpSpPr>
        <p:sp>
          <p:nvSpPr>
            <p:cNvPr id="1358" name="Line 62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59" name="Line 63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60" name="Line 63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 name="Group 632"/>
          <p:cNvGrpSpPr>
            <a:grpSpLocks/>
          </p:cNvGrpSpPr>
          <p:nvPr/>
        </p:nvGrpSpPr>
        <p:grpSpPr bwMode="auto">
          <a:xfrm flipV="1">
            <a:off x="7300913" y="3852863"/>
            <a:ext cx="179387" cy="65087"/>
            <a:chOff x="2848" y="848"/>
            <a:chExt cx="140" cy="98"/>
          </a:xfrm>
        </p:grpSpPr>
        <p:sp>
          <p:nvSpPr>
            <p:cNvPr id="1355" name="Line 63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56" name="Line 63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57" name="Line 63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60" name="Oval 636"/>
          <p:cNvSpPr>
            <a:spLocks noChangeArrowheads="1"/>
          </p:cNvSpPr>
          <p:nvPr/>
        </p:nvSpPr>
        <p:spPr bwMode="auto">
          <a:xfrm>
            <a:off x="7497763" y="3638550"/>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061" name="Line 637"/>
          <p:cNvSpPr>
            <a:spLocks noChangeShapeType="1"/>
          </p:cNvSpPr>
          <p:nvPr/>
        </p:nvSpPr>
        <p:spPr bwMode="auto">
          <a:xfrm>
            <a:off x="7497763" y="3630613"/>
            <a:ext cx="0" cy="58737"/>
          </a:xfrm>
          <a:prstGeom prst="line">
            <a:avLst/>
          </a:prstGeom>
          <a:noFill/>
          <a:ln w="12700">
            <a:solidFill>
              <a:schemeClr val="folHlink"/>
            </a:solidFill>
            <a:round/>
            <a:headEnd/>
            <a:tailEnd/>
          </a:ln>
        </p:spPr>
        <p:txBody>
          <a:bodyPr wrap="none" anchor="ctr"/>
          <a:lstStyle/>
          <a:p>
            <a:endParaRPr lang="en-US"/>
          </a:p>
        </p:txBody>
      </p:sp>
      <p:sp>
        <p:nvSpPr>
          <p:cNvPr id="1062" name="Line 638"/>
          <p:cNvSpPr>
            <a:spLocks noChangeShapeType="1"/>
          </p:cNvSpPr>
          <p:nvPr/>
        </p:nvSpPr>
        <p:spPr bwMode="auto">
          <a:xfrm>
            <a:off x="7856538" y="3630613"/>
            <a:ext cx="0" cy="58737"/>
          </a:xfrm>
          <a:prstGeom prst="line">
            <a:avLst/>
          </a:prstGeom>
          <a:noFill/>
          <a:ln w="12700">
            <a:solidFill>
              <a:schemeClr val="folHlink"/>
            </a:solidFill>
            <a:round/>
            <a:headEnd/>
            <a:tailEnd/>
          </a:ln>
        </p:spPr>
        <p:txBody>
          <a:bodyPr wrap="none" anchor="ctr"/>
          <a:lstStyle/>
          <a:p>
            <a:endParaRPr lang="en-US"/>
          </a:p>
        </p:txBody>
      </p:sp>
      <p:sp>
        <p:nvSpPr>
          <p:cNvPr id="1063" name="Rectangle 639"/>
          <p:cNvSpPr>
            <a:spLocks noChangeArrowheads="1"/>
          </p:cNvSpPr>
          <p:nvPr/>
        </p:nvSpPr>
        <p:spPr bwMode="auto">
          <a:xfrm>
            <a:off x="7497763" y="3630613"/>
            <a:ext cx="355600" cy="5873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064" name="Oval 640"/>
          <p:cNvSpPr>
            <a:spLocks noChangeArrowheads="1"/>
          </p:cNvSpPr>
          <p:nvPr/>
        </p:nvSpPr>
        <p:spPr bwMode="auto">
          <a:xfrm>
            <a:off x="7494588" y="3562350"/>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1" name="Group 641"/>
          <p:cNvGrpSpPr>
            <a:grpSpLocks/>
          </p:cNvGrpSpPr>
          <p:nvPr/>
        </p:nvGrpSpPr>
        <p:grpSpPr bwMode="auto">
          <a:xfrm>
            <a:off x="7580313" y="3586163"/>
            <a:ext cx="179387" cy="65087"/>
            <a:chOff x="2848" y="848"/>
            <a:chExt cx="140" cy="98"/>
          </a:xfrm>
        </p:grpSpPr>
        <p:sp>
          <p:nvSpPr>
            <p:cNvPr id="1352" name="Line 64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53" name="Line 64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54" name="Line 64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2" name="Group 645"/>
          <p:cNvGrpSpPr>
            <a:grpSpLocks/>
          </p:cNvGrpSpPr>
          <p:nvPr/>
        </p:nvGrpSpPr>
        <p:grpSpPr bwMode="auto">
          <a:xfrm flipV="1">
            <a:off x="7580313" y="3586163"/>
            <a:ext cx="179387" cy="65087"/>
            <a:chOff x="2848" y="848"/>
            <a:chExt cx="140" cy="98"/>
          </a:xfrm>
        </p:grpSpPr>
        <p:sp>
          <p:nvSpPr>
            <p:cNvPr id="1349" name="Line 64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50" name="Line 64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51" name="Line 64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67" name="Oval 649"/>
          <p:cNvSpPr>
            <a:spLocks noChangeArrowheads="1"/>
          </p:cNvSpPr>
          <p:nvPr/>
        </p:nvSpPr>
        <p:spPr bwMode="auto">
          <a:xfrm>
            <a:off x="6962775" y="2476500"/>
            <a:ext cx="347663" cy="8890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068" name="Line 650"/>
          <p:cNvSpPr>
            <a:spLocks noChangeShapeType="1"/>
          </p:cNvSpPr>
          <p:nvPr/>
        </p:nvSpPr>
        <p:spPr bwMode="auto">
          <a:xfrm>
            <a:off x="6962775" y="2468563"/>
            <a:ext cx="0" cy="55562"/>
          </a:xfrm>
          <a:prstGeom prst="line">
            <a:avLst/>
          </a:prstGeom>
          <a:noFill/>
          <a:ln w="12700">
            <a:solidFill>
              <a:schemeClr val="folHlink"/>
            </a:solidFill>
            <a:round/>
            <a:headEnd/>
            <a:tailEnd/>
          </a:ln>
        </p:spPr>
        <p:txBody>
          <a:bodyPr wrap="none" anchor="ctr"/>
          <a:lstStyle/>
          <a:p>
            <a:endParaRPr lang="en-US"/>
          </a:p>
        </p:txBody>
      </p:sp>
      <p:sp>
        <p:nvSpPr>
          <p:cNvPr id="1069" name="Line 651"/>
          <p:cNvSpPr>
            <a:spLocks noChangeShapeType="1"/>
          </p:cNvSpPr>
          <p:nvPr/>
        </p:nvSpPr>
        <p:spPr bwMode="auto">
          <a:xfrm>
            <a:off x="7310438" y="2468563"/>
            <a:ext cx="0" cy="55562"/>
          </a:xfrm>
          <a:prstGeom prst="line">
            <a:avLst/>
          </a:prstGeom>
          <a:noFill/>
          <a:ln w="12700">
            <a:solidFill>
              <a:schemeClr val="folHlink"/>
            </a:solidFill>
            <a:round/>
            <a:headEnd/>
            <a:tailEnd/>
          </a:ln>
        </p:spPr>
        <p:txBody>
          <a:bodyPr wrap="none" anchor="ctr"/>
          <a:lstStyle/>
          <a:p>
            <a:endParaRPr lang="en-US"/>
          </a:p>
        </p:txBody>
      </p:sp>
      <p:sp>
        <p:nvSpPr>
          <p:cNvPr id="1070" name="Rectangle 652"/>
          <p:cNvSpPr>
            <a:spLocks noChangeArrowheads="1"/>
          </p:cNvSpPr>
          <p:nvPr/>
        </p:nvSpPr>
        <p:spPr bwMode="auto">
          <a:xfrm>
            <a:off x="6962775" y="2468563"/>
            <a:ext cx="344488"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071" name="Oval 653"/>
          <p:cNvSpPr>
            <a:spLocks noChangeArrowheads="1"/>
          </p:cNvSpPr>
          <p:nvPr/>
        </p:nvSpPr>
        <p:spPr bwMode="auto">
          <a:xfrm>
            <a:off x="6959600" y="2405063"/>
            <a:ext cx="347663" cy="103187"/>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3" name="Group 654"/>
          <p:cNvGrpSpPr>
            <a:grpSpLocks/>
          </p:cNvGrpSpPr>
          <p:nvPr/>
        </p:nvGrpSpPr>
        <p:grpSpPr bwMode="auto">
          <a:xfrm>
            <a:off x="7043738" y="2427288"/>
            <a:ext cx="171450" cy="61912"/>
            <a:chOff x="2848" y="848"/>
            <a:chExt cx="140" cy="98"/>
          </a:xfrm>
        </p:grpSpPr>
        <p:sp>
          <p:nvSpPr>
            <p:cNvPr id="1346" name="Line 65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47" name="Line 65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48" name="Line 65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4" name="Group 658"/>
          <p:cNvGrpSpPr>
            <a:grpSpLocks/>
          </p:cNvGrpSpPr>
          <p:nvPr/>
        </p:nvGrpSpPr>
        <p:grpSpPr bwMode="auto">
          <a:xfrm flipV="1">
            <a:off x="7043738" y="2427288"/>
            <a:ext cx="171450" cy="60325"/>
            <a:chOff x="2848" y="848"/>
            <a:chExt cx="140" cy="98"/>
          </a:xfrm>
        </p:grpSpPr>
        <p:sp>
          <p:nvSpPr>
            <p:cNvPr id="1343" name="Line 65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44" name="Line 66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45" name="Line 66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74" name="Oval 662"/>
          <p:cNvSpPr>
            <a:spLocks noChangeArrowheads="1"/>
          </p:cNvSpPr>
          <p:nvPr/>
        </p:nvSpPr>
        <p:spPr bwMode="auto">
          <a:xfrm>
            <a:off x="6961188" y="2736850"/>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075" name="Line 663"/>
          <p:cNvSpPr>
            <a:spLocks noChangeShapeType="1"/>
          </p:cNvSpPr>
          <p:nvPr/>
        </p:nvSpPr>
        <p:spPr bwMode="auto">
          <a:xfrm>
            <a:off x="6961188" y="2728913"/>
            <a:ext cx="0" cy="58737"/>
          </a:xfrm>
          <a:prstGeom prst="line">
            <a:avLst/>
          </a:prstGeom>
          <a:noFill/>
          <a:ln w="12700">
            <a:solidFill>
              <a:schemeClr val="folHlink"/>
            </a:solidFill>
            <a:round/>
            <a:headEnd/>
            <a:tailEnd/>
          </a:ln>
        </p:spPr>
        <p:txBody>
          <a:bodyPr wrap="none" anchor="ctr"/>
          <a:lstStyle/>
          <a:p>
            <a:endParaRPr lang="en-US"/>
          </a:p>
        </p:txBody>
      </p:sp>
      <p:sp>
        <p:nvSpPr>
          <p:cNvPr id="1076" name="Line 664"/>
          <p:cNvSpPr>
            <a:spLocks noChangeShapeType="1"/>
          </p:cNvSpPr>
          <p:nvPr/>
        </p:nvSpPr>
        <p:spPr bwMode="auto">
          <a:xfrm>
            <a:off x="7319963" y="2728913"/>
            <a:ext cx="0" cy="58737"/>
          </a:xfrm>
          <a:prstGeom prst="line">
            <a:avLst/>
          </a:prstGeom>
          <a:noFill/>
          <a:ln w="12700">
            <a:solidFill>
              <a:schemeClr val="folHlink"/>
            </a:solidFill>
            <a:round/>
            <a:headEnd/>
            <a:tailEnd/>
          </a:ln>
        </p:spPr>
        <p:txBody>
          <a:bodyPr wrap="none" anchor="ctr"/>
          <a:lstStyle/>
          <a:p>
            <a:endParaRPr lang="en-US"/>
          </a:p>
        </p:txBody>
      </p:sp>
      <p:sp>
        <p:nvSpPr>
          <p:cNvPr id="1077" name="Rectangle 665"/>
          <p:cNvSpPr>
            <a:spLocks noChangeArrowheads="1"/>
          </p:cNvSpPr>
          <p:nvPr/>
        </p:nvSpPr>
        <p:spPr bwMode="auto">
          <a:xfrm>
            <a:off x="6961188" y="2728913"/>
            <a:ext cx="355600" cy="5873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078" name="Oval 666"/>
          <p:cNvSpPr>
            <a:spLocks noChangeArrowheads="1"/>
          </p:cNvSpPr>
          <p:nvPr/>
        </p:nvSpPr>
        <p:spPr bwMode="auto">
          <a:xfrm>
            <a:off x="6958013" y="2660650"/>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5" name="Group 667"/>
          <p:cNvGrpSpPr>
            <a:grpSpLocks/>
          </p:cNvGrpSpPr>
          <p:nvPr/>
        </p:nvGrpSpPr>
        <p:grpSpPr bwMode="auto">
          <a:xfrm>
            <a:off x="7043738" y="2684463"/>
            <a:ext cx="179387" cy="65087"/>
            <a:chOff x="2848" y="848"/>
            <a:chExt cx="140" cy="98"/>
          </a:xfrm>
        </p:grpSpPr>
        <p:sp>
          <p:nvSpPr>
            <p:cNvPr id="1340" name="Line 66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41" name="Line 66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42" name="Line 67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6" name="Group 671"/>
          <p:cNvGrpSpPr>
            <a:grpSpLocks/>
          </p:cNvGrpSpPr>
          <p:nvPr/>
        </p:nvGrpSpPr>
        <p:grpSpPr bwMode="auto">
          <a:xfrm flipV="1">
            <a:off x="7043738" y="2684463"/>
            <a:ext cx="179387" cy="65087"/>
            <a:chOff x="2848" y="848"/>
            <a:chExt cx="140" cy="98"/>
          </a:xfrm>
        </p:grpSpPr>
        <p:sp>
          <p:nvSpPr>
            <p:cNvPr id="1337" name="Line 67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38" name="Line 67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39" name="Line 67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81" name="Oval 675"/>
          <p:cNvSpPr>
            <a:spLocks noChangeArrowheads="1"/>
          </p:cNvSpPr>
          <p:nvPr/>
        </p:nvSpPr>
        <p:spPr bwMode="auto">
          <a:xfrm>
            <a:off x="7437438" y="2378075"/>
            <a:ext cx="330200" cy="85725"/>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082" name="Line 676"/>
          <p:cNvSpPr>
            <a:spLocks noChangeShapeType="1"/>
          </p:cNvSpPr>
          <p:nvPr/>
        </p:nvSpPr>
        <p:spPr bwMode="auto">
          <a:xfrm>
            <a:off x="7437438" y="2371725"/>
            <a:ext cx="0" cy="52388"/>
          </a:xfrm>
          <a:prstGeom prst="line">
            <a:avLst/>
          </a:prstGeom>
          <a:noFill/>
          <a:ln w="12700">
            <a:solidFill>
              <a:schemeClr val="folHlink"/>
            </a:solidFill>
            <a:round/>
            <a:headEnd/>
            <a:tailEnd/>
          </a:ln>
        </p:spPr>
        <p:txBody>
          <a:bodyPr wrap="none" anchor="ctr"/>
          <a:lstStyle/>
          <a:p>
            <a:endParaRPr lang="en-US"/>
          </a:p>
        </p:txBody>
      </p:sp>
      <p:sp>
        <p:nvSpPr>
          <p:cNvPr id="1083" name="Line 677"/>
          <p:cNvSpPr>
            <a:spLocks noChangeShapeType="1"/>
          </p:cNvSpPr>
          <p:nvPr/>
        </p:nvSpPr>
        <p:spPr bwMode="auto">
          <a:xfrm>
            <a:off x="7767638" y="2371725"/>
            <a:ext cx="0" cy="52388"/>
          </a:xfrm>
          <a:prstGeom prst="line">
            <a:avLst/>
          </a:prstGeom>
          <a:noFill/>
          <a:ln w="12700">
            <a:solidFill>
              <a:schemeClr val="folHlink"/>
            </a:solidFill>
            <a:round/>
            <a:headEnd/>
            <a:tailEnd/>
          </a:ln>
        </p:spPr>
        <p:txBody>
          <a:bodyPr wrap="none" anchor="ctr"/>
          <a:lstStyle/>
          <a:p>
            <a:endParaRPr lang="en-US"/>
          </a:p>
        </p:txBody>
      </p:sp>
      <p:sp>
        <p:nvSpPr>
          <p:cNvPr id="1084" name="Rectangle 678"/>
          <p:cNvSpPr>
            <a:spLocks noChangeArrowheads="1"/>
          </p:cNvSpPr>
          <p:nvPr/>
        </p:nvSpPr>
        <p:spPr bwMode="auto">
          <a:xfrm>
            <a:off x="7437438" y="2371725"/>
            <a:ext cx="327025" cy="5238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solidFill>
                <a:schemeClr val="bg2"/>
              </a:solidFill>
              <a:latin typeface="Times New Roman" pitchFamily="18" charset="0"/>
            </a:endParaRPr>
          </a:p>
        </p:txBody>
      </p:sp>
      <p:sp>
        <p:nvSpPr>
          <p:cNvPr id="1085" name="Oval 679"/>
          <p:cNvSpPr>
            <a:spLocks noChangeArrowheads="1"/>
          </p:cNvSpPr>
          <p:nvPr/>
        </p:nvSpPr>
        <p:spPr bwMode="auto">
          <a:xfrm>
            <a:off x="7434263" y="2309813"/>
            <a:ext cx="330200" cy="100012"/>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7" name="Group 680"/>
          <p:cNvGrpSpPr>
            <a:grpSpLocks/>
          </p:cNvGrpSpPr>
          <p:nvPr/>
        </p:nvGrpSpPr>
        <p:grpSpPr bwMode="auto">
          <a:xfrm>
            <a:off x="7513638" y="2332038"/>
            <a:ext cx="163512" cy="57150"/>
            <a:chOff x="2848" y="848"/>
            <a:chExt cx="140" cy="98"/>
          </a:xfrm>
        </p:grpSpPr>
        <p:sp>
          <p:nvSpPr>
            <p:cNvPr id="1334" name="Line 68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35" name="Line 68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36" name="Line 68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8" name="Group 684"/>
          <p:cNvGrpSpPr>
            <a:grpSpLocks/>
          </p:cNvGrpSpPr>
          <p:nvPr/>
        </p:nvGrpSpPr>
        <p:grpSpPr bwMode="auto">
          <a:xfrm flipV="1">
            <a:off x="7513638" y="2330450"/>
            <a:ext cx="163512" cy="58738"/>
            <a:chOff x="2848" y="848"/>
            <a:chExt cx="140" cy="98"/>
          </a:xfrm>
        </p:grpSpPr>
        <p:sp>
          <p:nvSpPr>
            <p:cNvPr id="1331" name="Line 68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32" name="Line 68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33" name="Line 68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88" name="Oval 688"/>
          <p:cNvSpPr>
            <a:spLocks noChangeArrowheads="1"/>
          </p:cNvSpPr>
          <p:nvPr/>
        </p:nvSpPr>
        <p:spPr bwMode="auto">
          <a:xfrm>
            <a:off x="7523163" y="2736850"/>
            <a:ext cx="358775" cy="95250"/>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089" name="Line 689"/>
          <p:cNvSpPr>
            <a:spLocks noChangeShapeType="1"/>
          </p:cNvSpPr>
          <p:nvPr/>
        </p:nvSpPr>
        <p:spPr bwMode="auto">
          <a:xfrm>
            <a:off x="7523163" y="2728913"/>
            <a:ext cx="0" cy="58737"/>
          </a:xfrm>
          <a:prstGeom prst="line">
            <a:avLst/>
          </a:prstGeom>
          <a:noFill/>
          <a:ln w="12700">
            <a:solidFill>
              <a:schemeClr val="folHlink"/>
            </a:solidFill>
            <a:round/>
            <a:headEnd/>
            <a:tailEnd/>
          </a:ln>
        </p:spPr>
        <p:txBody>
          <a:bodyPr wrap="none" anchor="ctr"/>
          <a:lstStyle/>
          <a:p>
            <a:endParaRPr lang="en-US"/>
          </a:p>
        </p:txBody>
      </p:sp>
      <p:sp>
        <p:nvSpPr>
          <p:cNvPr id="1090" name="Line 690"/>
          <p:cNvSpPr>
            <a:spLocks noChangeShapeType="1"/>
          </p:cNvSpPr>
          <p:nvPr/>
        </p:nvSpPr>
        <p:spPr bwMode="auto">
          <a:xfrm>
            <a:off x="7881938" y="2728913"/>
            <a:ext cx="0" cy="58737"/>
          </a:xfrm>
          <a:prstGeom prst="line">
            <a:avLst/>
          </a:prstGeom>
          <a:noFill/>
          <a:ln w="12700">
            <a:solidFill>
              <a:schemeClr val="folHlink"/>
            </a:solidFill>
            <a:round/>
            <a:headEnd/>
            <a:tailEnd/>
          </a:ln>
        </p:spPr>
        <p:txBody>
          <a:bodyPr wrap="none" anchor="ctr"/>
          <a:lstStyle/>
          <a:p>
            <a:endParaRPr lang="en-US"/>
          </a:p>
        </p:txBody>
      </p:sp>
      <p:sp>
        <p:nvSpPr>
          <p:cNvPr id="1091" name="Rectangle 691"/>
          <p:cNvSpPr>
            <a:spLocks noChangeArrowheads="1"/>
          </p:cNvSpPr>
          <p:nvPr/>
        </p:nvSpPr>
        <p:spPr bwMode="auto">
          <a:xfrm>
            <a:off x="7523163" y="2728913"/>
            <a:ext cx="355600" cy="5873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092" name="Oval 692"/>
          <p:cNvSpPr>
            <a:spLocks noChangeArrowheads="1"/>
          </p:cNvSpPr>
          <p:nvPr/>
        </p:nvSpPr>
        <p:spPr bwMode="auto">
          <a:xfrm>
            <a:off x="7519988" y="2660650"/>
            <a:ext cx="358775" cy="111125"/>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9" name="Group 693"/>
          <p:cNvGrpSpPr>
            <a:grpSpLocks/>
          </p:cNvGrpSpPr>
          <p:nvPr/>
        </p:nvGrpSpPr>
        <p:grpSpPr bwMode="auto">
          <a:xfrm>
            <a:off x="7605713" y="2684463"/>
            <a:ext cx="179387" cy="65087"/>
            <a:chOff x="2848" y="848"/>
            <a:chExt cx="140" cy="98"/>
          </a:xfrm>
        </p:grpSpPr>
        <p:sp>
          <p:nvSpPr>
            <p:cNvPr id="1328" name="Line 69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29" name="Line 69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30" name="Line 69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0" name="Group 697"/>
          <p:cNvGrpSpPr>
            <a:grpSpLocks/>
          </p:cNvGrpSpPr>
          <p:nvPr/>
        </p:nvGrpSpPr>
        <p:grpSpPr bwMode="auto">
          <a:xfrm flipV="1">
            <a:off x="7605713" y="2684463"/>
            <a:ext cx="179387" cy="65087"/>
            <a:chOff x="2848" y="848"/>
            <a:chExt cx="140" cy="98"/>
          </a:xfrm>
        </p:grpSpPr>
        <p:sp>
          <p:nvSpPr>
            <p:cNvPr id="1325" name="Line 69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26" name="Line 69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27" name="Line 70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95" name="Oval 701"/>
          <p:cNvSpPr>
            <a:spLocks noChangeArrowheads="1"/>
          </p:cNvSpPr>
          <p:nvPr/>
        </p:nvSpPr>
        <p:spPr bwMode="auto">
          <a:xfrm>
            <a:off x="6113463" y="2471738"/>
            <a:ext cx="346075" cy="8731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096" name="Line 702"/>
          <p:cNvSpPr>
            <a:spLocks noChangeShapeType="1"/>
          </p:cNvSpPr>
          <p:nvPr/>
        </p:nvSpPr>
        <p:spPr bwMode="auto">
          <a:xfrm>
            <a:off x="6113463" y="2463800"/>
            <a:ext cx="0" cy="53975"/>
          </a:xfrm>
          <a:prstGeom prst="line">
            <a:avLst/>
          </a:prstGeom>
          <a:noFill/>
          <a:ln w="12700">
            <a:solidFill>
              <a:schemeClr val="folHlink"/>
            </a:solidFill>
            <a:round/>
            <a:headEnd/>
            <a:tailEnd/>
          </a:ln>
        </p:spPr>
        <p:txBody>
          <a:bodyPr wrap="none" anchor="ctr"/>
          <a:lstStyle/>
          <a:p>
            <a:endParaRPr lang="en-US"/>
          </a:p>
        </p:txBody>
      </p:sp>
      <p:sp>
        <p:nvSpPr>
          <p:cNvPr id="1097" name="Line 703"/>
          <p:cNvSpPr>
            <a:spLocks noChangeShapeType="1"/>
          </p:cNvSpPr>
          <p:nvPr/>
        </p:nvSpPr>
        <p:spPr bwMode="auto">
          <a:xfrm>
            <a:off x="6459538" y="2463800"/>
            <a:ext cx="0" cy="53975"/>
          </a:xfrm>
          <a:prstGeom prst="line">
            <a:avLst/>
          </a:prstGeom>
          <a:noFill/>
          <a:ln w="12700">
            <a:solidFill>
              <a:schemeClr val="folHlink"/>
            </a:solidFill>
            <a:round/>
            <a:headEnd/>
            <a:tailEnd/>
          </a:ln>
        </p:spPr>
        <p:txBody>
          <a:bodyPr wrap="none" anchor="ctr"/>
          <a:lstStyle/>
          <a:p>
            <a:endParaRPr lang="en-US"/>
          </a:p>
        </p:txBody>
      </p:sp>
      <p:sp>
        <p:nvSpPr>
          <p:cNvPr id="1098" name="Rectangle 704"/>
          <p:cNvSpPr>
            <a:spLocks noChangeArrowheads="1"/>
          </p:cNvSpPr>
          <p:nvPr/>
        </p:nvSpPr>
        <p:spPr bwMode="auto">
          <a:xfrm>
            <a:off x="6113463" y="2463800"/>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099" name="Oval 705"/>
          <p:cNvSpPr>
            <a:spLocks noChangeArrowheads="1"/>
          </p:cNvSpPr>
          <p:nvPr/>
        </p:nvSpPr>
        <p:spPr bwMode="auto">
          <a:xfrm>
            <a:off x="6110288" y="2400300"/>
            <a:ext cx="346075" cy="103188"/>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1" name="Group 706"/>
          <p:cNvGrpSpPr>
            <a:grpSpLocks/>
          </p:cNvGrpSpPr>
          <p:nvPr/>
        </p:nvGrpSpPr>
        <p:grpSpPr bwMode="auto">
          <a:xfrm>
            <a:off x="6194425" y="2422525"/>
            <a:ext cx="171450" cy="60325"/>
            <a:chOff x="2848" y="848"/>
            <a:chExt cx="140" cy="98"/>
          </a:xfrm>
        </p:grpSpPr>
        <p:sp>
          <p:nvSpPr>
            <p:cNvPr id="1322" name="Line 70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23" name="Line 70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24" name="Line 70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2" name="Group 710"/>
          <p:cNvGrpSpPr>
            <a:grpSpLocks/>
          </p:cNvGrpSpPr>
          <p:nvPr/>
        </p:nvGrpSpPr>
        <p:grpSpPr bwMode="auto">
          <a:xfrm flipV="1">
            <a:off x="6194425" y="2422525"/>
            <a:ext cx="171450" cy="58738"/>
            <a:chOff x="2848" y="848"/>
            <a:chExt cx="140" cy="98"/>
          </a:xfrm>
        </p:grpSpPr>
        <p:sp>
          <p:nvSpPr>
            <p:cNvPr id="1319" name="Line 71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20" name="Line 71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21" name="Line 71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102" name="Oval 714"/>
          <p:cNvSpPr>
            <a:spLocks noChangeArrowheads="1"/>
          </p:cNvSpPr>
          <p:nvPr/>
        </p:nvSpPr>
        <p:spPr bwMode="auto">
          <a:xfrm>
            <a:off x="5807075" y="3621088"/>
            <a:ext cx="346075" cy="8731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103" name="Line 715"/>
          <p:cNvSpPr>
            <a:spLocks noChangeShapeType="1"/>
          </p:cNvSpPr>
          <p:nvPr/>
        </p:nvSpPr>
        <p:spPr bwMode="auto">
          <a:xfrm>
            <a:off x="5807075" y="3613150"/>
            <a:ext cx="0" cy="53975"/>
          </a:xfrm>
          <a:prstGeom prst="line">
            <a:avLst/>
          </a:prstGeom>
          <a:noFill/>
          <a:ln w="12700">
            <a:solidFill>
              <a:schemeClr val="folHlink"/>
            </a:solidFill>
            <a:round/>
            <a:headEnd/>
            <a:tailEnd/>
          </a:ln>
        </p:spPr>
        <p:txBody>
          <a:bodyPr wrap="none" anchor="ctr"/>
          <a:lstStyle/>
          <a:p>
            <a:endParaRPr lang="en-US"/>
          </a:p>
        </p:txBody>
      </p:sp>
      <p:sp>
        <p:nvSpPr>
          <p:cNvPr id="1104" name="Line 716"/>
          <p:cNvSpPr>
            <a:spLocks noChangeShapeType="1"/>
          </p:cNvSpPr>
          <p:nvPr/>
        </p:nvSpPr>
        <p:spPr bwMode="auto">
          <a:xfrm>
            <a:off x="6153150" y="3613150"/>
            <a:ext cx="0" cy="53975"/>
          </a:xfrm>
          <a:prstGeom prst="line">
            <a:avLst/>
          </a:prstGeom>
          <a:noFill/>
          <a:ln w="12700">
            <a:solidFill>
              <a:schemeClr val="folHlink"/>
            </a:solidFill>
            <a:round/>
            <a:headEnd/>
            <a:tailEnd/>
          </a:ln>
        </p:spPr>
        <p:txBody>
          <a:bodyPr wrap="none" anchor="ctr"/>
          <a:lstStyle/>
          <a:p>
            <a:endParaRPr lang="en-US"/>
          </a:p>
        </p:txBody>
      </p:sp>
      <p:sp>
        <p:nvSpPr>
          <p:cNvPr id="1105" name="Rectangle 717"/>
          <p:cNvSpPr>
            <a:spLocks noChangeArrowheads="1"/>
          </p:cNvSpPr>
          <p:nvPr/>
        </p:nvSpPr>
        <p:spPr bwMode="auto">
          <a:xfrm>
            <a:off x="5807075" y="3613150"/>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106" name="Oval 718"/>
          <p:cNvSpPr>
            <a:spLocks noChangeArrowheads="1"/>
          </p:cNvSpPr>
          <p:nvPr/>
        </p:nvSpPr>
        <p:spPr bwMode="auto">
          <a:xfrm>
            <a:off x="5803900" y="3549650"/>
            <a:ext cx="346075" cy="103188"/>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3" name="Group 719"/>
          <p:cNvGrpSpPr>
            <a:grpSpLocks/>
          </p:cNvGrpSpPr>
          <p:nvPr/>
        </p:nvGrpSpPr>
        <p:grpSpPr bwMode="auto">
          <a:xfrm>
            <a:off x="5888038" y="3571875"/>
            <a:ext cx="171450" cy="60325"/>
            <a:chOff x="2848" y="848"/>
            <a:chExt cx="140" cy="98"/>
          </a:xfrm>
        </p:grpSpPr>
        <p:sp>
          <p:nvSpPr>
            <p:cNvPr id="1316" name="Line 72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17" name="Line 72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18" name="Line 72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4" name="Group 723"/>
          <p:cNvGrpSpPr>
            <a:grpSpLocks/>
          </p:cNvGrpSpPr>
          <p:nvPr/>
        </p:nvGrpSpPr>
        <p:grpSpPr bwMode="auto">
          <a:xfrm flipV="1">
            <a:off x="5888038" y="3571875"/>
            <a:ext cx="171450" cy="58738"/>
            <a:chOff x="2848" y="848"/>
            <a:chExt cx="140" cy="98"/>
          </a:xfrm>
        </p:grpSpPr>
        <p:sp>
          <p:nvSpPr>
            <p:cNvPr id="1313" name="Line 72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14" name="Line 72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15" name="Line 72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109" name="Line 727"/>
          <p:cNvSpPr>
            <a:spLocks noChangeShapeType="1"/>
          </p:cNvSpPr>
          <p:nvPr/>
        </p:nvSpPr>
        <p:spPr bwMode="auto">
          <a:xfrm flipV="1">
            <a:off x="7005638" y="3978275"/>
            <a:ext cx="227012" cy="436563"/>
          </a:xfrm>
          <a:prstGeom prst="line">
            <a:avLst/>
          </a:prstGeom>
          <a:noFill/>
          <a:ln w="9525">
            <a:solidFill>
              <a:schemeClr val="bg2"/>
            </a:solidFill>
            <a:round/>
            <a:headEnd/>
            <a:tailEnd/>
          </a:ln>
        </p:spPr>
        <p:txBody>
          <a:bodyPr/>
          <a:lstStyle/>
          <a:p>
            <a:endParaRPr lang="en-US"/>
          </a:p>
        </p:txBody>
      </p:sp>
      <p:sp>
        <p:nvSpPr>
          <p:cNvPr id="1110" name="Line 728"/>
          <p:cNvSpPr>
            <a:spLocks noChangeShapeType="1"/>
          </p:cNvSpPr>
          <p:nvPr/>
        </p:nvSpPr>
        <p:spPr bwMode="auto">
          <a:xfrm>
            <a:off x="7129463" y="3716338"/>
            <a:ext cx="163512" cy="120650"/>
          </a:xfrm>
          <a:prstGeom prst="line">
            <a:avLst/>
          </a:prstGeom>
          <a:noFill/>
          <a:ln w="9525">
            <a:solidFill>
              <a:schemeClr val="bg2"/>
            </a:solidFill>
            <a:round/>
            <a:headEnd/>
            <a:tailEnd/>
          </a:ln>
        </p:spPr>
        <p:txBody>
          <a:bodyPr/>
          <a:lstStyle/>
          <a:p>
            <a:endParaRPr lang="en-US"/>
          </a:p>
        </p:txBody>
      </p:sp>
      <p:sp>
        <p:nvSpPr>
          <p:cNvPr id="1111" name="Line 729"/>
          <p:cNvSpPr>
            <a:spLocks noChangeShapeType="1"/>
          </p:cNvSpPr>
          <p:nvPr/>
        </p:nvSpPr>
        <p:spPr bwMode="auto">
          <a:xfrm>
            <a:off x="7226300" y="3636963"/>
            <a:ext cx="279400" cy="0"/>
          </a:xfrm>
          <a:prstGeom prst="line">
            <a:avLst/>
          </a:prstGeom>
          <a:noFill/>
          <a:ln w="9525">
            <a:solidFill>
              <a:schemeClr val="bg2"/>
            </a:solidFill>
            <a:round/>
            <a:headEnd/>
            <a:tailEnd/>
          </a:ln>
        </p:spPr>
        <p:txBody>
          <a:bodyPr/>
          <a:lstStyle/>
          <a:p>
            <a:endParaRPr lang="en-US"/>
          </a:p>
        </p:txBody>
      </p:sp>
      <p:sp>
        <p:nvSpPr>
          <p:cNvPr id="1112" name="Line 730"/>
          <p:cNvSpPr>
            <a:spLocks noChangeShapeType="1"/>
          </p:cNvSpPr>
          <p:nvPr/>
        </p:nvSpPr>
        <p:spPr bwMode="auto">
          <a:xfrm flipV="1">
            <a:off x="7462838" y="3722688"/>
            <a:ext cx="134937" cy="104775"/>
          </a:xfrm>
          <a:prstGeom prst="line">
            <a:avLst/>
          </a:prstGeom>
          <a:noFill/>
          <a:ln w="9525">
            <a:solidFill>
              <a:schemeClr val="bg2"/>
            </a:solidFill>
            <a:round/>
            <a:headEnd/>
            <a:tailEnd/>
          </a:ln>
        </p:spPr>
        <p:txBody>
          <a:bodyPr/>
          <a:lstStyle/>
          <a:p>
            <a:endParaRPr lang="en-US"/>
          </a:p>
        </p:txBody>
      </p:sp>
      <p:sp>
        <p:nvSpPr>
          <p:cNvPr id="1113" name="Line 731"/>
          <p:cNvSpPr>
            <a:spLocks noChangeShapeType="1"/>
          </p:cNvSpPr>
          <p:nvPr/>
        </p:nvSpPr>
        <p:spPr bwMode="auto">
          <a:xfrm>
            <a:off x="6161088" y="3643313"/>
            <a:ext cx="679450" cy="0"/>
          </a:xfrm>
          <a:prstGeom prst="line">
            <a:avLst/>
          </a:prstGeom>
          <a:noFill/>
          <a:ln w="9525">
            <a:solidFill>
              <a:schemeClr val="bg2"/>
            </a:solidFill>
            <a:round/>
            <a:headEnd/>
            <a:tailEnd/>
          </a:ln>
        </p:spPr>
        <p:txBody>
          <a:bodyPr/>
          <a:lstStyle/>
          <a:p>
            <a:endParaRPr lang="en-US"/>
          </a:p>
        </p:txBody>
      </p:sp>
      <p:sp>
        <p:nvSpPr>
          <p:cNvPr id="1114" name="Line 732"/>
          <p:cNvSpPr>
            <a:spLocks noChangeShapeType="1"/>
          </p:cNvSpPr>
          <p:nvPr/>
        </p:nvSpPr>
        <p:spPr bwMode="auto">
          <a:xfrm>
            <a:off x="6456363" y="2490788"/>
            <a:ext cx="509587" cy="3175"/>
          </a:xfrm>
          <a:prstGeom prst="line">
            <a:avLst/>
          </a:prstGeom>
          <a:noFill/>
          <a:ln w="9525">
            <a:solidFill>
              <a:schemeClr val="bg2"/>
            </a:solidFill>
            <a:round/>
            <a:headEnd/>
            <a:tailEnd/>
          </a:ln>
        </p:spPr>
        <p:txBody>
          <a:bodyPr/>
          <a:lstStyle/>
          <a:p>
            <a:endParaRPr lang="en-US"/>
          </a:p>
        </p:txBody>
      </p:sp>
      <p:sp>
        <p:nvSpPr>
          <p:cNvPr id="1115" name="Line 733"/>
          <p:cNvSpPr>
            <a:spLocks noChangeShapeType="1"/>
          </p:cNvSpPr>
          <p:nvPr/>
        </p:nvSpPr>
        <p:spPr bwMode="auto">
          <a:xfrm>
            <a:off x="6022975" y="2319338"/>
            <a:ext cx="152400" cy="82550"/>
          </a:xfrm>
          <a:prstGeom prst="line">
            <a:avLst/>
          </a:prstGeom>
          <a:noFill/>
          <a:ln w="9525">
            <a:solidFill>
              <a:schemeClr val="bg2"/>
            </a:solidFill>
            <a:round/>
            <a:headEnd/>
            <a:tailEnd/>
          </a:ln>
        </p:spPr>
        <p:txBody>
          <a:bodyPr/>
          <a:lstStyle/>
          <a:p>
            <a:endParaRPr lang="en-US"/>
          </a:p>
        </p:txBody>
      </p:sp>
      <p:sp>
        <p:nvSpPr>
          <p:cNvPr id="1116" name="Freeform 734"/>
          <p:cNvSpPr>
            <a:spLocks/>
          </p:cNvSpPr>
          <p:nvPr/>
        </p:nvSpPr>
        <p:spPr bwMode="auto">
          <a:xfrm>
            <a:off x="5343525" y="4325938"/>
            <a:ext cx="2979738" cy="1455737"/>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p:spPr>
        <p:txBody>
          <a:bodyPr/>
          <a:lstStyle/>
          <a:p>
            <a:endParaRPr lang="en-US"/>
          </a:p>
        </p:txBody>
      </p:sp>
      <p:sp>
        <p:nvSpPr>
          <p:cNvPr id="1117" name="Line 735"/>
          <p:cNvSpPr>
            <a:spLocks noChangeShapeType="1"/>
          </p:cNvSpPr>
          <p:nvPr/>
        </p:nvSpPr>
        <p:spPr bwMode="auto">
          <a:xfrm rot="-5400000">
            <a:off x="7578725" y="5062538"/>
            <a:ext cx="523875" cy="139700"/>
          </a:xfrm>
          <a:prstGeom prst="line">
            <a:avLst/>
          </a:prstGeom>
          <a:noFill/>
          <a:ln w="12700">
            <a:solidFill>
              <a:schemeClr val="bg2"/>
            </a:solidFill>
            <a:round/>
            <a:headEnd/>
            <a:tailEnd/>
          </a:ln>
        </p:spPr>
        <p:txBody>
          <a:bodyPr wrap="none" anchor="ctr"/>
          <a:lstStyle/>
          <a:p>
            <a:endParaRPr lang="en-US"/>
          </a:p>
        </p:txBody>
      </p:sp>
      <p:sp>
        <p:nvSpPr>
          <p:cNvPr id="1118" name="Line 736"/>
          <p:cNvSpPr>
            <a:spLocks noChangeShapeType="1"/>
          </p:cNvSpPr>
          <p:nvPr/>
        </p:nvSpPr>
        <p:spPr bwMode="auto">
          <a:xfrm rot="5400000" flipV="1">
            <a:off x="7724775" y="5343525"/>
            <a:ext cx="3175" cy="85725"/>
          </a:xfrm>
          <a:prstGeom prst="line">
            <a:avLst/>
          </a:prstGeom>
          <a:noFill/>
          <a:ln w="12700">
            <a:solidFill>
              <a:schemeClr val="bg2"/>
            </a:solidFill>
            <a:round/>
            <a:headEnd/>
            <a:tailEnd/>
          </a:ln>
        </p:spPr>
        <p:txBody>
          <a:bodyPr wrap="none" anchor="ctr"/>
          <a:lstStyle/>
          <a:p>
            <a:endParaRPr lang="en-US"/>
          </a:p>
        </p:txBody>
      </p:sp>
      <p:sp>
        <p:nvSpPr>
          <p:cNvPr id="1119" name="Line 737"/>
          <p:cNvSpPr>
            <a:spLocks noChangeShapeType="1"/>
          </p:cNvSpPr>
          <p:nvPr/>
        </p:nvSpPr>
        <p:spPr bwMode="auto">
          <a:xfrm rot="-5400000">
            <a:off x="7910513" y="5019675"/>
            <a:ext cx="0" cy="114300"/>
          </a:xfrm>
          <a:prstGeom prst="line">
            <a:avLst/>
          </a:prstGeom>
          <a:noFill/>
          <a:ln w="12700">
            <a:solidFill>
              <a:schemeClr val="bg2"/>
            </a:solidFill>
            <a:round/>
            <a:headEnd/>
            <a:tailEnd/>
          </a:ln>
        </p:spPr>
        <p:txBody>
          <a:bodyPr wrap="none" anchor="ctr"/>
          <a:lstStyle/>
          <a:p>
            <a:endParaRPr lang="en-US"/>
          </a:p>
        </p:txBody>
      </p:sp>
      <p:grpSp>
        <p:nvGrpSpPr>
          <p:cNvPr id="25" name="Group 738"/>
          <p:cNvGrpSpPr>
            <a:grpSpLocks/>
          </p:cNvGrpSpPr>
          <p:nvPr/>
        </p:nvGrpSpPr>
        <p:grpSpPr bwMode="auto">
          <a:xfrm>
            <a:off x="7489825" y="4729163"/>
            <a:ext cx="501650" cy="234950"/>
            <a:chOff x="4701" y="2996"/>
            <a:chExt cx="316" cy="148"/>
          </a:xfrm>
        </p:grpSpPr>
        <p:sp>
          <p:nvSpPr>
            <p:cNvPr id="1300" name="Oval 739"/>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301" name="Line 740"/>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1302" name="Line 741"/>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1303" name="Rectangle 742"/>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304" name="Oval 743"/>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26" name="Group 744"/>
            <p:cNvGrpSpPr>
              <a:grpSpLocks/>
            </p:cNvGrpSpPr>
            <p:nvPr/>
          </p:nvGrpSpPr>
          <p:grpSpPr bwMode="auto">
            <a:xfrm>
              <a:off x="4776" y="3017"/>
              <a:ext cx="156" cy="56"/>
              <a:chOff x="2848" y="848"/>
              <a:chExt cx="140" cy="98"/>
            </a:xfrm>
          </p:grpSpPr>
          <p:sp>
            <p:nvSpPr>
              <p:cNvPr id="1310" name="Line 74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11" name="Line 74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12" name="Line 74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7" name="Group 748"/>
            <p:cNvGrpSpPr>
              <a:grpSpLocks/>
            </p:cNvGrpSpPr>
            <p:nvPr/>
          </p:nvGrpSpPr>
          <p:grpSpPr bwMode="auto">
            <a:xfrm flipV="1">
              <a:off x="4776" y="3016"/>
              <a:ext cx="156" cy="56"/>
              <a:chOff x="2848" y="848"/>
              <a:chExt cx="140" cy="98"/>
            </a:xfrm>
          </p:grpSpPr>
          <p:sp>
            <p:nvSpPr>
              <p:cNvPr id="1307" name="Line 74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08" name="Line 75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09" name="Line 75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28" name="Group 752"/>
          <p:cNvGrpSpPr>
            <a:grpSpLocks/>
          </p:cNvGrpSpPr>
          <p:nvPr/>
        </p:nvGrpSpPr>
        <p:grpSpPr bwMode="auto">
          <a:xfrm>
            <a:off x="6673850" y="4452938"/>
            <a:ext cx="501650" cy="234950"/>
            <a:chOff x="3600" y="219"/>
            <a:chExt cx="360" cy="175"/>
          </a:xfrm>
        </p:grpSpPr>
        <p:sp>
          <p:nvSpPr>
            <p:cNvPr id="1287" name="Oval 753"/>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a:p>
          </p:txBody>
        </p:sp>
        <p:sp>
          <p:nvSpPr>
            <p:cNvPr id="1288" name="Line 75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289" name="Line 75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290" name="Rectangle 756"/>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291" name="Oval 757"/>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a:p>
          </p:txBody>
        </p:sp>
        <p:grpSp>
          <p:nvGrpSpPr>
            <p:cNvPr id="29" name="Group 758"/>
            <p:cNvGrpSpPr>
              <a:grpSpLocks/>
            </p:cNvGrpSpPr>
            <p:nvPr/>
          </p:nvGrpSpPr>
          <p:grpSpPr bwMode="auto">
            <a:xfrm>
              <a:off x="3686" y="244"/>
              <a:ext cx="177" cy="66"/>
              <a:chOff x="2848" y="848"/>
              <a:chExt cx="140" cy="98"/>
            </a:xfrm>
          </p:grpSpPr>
          <p:sp>
            <p:nvSpPr>
              <p:cNvPr id="1297" name="Line 75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98" name="Line 76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99" name="Line 76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30" name="Group 762"/>
            <p:cNvGrpSpPr>
              <a:grpSpLocks/>
            </p:cNvGrpSpPr>
            <p:nvPr/>
          </p:nvGrpSpPr>
          <p:grpSpPr bwMode="auto">
            <a:xfrm flipV="1">
              <a:off x="3686" y="243"/>
              <a:ext cx="177" cy="66"/>
              <a:chOff x="2848" y="848"/>
              <a:chExt cx="140" cy="98"/>
            </a:xfrm>
          </p:grpSpPr>
          <p:sp>
            <p:nvSpPr>
              <p:cNvPr id="1294" name="Line 7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95" name="Line 7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96" name="Line 7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31" name="Group 766"/>
          <p:cNvGrpSpPr>
            <a:grpSpLocks/>
          </p:cNvGrpSpPr>
          <p:nvPr/>
        </p:nvGrpSpPr>
        <p:grpSpPr bwMode="auto">
          <a:xfrm>
            <a:off x="6008688" y="4757738"/>
            <a:ext cx="501650" cy="234950"/>
            <a:chOff x="3600" y="219"/>
            <a:chExt cx="360" cy="175"/>
          </a:xfrm>
        </p:grpSpPr>
        <p:sp>
          <p:nvSpPr>
            <p:cNvPr id="1274" name="Oval 767"/>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a:p>
          </p:txBody>
        </p:sp>
        <p:sp>
          <p:nvSpPr>
            <p:cNvPr id="1275" name="Line 76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276" name="Line 76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277" name="Rectangle 770"/>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278" name="Oval 771"/>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a:p>
          </p:txBody>
        </p:sp>
        <p:grpSp>
          <p:nvGrpSpPr>
            <p:cNvPr id="1024" name="Group 772"/>
            <p:cNvGrpSpPr>
              <a:grpSpLocks/>
            </p:cNvGrpSpPr>
            <p:nvPr/>
          </p:nvGrpSpPr>
          <p:grpSpPr bwMode="auto">
            <a:xfrm>
              <a:off x="3686" y="244"/>
              <a:ext cx="177" cy="66"/>
              <a:chOff x="2848" y="848"/>
              <a:chExt cx="140" cy="98"/>
            </a:xfrm>
          </p:grpSpPr>
          <p:sp>
            <p:nvSpPr>
              <p:cNvPr id="1284" name="Line 77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85" name="Line 77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86" name="Line 77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025" name="Group 776"/>
            <p:cNvGrpSpPr>
              <a:grpSpLocks/>
            </p:cNvGrpSpPr>
            <p:nvPr/>
          </p:nvGrpSpPr>
          <p:grpSpPr bwMode="auto">
            <a:xfrm flipV="1">
              <a:off x="3686" y="243"/>
              <a:ext cx="177" cy="66"/>
              <a:chOff x="2848" y="848"/>
              <a:chExt cx="140" cy="98"/>
            </a:xfrm>
          </p:grpSpPr>
          <p:sp>
            <p:nvSpPr>
              <p:cNvPr id="1281" name="Line 77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82" name="Line 77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83" name="Line 77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123" name="Line 780"/>
          <p:cNvSpPr>
            <a:spLocks noChangeShapeType="1"/>
          </p:cNvSpPr>
          <p:nvPr/>
        </p:nvSpPr>
        <p:spPr bwMode="auto">
          <a:xfrm>
            <a:off x="7123113" y="4664075"/>
            <a:ext cx="358775" cy="120650"/>
          </a:xfrm>
          <a:prstGeom prst="line">
            <a:avLst/>
          </a:prstGeom>
          <a:noFill/>
          <a:ln w="9525">
            <a:solidFill>
              <a:schemeClr val="bg2"/>
            </a:solidFill>
            <a:round/>
            <a:headEnd/>
            <a:tailEnd/>
          </a:ln>
        </p:spPr>
        <p:txBody>
          <a:bodyPr/>
          <a:lstStyle/>
          <a:p>
            <a:endParaRPr lang="en-US"/>
          </a:p>
        </p:txBody>
      </p:sp>
      <p:sp>
        <p:nvSpPr>
          <p:cNvPr id="1124" name="Line 781"/>
          <p:cNvSpPr>
            <a:spLocks noChangeShapeType="1"/>
          </p:cNvSpPr>
          <p:nvPr/>
        </p:nvSpPr>
        <p:spPr bwMode="auto">
          <a:xfrm flipV="1">
            <a:off x="6470650" y="4676775"/>
            <a:ext cx="277813" cy="109538"/>
          </a:xfrm>
          <a:prstGeom prst="line">
            <a:avLst/>
          </a:prstGeom>
          <a:noFill/>
          <a:ln w="9525">
            <a:solidFill>
              <a:schemeClr val="bg2"/>
            </a:solidFill>
            <a:round/>
            <a:headEnd/>
            <a:tailEnd/>
          </a:ln>
        </p:spPr>
        <p:txBody>
          <a:bodyPr/>
          <a:lstStyle/>
          <a:p>
            <a:endParaRPr lang="en-US"/>
          </a:p>
        </p:txBody>
      </p:sp>
      <p:sp>
        <p:nvSpPr>
          <p:cNvPr id="1125" name="Line 782"/>
          <p:cNvSpPr>
            <a:spLocks noChangeShapeType="1"/>
          </p:cNvSpPr>
          <p:nvPr/>
        </p:nvSpPr>
        <p:spPr bwMode="auto">
          <a:xfrm flipV="1">
            <a:off x="6513513" y="4879975"/>
            <a:ext cx="971550" cy="0"/>
          </a:xfrm>
          <a:prstGeom prst="line">
            <a:avLst/>
          </a:prstGeom>
          <a:noFill/>
          <a:ln w="9525">
            <a:solidFill>
              <a:schemeClr val="bg2"/>
            </a:solidFill>
            <a:round/>
            <a:headEnd/>
            <a:tailEnd/>
          </a:ln>
        </p:spPr>
        <p:txBody>
          <a:bodyPr/>
          <a:lstStyle/>
          <a:p>
            <a:endParaRPr lang="en-US"/>
          </a:p>
        </p:txBody>
      </p:sp>
      <p:sp>
        <p:nvSpPr>
          <p:cNvPr id="1126" name="Line 783"/>
          <p:cNvSpPr>
            <a:spLocks noChangeShapeType="1"/>
          </p:cNvSpPr>
          <p:nvPr/>
        </p:nvSpPr>
        <p:spPr bwMode="auto">
          <a:xfrm flipH="1">
            <a:off x="5808663" y="4625975"/>
            <a:ext cx="254000" cy="469900"/>
          </a:xfrm>
          <a:prstGeom prst="line">
            <a:avLst/>
          </a:prstGeom>
          <a:noFill/>
          <a:ln w="9525">
            <a:solidFill>
              <a:schemeClr val="bg2"/>
            </a:solidFill>
            <a:round/>
            <a:headEnd/>
            <a:tailEnd/>
          </a:ln>
        </p:spPr>
        <p:txBody>
          <a:bodyPr/>
          <a:lstStyle/>
          <a:p>
            <a:endParaRPr lang="en-US"/>
          </a:p>
        </p:txBody>
      </p:sp>
      <p:sp>
        <p:nvSpPr>
          <p:cNvPr id="1127" name="Line 784"/>
          <p:cNvSpPr>
            <a:spLocks noChangeShapeType="1"/>
          </p:cNvSpPr>
          <p:nvPr/>
        </p:nvSpPr>
        <p:spPr bwMode="auto">
          <a:xfrm>
            <a:off x="5834063" y="4676775"/>
            <a:ext cx="196850" cy="0"/>
          </a:xfrm>
          <a:prstGeom prst="line">
            <a:avLst/>
          </a:prstGeom>
          <a:noFill/>
          <a:ln w="9525">
            <a:solidFill>
              <a:schemeClr val="bg2"/>
            </a:solidFill>
            <a:round/>
            <a:headEnd/>
            <a:tailEnd/>
          </a:ln>
        </p:spPr>
        <p:txBody>
          <a:bodyPr/>
          <a:lstStyle/>
          <a:p>
            <a:endParaRPr lang="en-US"/>
          </a:p>
        </p:txBody>
      </p:sp>
      <p:sp>
        <p:nvSpPr>
          <p:cNvPr id="1128" name="Line 785"/>
          <p:cNvSpPr>
            <a:spLocks noChangeShapeType="1"/>
          </p:cNvSpPr>
          <p:nvPr/>
        </p:nvSpPr>
        <p:spPr bwMode="auto">
          <a:xfrm>
            <a:off x="5694363" y="5013325"/>
            <a:ext cx="153987" cy="0"/>
          </a:xfrm>
          <a:prstGeom prst="line">
            <a:avLst/>
          </a:prstGeom>
          <a:noFill/>
          <a:ln w="9525">
            <a:solidFill>
              <a:schemeClr val="bg2"/>
            </a:solidFill>
            <a:round/>
            <a:headEnd/>
            <a:tailEnd/>
          </a:ln>
        </p:spPr>
        <p:txBody>
          <a:bodyPr/>
          <a:lstStyle/>
          <a:p>
            <a:endParaRPr lang="en-US"/>
          </a:p>
        </p:txBody>
      </p:sp>
      <p:sp>
        <p:nvSpPr>
          <p:cNvPr id="1129" name="Line 786"/>
          <p:cNvSpPr>
            <a:spLocks noChangeShapeType="1"/>
          </p:cNvSpPr>
          <p:nvPr/>
        </p:nvSpPr>
        <p:spPr bwMode="auto">
          <a:xfrm>
            <a:off x="5946775" y="5092700"/>
            <a:ext cx="490538" cy="0"/>
          </a:xfrm>
          <a:prstGeom prst="line">
            <a:avLst/>
          </a:prstGeom>
          <a:noFill/>
          <a:ln w="9525">
            <a:solidFill>
              <a:schemeClr val="bg2"/>
            </a:solidFill>
            <a:round/>
            <a:headEnd/>
            <a:tailEnd/>
          </a:ln>
        </p:spPr>
        <p:txBody>
          <a:bodyPr/>
          <a:lstStyle/>
          <a:p>
            <a:endParaRPr lang="en-US"/>
          </a:p>
        </p:txBody>
      </p:sp>
      <p:sp>
        <p:nvSpPr>
          <p:cNvPr id="1130" name="Line 787"/>
          <p:cNvSpPr>
            <a:spLocks noChangeShapeType="1"/>
          </p:cNvSpPr>
          <p:nvPr/>
        </p:nvSpPr>
        <p:spPr bwMode="auto">
          <a:xfrm flipH="1">
            <a:off x="6186488" y="5000625"/>
            <a:ext cx="53975" cy="85725"/>
          </a:xfrm>
          <a:prstGeom prst="line">
            <a:avLst/>
          </a:prstGeom>
          <a:noFill/>
          <a:ln w="9525">
            <a:solidFill>
              <a:schemeClr val="bg2"/>
            </a:solidFill>
            <a:round/>
            <a:headEnd/>
            <a:tailEnd/>
          </a:ln>
        </p:spPr>
        <p:txBody>
          <a:bodyPr/>
          <a:lstStyle/>
          <a:p>
            <a:endParaRPr lang="en-US"/>
          </a:p>
        </p:txBody>
      </p:sp>
      <p:sp>
        <p:nvSpPr>
          <p:cNvPr id="1131" name="Line 788"/>
          <p:cNvSpPr>
            <a:spLocks noChangeShapeType="1"/>
          </p:cNvSpPr>
          <p:nvPr/>
        </p:nvSpPr>
        <p:spPr bwMode="auto">
          <a:xfrm>
            <a:off x="5999163" y="5089525"/>
            <a:ext cx="1587" cy="82550"/>
          </a:xfrm>
          <a:prstGeom prst="line">
            <a:avLst/>
          </a:prstGeom>
          <a:noFill/>
          <a:ln w="9525">
            <a:solidFill>
              <a:schemeClr val="bg2"/>
            </a:solidFill>
            <a:round/>
            <a:headEnd/>
            <a:tailEnd/>
          </a:ln>
        </p:spPr>
        <p:txBody>
          <a:bodyPr/>
          <a:lstStyle/>
          <a:p>
            <a:endParaRPr lang="en-US"/>
          </a:p>
        </p:txBody>
      </p:sp>
      <p:sp>
        <p:nvSpPr>
          <p:cNvPr id="1132" name="Line 789"/>
          <p:cNvSpPr>
            <a:spLocks noChangeShapeType="1"/>
          </p:cNvSpPr>
          <p:nvPr/>
        </p:nvSpPr>
        <p:spPr bwMode="auto">
          <a:xfrm flipH="1" flipV="1">
            <a:off x="6396038" y="5097463"/>
            <a:ext cx="0" cy="76200"/>
          </a:xfrm>
          <a:prstGeom prst="line">
            <a:avLst/>
          </a:prstGeom>
          <a:noFill/>
          <a:ln w="9525">
            <a:solidFill>
              <a:schemeClr val="bg2"/>
            </a:solidFill>
            <a:round/>
            <a:headEnd/>
            <a:tailEnd/>
          </a:ln>
        </p:spPr>
        <p:txBody>
          <a:bodyPr/>
          <a:lstStyle/>
          <a:p>
            <a:endParaRPr lang="en-US"/>
          </a:p>
        </p:txBody>
      </p:sp>
      <p:sp>
        <p:nvSpPr>
          <p:cNvPr id="1133" name="Line 790"/>
          <p:cNvSpPr>
            <a:spLocks noChangeShapeType="1"/>
          </p:cNvSpPr>
          <p:nvPr/>
        </p:nvSpPr>
        <p:spPr bwMode="auto">
          <a:xfrm>
            <a:off x="6477000" y="4956175"/>
            <a:ext cx="503238" cy="269875"/>
          </a:xfrm>
          <a:prstGeom prst="line">
            <a:avLst/>
          </a:prstGeom>
          <a:noFill/>
          <a:ln w="9525">
            <a:solidFill>
              <a:schemeClr val="bg2"/>
            </a:solidFill>
            <a:round/>
            <a:headEnd/>
            <a:tailEnd/>
          </a:ln>
        </p:spPr>
        <p:txBody>
          <a:bodyPr/>
          <a:lstStyle/>
          <a:p>
            <a:endParaRPr lang="en-US"/>
          </a:p>
        </p:txBody>
      </p:sp>
      <p:sp>
        <p:nvSpPr>
          <p:cNvPr id="1134" name="Line 791"/>
          <p:cNvSpPr>
            <a:spLocks noChangeShapeType="1"/>
          </p:cNvSpPr>
          <p:nvPr/>
        </p:nvSpPr>
        <p:spPr bwMode="auto">
          <a:xfrm>
            <a:off x="5926138" y="4891088"/>
            <a:ext cx="80962" cy="0"/>
          </a:xfrm>
          <a:prstGeom prst="line">
            <a:avLst/>
          </a:prstGeom>
          <a:noFill/>
          <a:ln w="9525">
            <a:solidFill>
              <a:schemeClr val="bg2"/>
            </a:solidFill>
            <a:round/>
            <a:headEnd/>
            <a:tailEnd/>
          </a:ln>
        </p:spPr>
        <p:txBody>
          <a:bodyPr/>
          <a:lstStyle/>
          <a:p>
            <a:endParaRPr lang="en-US"/>
          </a:p>
        </p:txBody>
      </p:sp>
      <p:grpSp>
        <p:nvGrpSpPr>
          <p:cNvPr id="1044" name="Group 792"/>
          <p:cNvGrpSpPr>
            <a:grpSpLocks/>
          </p:cNvGrpSpPr>
          <p:nvPr/>
        </p:nvGrpSpPr>
        <p:grpSpPr bwMode="auto">
          <a:xfrm>
            <a:off x="5111750" y="1651000"/>
            <a:ext cx="3021013" cy="3981450"/>
            <a:chOff x="-1203" y="1352"/>
            <a:chExt cx="1903" cy="2508"/>
          </a:xfrm>
        </p:grpSpPr>
        <p:grpSp>
          <p:nvGrpSpPr>
            <p:cNvPr id="1045" name="Group 793"/>
            <p:cNvGrpSpPr>
              <a:grpSpLocks/>
            </p:cNvGrpSpPr>
            <p:nvPr/>
          </p:nvGrpSpPr>
          <p:grpSpPr bwMode="auto">
            <a:xfrm>
              <a:off x="-1203" y="1647"/>
              <a:ext cx="436" cy="114"/>
              <a:chOff x="3072" y="739"/>
              <a:chExt cx="652" cy="146"/>
            </a:xfrm>
          </p:grpSpPr>
          <p:pic>
            <p:nvPicPr>
              <p:cNvPr id="1271" name="Picture 794" descr="lgv_fqmg[1]"/>
              <p:cNvPicPr>
                <a:picLocks noChangeAspect="1" noChangeArrowheads="1"/>
              </p:cNvPicPr>
              <p:nvPr/>
            </p:nvPicPr>
            <p:blipFill>
              <a:blip r:embed="rId4" cstate="print"/>
              <a:srcRect/>
              <a:stretch>
                <a:fillRect/>
              </a:stretch>
            </p:blipFill>
            <p:spPr bwMode="auto">
              <a:xfrm flipH="1">
                <a:off x="3237" y="739"/>
                <a:ext cx="487" cy="146"/>
              </a:xfrm>
              <a:prstGeom prst="rect">
                <a:avLst/>
              </a:prstGeom>
              <a:noFill/>
              <a:ln w="9525">
                <a:noFill/>
                <a:miter lim="800000"/>
                <a:headEnd/>
                <a:tailEnd/>
              </a:ln>
            </p:spPr>
          </p:pic>
          <p:sp>
            <p:nvSpPr>
              <p:cNvPr id="1272" name="Line 795"/>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en-US"/>
              </a:p>
            </p:txBody>
          </p:sp>
          <p:sp>
            <p:nvSpPr>
              <p:cNvPr id="1273" name="Line 796"/>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en-US"/>
              </a:p>
            </p:txBody>
          </p:sp>
        </p:grpSp>
        <p:pic>
          <p:nvPicPr>
            <p:cNvPr id="1248" name="Picture 797" descr="imgyjavg[1]"/>
            <p:cNvPicPr>
              <a:picLocks noChangeAspect="1" noChangeArrowheads="1"/>
            </p:cNvPicPr>
            <p:nvPr/>
          </p:nvPicPr>
          <p:blipFill>
            <a:blip r:embed="rId5" cstate="print"/>
            <a:srcRect/>
            <a:stretch>
              <a:fillRect/>
            </a:stretch>
          </p:blipFill>
          <p:spPr bwMode="auto">
            <a:xfrm>
              <a:off x="-1027" y="1466"/>
              <a:ext cx="232" cy="168"/>
            </a:xfrm>
            <a:prstGeom prst="rect">
              <a:avLst/>
            </a:prstGeom>
            <a:noFill/>
            <a:ln w="9525">
              <a:noFill/>
              <a:miter lim="800000"/>
              <a:headEnd/>
              <a:tailEnd/>
            </a:ln>
          </p:spPr>
        </p:pic>
        <p:grpSp>
          <p:nvGrpSpPr>
            <p:cNvPr id="1051" name="Group 798"/>
            <p:cNvGrpSpPr>
              <a:grpSpLocks/>
            </p:cNvGrpSpPr>
            <p:nvPr/>
          </p:nvGrpSpPr>
          <p:grpSpPr bwMode="auto">
            <a:xfrm>
              <a:off x="-546" y="1352"/>
              <a:ext cx="256" cy="269"/>
              <a:chOff x="2870" y="1518"/>
              <a:chExt cx="292" cy="320"/>
            </a:xfrm>
          </p:grpSpPr>
          <p:graphicFrame>
            <p:nvGraphicFramePr>
              <p:cNvPr id="1037" name="Object 79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09652" name="Clip" r:id="rId6" imgW="819000" imgH="847800" progId="">
                      <p:embed/>
                    </p:oleObj>
                  </mc:Choice>
                  <mc:Fallback>
                    <p:oleObj name="Clip" r:id="rId6" imgW="819000" imgH="847800" progId="">
                      <p:embed/>
                      <p:pic>
                        <p:nvPicPr>
                          <p:cNvPr id="0" name="Object 7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38" name="Object 80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09653" name="Clip" r:id="rId8" imgW="1266840" imgH="1200240" progId="">
                      <p:embed/>
                    </p:oleObj>
                  </mc:Choice>
                  <mc:Fallback>
                    <p:oleObj name="Clip" r:id="rId8" imgW="1266840" imgH="1200240" progId="">
                      <p:embed/>
                      <p:pic>
                        <p:nvPicPr>
                          <p:cNvPr id="0" name="Object 8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1052" name="Group 801"/>
            <p:cNvGrpSpPr>
              <a:grpSpLocks/>
            </p:cNvGrpSpPr>
            <p:nvPr/>
          </p:nvGrpSpPr>
          <p:grpSpPr bwMode="auto">
            <a:xfrm>
              <a:off x="-1002" y="2262"/>
              <a:ext cx="209" cy="224"/>
              <a:chOff x="2870" y="1518"/>
              <a:chExt cx="292" cy="320"/>
            </a:xfrm>
          </p:grpSpPr>
          <p:graphicFrame>
            <p:nvGraphicFramePr>
              <p:cNvPr id="1035" name="Object 80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09654" name="Clip" r:id="rId10" imgW="819000" imgH="847800" progId="">
                      <p:embed/>
                    </p:oleObj>
                  </mc:Choice>
                  <mc:Fallback>
                    <p:oleObj name="Clip" r:id="rId10" imgW="819000" imgH="847800" progId="">
                      <p:embed/>
                      <p:pic>
                        <p:nvPicPr>
                          <p:cNvPr id="0" name="Object 8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36" name="Object 80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09655" name="Clip" r:id="rId11" imgW="1266840" imgH="1200240" progId="">
                      <p:embed/>
                    </p:oleObj>
                  </mc:Choice>
                  <mc:Fallback>
                    <p:oleObj name="Clip" r:id="rId11" imgW="1266840" imgH="1200240" progId="">
                      <p:embed/>
                      <p:pic>
                        <p:nvPicPr>
                          <p:cNvPr id="0" name="Object 8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aphicFrame>
          <p:nvGraphicFramePr>
            <p:cNvPr id="1026" name="Object 804"/>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309656" name="Clip" r:id="rId12" imgW="1305000" imgH="1085760" progId="">
                    <p:embed/>
                  </p:oleObj>
                </mc:Choice>
                <mc:Fallback>
                  <p:oleObj name="Clip" r:id="rId12" imgW="1305000" imgH="1085760" progId="">
                    <p:embed/>
                    <p:pic>
                      <p:nvPicPr>
                        <p:cNvPr id="0" name="Object 8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1058" name="Group 805"/>
            <p:cNvGrpSpPr>
              <a:grpSpLocks/>
            </p:cNvGrpSpPr>
            <p:nvPr/>
          </p:nvGrpSpPr>
          <p:grpSpPr bwMode="auto">
            <a:xfrm>
              <a:off x="310" y="3575"/>
              <a:ext cx="125" cy="230"/>
              <a:chOff x="4180" y="783"/>
              <a:chExt cx="150" cy="307"/>
            </a:xfrm>
          </p:grpSpPr>
          <p:sp>
            <p:nvSpPr>
              <p:cNvPr id="1263" name="AutoShape 80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264" name="Rectangle 80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265" name="Rectangle 80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266" name="AutoShape 80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267" name="Line 8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268" name="Line 8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269" name="Rectangle 8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70" name="Rectangle 8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aphicFrame>
          <p:nvGraphicFramePr>
            <p:cNvPr id="1027" name="Object 814"/>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309657" name="Clip" r:id="rId14" imgW="1305000" imgH="1085760" progId="">
                    <p:embed/>
                  </p:oleObj>
                </mc:Choice>
                <mc:Fallback>
                  <p:oleObj name="Clip" r:id="rId14" imgW="1305000" imgH="1085760" progId="">
                    <p:embed/>
                    <p:pic>
                      <p:nvPicPr>
                        <p:cNvPr id="0" name="Object 8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28" name="Object 815"/>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309658" name="Clip" r:id="rId15" imgW="1305000" imgH="1085760" progId="">
                    <p:embed/>
                  </p:oleObj>
                </mc:Choice>
                <mc:Fallback>
                  <p:oleObj name="Clip" r:id="rId15" imgW="1305000" imgH="1085760" progId="">
                    <p:embed/>
                    <p:pic>
                      <p:nvPicPr>
                        <p:cNvPr id="0" name="Object 8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29" name="Object 816"/>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309659" name="Clip" r:id="rId16" imgW="1305000" imgH="1085760" progId="">
                    <p:embed/>
                  </p:oleObj>
                </mc:Choice>
                <mc:Fallback>
                  <p:oleObj name="Clip" r:id="rId16" imgW="1305000" imgH="1085760" progId="">
                    <p:embed/>
                    <p:pic>
                      <p:nvPicPr>
                        <p:cNvPr id="0" name="Object 8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30" name="Object 817"/>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309660" name="Clip" r:id="rId17" imgW="1305000" imgH="1085760" progId="">
                    <p:embed/>
                  </p:oleObj>
                </mc:Choice>
                <mc:Fallback>
                  <p:oleObj name="Clip" r:id="rId17" imgW="1305000" imgH="1085760" progId="">
                    <p:embed/>
                    <p:pic>
                      <p:nvPicPr>
                        <p:cNvPr id="0" name="Object 8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1059" name="Group 818"/>
            <p:cNvGrpSpPr>
              <a:grpSpLocks/>
            </p:cNvGrpSpPr>
            <p:nvPr/>
          </p:nvGrpSpPr>
          <p:grpSpPr bwMode="auto">
            <a:xfrm>
              <a:off x="83" y="3625"/>
              <a:ext cx="172" cy="215"/>
              <a:chOff x="2870" y="1518"/>
              <a:chExt cx="292" cy="320"/>
            </a:xfrm>
          </p:grpSpPr>
          <p:graphicFrame>
            <p:nvGraphicFramePr>
              <p:cNvPr id="1033" name="Object 81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09661" name="Clip" r:id="rId18" imgW="819000" imgH="847800" progId="">
                      <p:embed/>
                    </p:oleObj>
                  </mc:Choice>
                  <mc:Fallback>
                    <p:oleObj name="Clip" r:id="rId18" imgW="819000" imgH="847800" progId="">
                      <p:embed/>
                      <p:pic>
                        <p:nvPicPr>
                          <p:cNvPr id="0" name="Object 8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34" name="Object 82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09662" name="Clip" r:id="rId19" imgW="1266840" imgH="1200240" progId="">
                      <p:embed/>
                    </p:oleObj>
                  </mc:Choice>
                  <mc:Fallback>
                    <p:oleObj name="Clip" r:id="rId19" imgW="1266840" imgH="1200240" progId="">
                      <p:embed/>
                      <p:pic>
                        <p:nvPicPr>
                          <p:cNvPr id="0" name="Object 8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1065" name="Group 821"/>
            <p:cNvGrpSpPr>
              <a:grpSpLocks/>
            </p:cNvGrpSpPr>
            <p:nvPr/>
          </p:nvGrpSpPr>
          <p:grpSpPr bwMode="auto">
            <a:xfrm>
              <a:off x="-201" y="3657"/>
              <a:ext cx="220" cy="203"/>
              <a:chOff x="2870" y="1518"/>
              <a:chExt cx="292" cy="320"/>
            </a:xfrm>
          </p:grpSpPr>
          <p:graphicFrame>
            <p:nvGraphicFramePr>
              <p:cNvPr id="1031" name="Object 8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09663" name="Clip" r:id="rId20" imgW="819000" imgH="847800" progId="">
                      <p:embed/>
                    </p:oleObj>
                  </mc:Choice>
                  <mc:Fallback>
                    <p:oleObj name="Clip" r:id="rId20" imgW="819000" imgH="847800" progId="">
                      <p:embed/>
                      <p:pic>
                        <p:nvPicPr>
                          <p:cNvPr id="0" name="Object 8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32" name="Object 8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09664" name="Clip" r:id="rId21" imgW="1266840" imgH="1200240" progId="">
                      <p:embed/>
                    </p:oleObj>
                  </mc:Choice>
                  <mc:Fallback>
                    <p:oleObj name="Clip" r:id="rId21" imgW="1266840" imgH="1200240" progId="">
                      <p:embed/>
                      <p:pic>
                        <p:nvPicPr>
                          <p:cNvPr id="0" name="Object 8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1066" name="Group 824"/>
            <p:cNvGrpSpPr>
              <a:grpSpLocks/>
            </p:cNvGrpSpPr>
            <p:nvPr/>
          </p:nvGrpSpPr>
          <p:grpSpPr bwMode="auto">
            <a:xfrm>
              <a:off x="569" y="3419"/>
              <a:ext cx="131" cy="258"/>
              <a:chOff x="4180" y="783"/>
              <a:chExt cx="150" cy="307"/>
            </a:xfrm>
          </p:grpSpPr>
          <p:sp>
            <p:nvSpPr>
              <p:cNvPr id="1255" name="AutoShape 82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256" name="Rectangle 82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257" name="Rectangle 82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258" name="AutoShape 82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259" name="Line 82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260" name="Line 83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261" name="Rectangle 83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62" name="Rectangle 83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pSp>
      <p:sp>
        <p:nvSpPr>
          <p:cNvPr id="1136" name="Line 833"/>
          <p:cNvSpPr>
            <a:spLocks noChangeShapeType="1"/>
          </p:cNvSpPr>
          <p:nvPr/>
        </p:nvSpPr>
        <p:spPr bwMode="auto">
          <a:xfrm flipH="1">
            <a:off x="6015038" y="3413125"/>
            <a:ext cx="3175" cy="144463"/>
          </a:xfrm>
          <a:prstGeom prst="line">
            <a:avLst/>
          </a:prstGeom>
          <a:noFill/>
          <a:ln w="9525">
            <a:solidFill>
              <a:schemeClr val="bg2"/>
            </a:solidFill>
            <a:round/>
            <a:headEnd/>
            <a:tailEnd/>
          </a:ln>
        </p:spPr>
        <p:txBody>
          <a:bodyPr/>
          <a:lstStyle/>
          <a:p>
            <a:endParaRPr lang="en-US"/>
          </a:p>
        </p:txBody>
      </p:sp>
      <p:sp>
        <p:nvSpPr>
          <p:cNvPr id="1137" name="Line 834"/>
          <p:cNvSpPr>
            <a:spLocks noChangeShapeType="1"/>
          </p:cNvSpPr>
          <p:nvPr/>
        </p:nvSpPr>
        <p:spPr bwMode="auto">
          <a:xfrm flipV="1">
            <a:off x="7312025" y="2395538"/>
            <a:ext cx="123825" cy="87312"/>
          </a:xfrm>
          <a:prstGeom prst="line">
            <a:avLst/>
          </a:prstGeom>
          <a:noFill/>
          <a:ln w="9525">
            <a:solidFill>
              <a:schemeClr val="bg2"/>
            </a:solidFill>
            <a:round/>
            <a:headEnd/>
            <a:tailEnd/>
          </a:ln>
        </p:spPr>
        <p:txBody>
          <a:bodyPr/>
          <a:lstStyle/>
          <a:p>
            <a:endParaRPr lang="en-US"/>
          </a:p>
        </p:txBody>
      </p:sp>
      <p:sp>
        <p:nvSpPr>
          <p:cNvPr id="1138" name="Line 835"/>
          <p:cNvSpPr>
            <a:spLocks noChangeShapeType="1"/>
          </p:cNvSpPr>
          <p:nvPr/>
        </p:nvSpPr>
        <p:spPr bwMode="auto">
          <a:xfrm>
            <a:off x="7138988" y="2568575"/>
            <a:ext cx="0" cy="82550"/>
          </a:xfrm>
          <a:prstGeom prst="line">
            <a:avLst/>
          </a:prstGeom>
          <a:noFill/>
          <a:ln w="9525">
            <a:solidFill>
              <a:schemeClr val="bg2"/>
            </a:solidFill>
            <a:round/>
            <a:headEnd/>
            <a:tailEnd/>
          </a:ln>
        </p:spPr>
        <p:txBody>
          <a:bodyPr/>
          <a:lstStyle/>
          <a:p>
            <a:endParaRPr lang="en-US"/>
          </a:p>
        </p:txBody>
      </p:sp>
      <p:sp>
        <p:nvSpPr>
          <p:cNvPr id="1139" name="Line 836"/>
          <p:cNvSpPr>
            <a:spLocks noChangeShapeType="1"/>
          </p:cNvSpPr>
          <p:nvPr/>
        </p:nvSpPr>
        <p:spPr bwMode="auto">
          <a:xfrm flipV="1">
            <a:off x="7310438" y="2465388"/>
            <a:ext cx="263525" cy="288925"/>
          </a:xfrm>
          <a:prstGeom prst="line">
            <a:avLst/>
          </a:prstGeom>
          <a:noFill/>
          <a:ln w="9525">
            <a:solidFill>
              <a:schemeClr val="bg2"/>
            </a:solidFill>
            <a:round/>
            <a:headEnd/>
            <a:tailEnd/>
          </a:ln>
        </p:spPr>
        <p:txBody>
          <a:bodyPr/>
          <a:lstStyle/>
          <a:p>
            <a:endParaRPr lang="en-US"/>
          </a:p>
        </p:txBody>
      </p:sp>
      <p:sp>
        <p:nvSpPr>
          <p:cNvPr id="1140" name="Line 837"/>
          <p:cNvSpPr>
            <a:spLocks noChangeShapeType="1"/>
          </p:cNvSpPr>
          <p:nvPr/>
        </p:nvSpPr>
        <p:spPr bwMode="auto">
          <a:xfrm>
            <a:off x="7675563" y="2463800"/>
            <a:ext cx="0" cy="196850"/>
          </a:xfrm>
          <a:prstGeom prst="line">
            <a:avLst/>
          </a:prstGeom>
          <a:noFill/>
          <a:ln w="9525">
            <a:solidFill>
              <a:schemeClr val="bg2"/>
            </a:solidFill>
            <a:round/>
            <a:headEnd/>
            <a:tailEnd/>
          </a:ln>
        </p:spPr>
        <p:txBody>
          <a:bodyPr/>
          <a:lstStyle/>
          <a:p>
            <a:endParaRPr lang="en-US"/>
          </a:p>
        </p:txBody>
      </p:sp>
      <p:sp>
        <p:nvSpPr>
          <p:cNvPr id="1141" name="Line 838"/>
          <p:cNvSpPr>
            <a:spLocks noChangeShapeType="1"/>
          </p:cNvSpPr>
          <p:nvPr/>
        </p:nvSpPr>
        <p:spPr bwMode="auto">
          <a:xfrm>
            <a:off x="7329488" y="2770188"/>
            <a:ext cx="188912" cy="0"/>
          </a:xfrm>
          <a:prstGeom prst="line">
            <a:avLst/>
          </a:prstGeom>
          <a:noFill/>
          <a:ln w="9525">
            <a:solidFill>
              <a:schemeClr val="bg2"/>
            </a:solidFill>
            <a:round/>
            <a:headEnd/>
            <a:tailEnd/>
          </a:ln>
        </p:spPr>
        <p:txBody>
          <a:bodyPr/>
          <a:lstStyle/>
          <a:p>
            <a:endParaRPr lang="en-US"/>
          </a:p>
        </p:txBody>
      </p:sp>
      <p:sp>
        <p:nvSpPr>
          <p:cNvPr id="1142" name="Line 839"/>
          <p:cNvSpPr>
            <a:spLocks noChangeShapeType="1"/>
          </p:cNvSpPr>
          <p:nvPr/>
        </p:nvSpPr>
        <p:spPr bwMode="auto">
          <a:xfrm flipV="1">
            <a:off x="5624513" y="3636963"/>
            <a:ext cx="168275" cy="3175"/>
          </a:xfrm>
          <a:prstGeom prst="line">
            <a:avLst/>
          </a:prstGeom>
          <a:noFill/>
          <a:ln w="9525">
            <a:solidFill>
              <a:schemeClr val="bg2"/>
            </a:solidFill>
            <a:round/>
            <a:headEnd/>
            <a:tailEnd/>
          </a:ln>
        </p:spPr>
        <p:txBody>
          <a:bodyPr/>
          <a:lstStyle/>
          <a:p>
            <a:endParaRPr lang="en-US"/>
          </a:p>
        </p:txBody>
      </p:sp>
      <p:sp>
        <p:nvSpPr>
          <p:cNvPr id="1143" name="Line 840"/>
          <p:cNvSpPr>
            <a:spLocks noChangeShapeType="1"/>
          </p:cNvSpPr>
          <p:nvPr/>
        </p:nvSpPr>
        <p:spPr bwMode="auto">
          <a:xfrm flipV="1">
            <a:off x="7743825" y="2163763"/>
            <a:ext cx="238125" cy="168275"/>
          </a:xfrm>
          <a:prstGeom prst="line">
            <a:avLst/>
          </a:prstGeom>
          <a:noFill/>
          <a:ln w="9525">
            <a:solidFill>
              <a:schemeClr val="bg2"/>
            </a:solidFill>
            <a:round/>
            <a:headEnd/>
            <a:tailEnd/>
          </a:ln>
        </p:spPr>
        <p:txBody>
          <a:bodyPr/>
          <a:lstStyle/>
          <a:p>
            <a:endParaRPr lang="en-US"/>
          </a:p>
        </p:txBody>
      </p:sp>
      <p:sp>
        <p:nvSpPr>
          <p:cNvPr id="1144" name="Line 841"/>
          <p:cNvSpPr>
            <a:spLocks noChangeShapeType="1"/>
          </p:cNvSpPr>
          <p:nvPr/>
        </p:nvSpPr>
        <p:spPr bwMode="auto">
          <a:xfrm>
            <a:off x="7883525" y="2760663"/>
            <a:ext cx="177800" cy="0"/>
          </a:xfrm>
          <a:prstGeom prst="line">
            <a:avLst/>
          </a:prstGeom>
          <a:noFill/>
          <a:ln w="9525">
            <a:solidFill>
              <a:schemeClr val="bg2"/>
            </a:solidFill>
            <a:round/>
            <a:headEnd/>
            <a:tailEnd/>
          </a:ln>
        </p:spPr>
        <p:txBody>
          <a:bodyPr/>
          <a:lstStyle/>
          <a:p>
            <a:endParaRPr lang="en-US"/>
          </a:p>
        </p:txBody>
      </p:sp>
      <p:sp>
        <p:nvSpPr>
          <p:cNvPr id="1145" name="Line 842"/>
          <p:cNvSpPr>
            <a:spLocks noChangeShapeType="1"/>
          </p:cNvSpPr>
          <p:nvPr/>
        </p:nvSpPr>
        <p:spPr bwMode="auto">
          <a:xfrm flipH="1">
            <a:off x="7029450" y="2836863"/>
            <a:ext cx="98425" cy="704850"/>
          </a:xfrm>
          <a:prstGeom prst="line">
            <a:avLst/>
          </a:prstGeom>
          <a:noFill/>
          <a:ln w="9525">
            <a:solidFill>
              <a:schemeClr val="bg2"/>
            </a:solidFill>
            <a:round/>
            <a:headEnd/>
            <a:tailEnd/>
          </a:ln>
        </p:spPr>
        <p:txBody>
          <a:bodyPr/>
          <a:lstStyle/>
          <a:p>
            <a:endParaRPr lang="en-US"/>
          </a:p>
        </p:txBody>
      </p:sp>
      <p:sp>
        <p:nvSpPr>
          <p:cNvPr id="1146" name="Line 843"/>
          <p:cNvSpPr>
            <a:spLocks noChangeShapeType="1"/>
          </p:cNvSpPr>
          <p:nvPr/>
        </p:nvSpPr>
        <p:spPr bwMode="auto">
          <a:xfrm flipH="1">
            <a:off x="7620000" y="2836863"/>
            <a:ext cx="111125" cy="727075"/>
          </a:xfrm>
          <a:prstGeom prst="line">
            <a:avLst/>
          </a:prstGeom>
          <a:noFill/>
          <a:ln w="9525">
            <a:solidFill>
              <a:schemeClr val="bg2"/>
            </a:solidFill>
            <a:round/>
            <a:headEnd/>
            <a:tailEnd/>
          </a:ln>
        </p:spPr>
        <p:txBody>
          <a:bodyPr/>
          <a:lstStyle/>
          <a:p>
            <a:endParaRPr lang="en-US"/>
          </a:p>
        </p:txBody>
      </p:sp>
      <p:grpSp>
        <p:nvGrpSpPr>
          <p:cNvPr id="1072" name="Group 844"/>
          <p:cNvGrpSpPr>
            <a:grpSpLocks/>
          </p:cNvGrpSpPr>
          <p:nvPr/>
        </p:nvGrpSpPr>
        <p:grpSpPr bwMode="auto">
          <a:xfrm>
            <a:off x="6672263" y="4454525"/>
            <a:ext cx="501650" cy="234950"/>
            <a:chOff x="4701" y="2996"/>
            <a:chExt cx="316" cy="148"/>
          </a:xfrm>
        </p:grpSpPr>
        <p:sp>
          <p:nvSpPr>
            <p:cNvPr id="1234" name="Oval 845"/>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235" name="Line 846"/>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1236" name="Line 847"/>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1237" name="Rectangle 848"/>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238" name="Oval 849"/>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073" name="Group 850"/>
            <p:cNvGrpSpPr>
              <a:grpSpLocks/>
            </p:cNvGrpSpPr>
            <p:nvPr/>
          </p:nvGrpSpPr>
          <p:grpSpPr bwMode="auto">
            <a:xfrm>
              <a:off x="4776" y="3017"/>
              <a:ext cx="156" cy="56"/>
              <a:chOff x="2848" y="848"/>
              <a:chExt cx="140" cy="98"/>
            </a:xfrm>
          </p:grpSpPr>
          <p:sp>
            <p:nvSpPr>
              <p:cNvPr id="1244" name="Line 85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245" name="Line 85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246" name="Line 85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79" name="Group 854"/>
            <p:cNvGrpSpPr>
              <a:grpSpLocks/>
            </p:cNvGrpSpPr>
            <p:nvPr/>
          </p:nvGrpSpPr>
          <p:grpSpPr bwMode="auto">
            <a:xfrm flipV="1">
              <a:off x="4776" y="3016"/>
              <a:ext cx="156" cy="56"/>
              <a:chOff x="2848" y="848"/>
              <a:chExt cx="140" cy="98"/>
            </a:xfrm>
          </p:grpSpPr>
          <p:sp>
            <p:nvSpPr>
              <p:cNvPr id="1241" name="Line 85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242" name="Line 85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243" name="Line 85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1080" name="Group 858"/>
          <p:cNvGrpSpPr>
            <a:grpSpLocks/>
          </p:cNvGrpSpPr>
          <p:nvPr/>
        </p:nvGrpSpPr>
        <p:grpSpPr bwMode="auto">
          <a:xfrm>
            <a:off x="6007100" y="4756150"/>
            <a:ext cx="501650" cy="234950"/>
            <a:chOff x="4701" y="2996"/>
            <a:chExt cx="316" cy="148"/>
          </a:xfrm>
        </p:grpSpPr>
        <p:sp>
          <p:nvSpPr>
            <p:cNvPr id="1221" name="Oval 859"/>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a:p>
          </p:txBody>
        </p:sp>
        <p:sp>
          <p:nvSpPr>
            <p:cNvPr id="1222" name="Line 860"/>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1223" name="Line 861"/>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1224" name="Rectangle 862"/>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en-US">
                <a:latin typeface="Times New Roman" pitchFamily="18" charset="0"/>
              </a:endParaRPr>
            </a:p>
          </p:txBody>
        </p:sp>
        <p:sp>
          <p:nvSpPr>
            <p:cNvPr id="1225" name="Oval 863"/>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a:p>
          </p:txBody>
        </p:sp>
        <p:grpSp>
          <p:nvGrpSpPr>
            <p:cNvPr id="1086" name="Group 864"/>
            <p:cNvGrpSpPr>
              <a:grpSpLocks/>
            </p:cNvGrpSpPr>
            <p:nvPr/>
          </p:nvGrpSpPr>
          <p:grpSpPr bwMode="auto">
            <a:xfrm>
              <a:off x="4776" y="3017"/>
              <a:ext cx="156" cy="56"/>
              <a:chOff x="2848" y="848"/>
              <a:chExt cx="140" cy="98"/>
            </a:xfrm>
          </p:grpSpPr>
          <p:sp>
            <p:nvSpPr>
              <p:cNvPr id="1231" name="Line 86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232" name="Line 86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233" name="Line 86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87" name="Group 868"/>
            <p:cNvGrpSpPr>
              <a:grpSpLocks/>
            </p:cNvGrpSpPr>
            <p:nvPr/>
          </p:nvGrpSpPr>
          <p:grpSpPr bwMode="auto">
            <a:xfrm flipV="1">
              <a:off x="4776" y="3016"/>
              <a:ext cx="156" cy="56"/>
              <a:chOff x="2848" y="848"/>
              <a:chExt cx="140" cy="98"/>
            </a:xfrm>
          </p:grpSpPr>
          <p:sp>
            <p:nvSpPr>
              <p:cNvPr id="1228" name="Line 86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229" name="Line 87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230" name="Line 87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1093" name="Group 872"/>
          <p:cNvGrpSpPr>
            <a:grpSpLocks/>
          </p:cNvGrpSpPr>
          <p:nvPr/>
        </p:nvGrpSpPr>
        <p:grpSpPr bwMode="auto">
          <a:xfrm>
            <a:off x="6837363" y="4941888"/>
            <a:ext cx="290512" cy="404812"/>
            <a:chOff x="4290" y="3130"/>
            <a:chExt cx="183" cy="255"/>
          </a:xfrm>
        </p:grpSpPr>
        <p:pic>
          <p:nvPicPr>
            <p:cNvPr id="1203" name="Picture 873" descr="31u_bnrz[1]"/>
            <p:cNvPicPr>
              <a:picLocks noChangeAspect="1" noChangeArrowheads="1"/>
            </p:cNvPicPr>
            <p:nvPr/>
          </p:nvPicPr>
          <p:blipFill>
            <a:blip r:embed="rId22" cstate="print"/>
            <a:srcRect/>
            <a:stretch>
              <a:fillRect/>
            </a:stretch>
          </p:blipFill>
          <p:spPr bwMode="auto">
            <a:xfrm>
              <a:off x="4343" y="3211"/>
              <a:ext cx="121" cy="174"/>
            </a:xfrm>
            <a:prstGeom prst="rect">
              <a:avLst/>
            </a:prstGeom>
            <a:solidFill>
              <a:srgbClr val="DDDDDD"/>
            </a:solidFill>
            <a:ln w="9525">
              <a:noFill/>
              <a:miter lim="800000"/>
              <a:headEnd/>
              <a:tailEnd/>
            </a:ln>
          </p:spPr>
        </p:pic>
        <p:sp>
          <p:nvSpPr>
            <p:cNvPr id="1204" name="Freeform 874"/>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205" name="Freeform 875"/>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206" name="Freeform 876"/>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207" name="Freeform 877"/>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208" name="Freeform 878"/>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209" name="Freeform 879"/>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210" name="Freeform 880"/>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1211" name="Freeform 881"/>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212" name="Freeform 882"/>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213" name="Freeform 883"/>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214" name="Freeform 884"/>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1215" name="Freeform 885"/>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1216" name="Freeform 886"/>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1217" name="Freeform 887"/>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1218" name="Freeform 888"/>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1219" name="Freeform 889"/>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1220" name="Freeform 89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1094" name="Group 891"/>
          <p:cNvGrpSpPr>
            <a:grpSpLocks/>
          </p:cNvGrpSpPr>
          <p:nvPr/>
        </p:nvGrpSpPr>
        <p:grpSpPr bwMode="auto">
          <a:xfrm>
            <a:off x="5394325" y="3403600"/>
            <a:ext cx="290513" cy="404813"/>
            <a:chOff x="4290" y="3130"/>
            <a:chExt cx="183" cy="255"/>
          </a:xfrm>
        </p:grpSpPr>
        <p:pic>
          <p:nvPicPr>
            <p:cNvPr id="1185" name="Picture 892" descr="31u_bnrz[1]"/>
            <p:cNvPicPr>
              <a:picLocks noChangeAspect="1" noChangeArrowheads="1"/>
            </p:cNvPicPr>
            <p:nvPr/>
          </p:nvPicPr>
          <p:blipFill>
            <a:blip r:embed="rId22" cstate="print"/>
            <a:srcRect/>
            <a:stretch>
              <a:fillRect/>
            </a:stretch>
          </p:blipFill>
          <p:spPr bwMode="auto">
            <a:xfrm>
              <a:off x="4343" y="3211"/>
              <a:ext cx="121" cy="174"/>
            </a:xfrm>
            <a:prstGeom prst="rect">
              <a:avLst/>
            </a:prstGeom>
            <a:solidFill>
              <a:srgbClr val="DDDDDD"/>
            </a:solidFill>
            <a:ln w="9525">
              <a:noFill/>
              <a:miter lim="800000"/>
              <a:headEnd/>
              <a:tailEnd/>
            </a:ln>
          </p:spPr>
        </p:pic>
        <p:sp>
          <p:nvSpPr>
            <p:cNvPr id="1186" name="Freeform 893"/>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187" name="Freeform 894"/>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188" name="Freeform 895"/>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189" name="Freeform 896"/>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190" name="Freeform 897"/>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191" name="Freeform 898"/>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192" name="Freeform 899"/>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1193" name="Freeform 900"/>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194" name="Freeform 901"/>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195" name="Freeform 902"/>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196" name="Freeform 903"/>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1197" name="Freeform 904"/>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1198" name="Freeform 905"/>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1199" name="Freeform 906"/>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1200" name="Freeform 907"/>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1201" name="Freeform 908"/>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1202" name="Freeform 90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sp>
        <p:nvSpPr>
          <p:cNvPr id="35727" name="Line 911"/>
          <p:cNvSpPr>
            <a:spLocks noChangeShapeType="1"/>
          </p:cNvSpPr>
          <p:nvPr/>
        </p:nvSpPr>
        <p:spPr bwMode="auto">
          <a:xfrm>
            <a:off x="7491413" y="1111250"/>
            <a:ext cx="893762" cy="3128963"/>
          </a:xfrm>
          <a:prstGeom prst="line">
            <a:avLst/>
          </a:prstGeom>
          <a:noFill/>
          <a:ln w="76200">
            <a:solidFill>
              <a:srgbClr val="FF3300"/>
            </a:solidFill>
            <a:round/>
            <a:headEnd type="triangle" w="med" len="med"/>
            <a:tailEnd type="triangle" w="med" len="med"/>
          </a:ln>
        </p:spPr>
        <p:txBody>
          <a:bodyPr/>
          <a:lstStyle/>
          <a:p>
            <a:endParaRPr lang="en-US"/>
          </a:p>
        </p:txBody>
      </p:sp>
      <p:sp>
        <p:nvSpPr>
          <p:cNvPr id="35729" name="Line 913"/>
          <p:cNvSpPr>
            <a:spLocks noChangeShapeType="1"/>
          </p:cNvSpPr>
          <p:nvPr/>
        </p:nvSpPr>
        <p:spPr bwMode="auto">
          <a:xfrm>
            <a:off x="6938963" y="3786188"/>
            <a:ext cx="958850" cy="508000"/>
          </a:xfrm>
          <a:prstGeom prst="line">
            <a:avLst/>
          </a:prstGeom>
          <a:noFill/>
          <a:ln w="76200">
            <a:solidFill>
              <a:srgbClr val="FF3300"/>
            </a:solidFill>
            <a:round/>
            <a:headEnd type="triangle" w="med" len="med"/>
            <a:tailEnd type="triangle" w="med" len="med"/>
          </a:ln>
        </p:spPr>
        <p:txBody>
          <a:bodyPr/>
          <a:lstStyle/>
          <a:p>
            <a:endParaRPr lang="en-US"/>
          </a:p>
        </p:txBody>
      </p:sp>
      <p:sp>
        <p:nvSpPr>
          <p:cNvPr id="1153" name="Rectangle 2"/>
          <p:cNvSpPr>
            <a:spLocks noGrp="1" noChangeArrowheads="1"/>
          </p:cNvSpPr>
          <p:nvPr>
            <p:ph type="title"/>
          </p:nvPr>
        </p:nvSpPr>
        <p:spPr>
          <a:xfrm>
            <a:off x="228600" y="152400"/>
            <a:ext cx="8382000" cy="914400"/>
          </a:xfrm>
        </p:spPr>
        <p:txBody>
          <a:bodyPr/>
          <a:lstStyle/>
          <a:p>
            <a:r>
              <a:rPr lang="en-US" sz="3600" dirty="0" smtClean="0"/>
              <a:t>Creating a network app</a:t>
            </a:r>
          </a:p>
        </p:txBody>
      </p:sp>
      <p:sp>
        <p:nvSpPr>
          <p:cNvPr id="1154" name="Rectangle 3"/>
          <p:cNvSpPr>
            <a:spLocks noGrp="1" noChangeArrowheads="1"/>
          </p:cNvSpPr>
          <p:nvPr>
            <p:ph type="body" sz="half" idx="1"/>
          </p:nvPr>
        </p:nvSpPr>
        <p:spPr>
          <a:xfrm>
            <a:off x="533400" y="1066800"/>
            <a:ext cx="4191000" cy="5114925"/>
          </a:xfrm>
        </p:spPr>
        <p:txBody>
          <a:bodyPr/>
          <a:lstStyle/>
          <a:p>
            <a:pPr>
              <a:buFont typeface="ZapfDingbats" pitchFamily="82" charset="2"/>
              <a:buNone/>
            </a:pPr>
            <a:r>
              <a:rPr lang="en-US" sz="2400" dirty="0" smtClean="0">
                <a:solidFill>
                  <a:srgbClr val="FF0000"/>
                </a:solidFill>
              </a:rPr>
              <a:t>write programs that</a:t>
            </a:r>
          </a:p>
          <a:p>
            <a:pPr lvl="1"/>
            <a:r>
              <a:rPr lang="en-US" sz="2000" dirty="0" smtClean="0"/>
              <a:t>run on (different) </a:t>
            </a:r>
            <a:r>
              <a:rPr lang="en-US" sz="2000" i="1" dirty="0" smtClean="0"/>
              <a:t>end systems</a:t>
            </a:r>
          </a:p>
          <a:p>
            <a:pPr lvl="1"/>
            <a:r>
              <a:rPr lang="en-US" sz="2000" dirty="0" smtClean="0"/>
              <a:t>communicate over network</a:t>
            </a:r>
          </a:p>
          <a:p>
            <a:pPr lvl="1"/>
            <a:r>
              <a:rPr lang="en-US" sz="2000" dirty="0" smtClean="0"/>
              <a:t>e.g., web server software communicates with browser software</a:t>
            </a:r>
          </a:p>
          <a:p>
            <a:pPr>
              <a:buFont typeface="ZapfDingbats" pitchFamily="82" charset="2"/>
              <a:buNone/>
            </a:pPr>
            <a:r>
              <a:rPr lang="en-US" sz="2400" dirty="0" smtClean="0">
                <a:solidFill>
                  <a:srgbClr val="FF0000"/>
                </a:solidFill>
              </a:rPr>
              <a:t>No need to write software for network-core devices</a:t>
            </a:r>
          </a:p>
          <a:p>
            <a:pPr lvl="1"/>
            <a:r>
              <a:rPr lang="en-US" sz="2000" dirty="0" smtClean="0"/>
              <a:t>Network-core devices do not run user applications </a:t>
            </a:r>
          </a:p>
          <a:p>
            <a:pPr lvl="1"/>
            <a:r>
              <a:rPr lang="en-US" sz="2000" dirty="0" smtClean="0"/>
              <a:t>applications on end systems  allows for rapid app development, propagation</a:t>
            </a:r>
            <a:endParaRPr lang="en-US" sz="2000" dirty="0" smtClean="0">
              <a:solidFill>
                <a:srgbClr val="FF0000"/>
              </a:solidFill>
            </a:endParaRPr>
          </a:p>
        </p:txBody>
      </p:sp>
      <p:grpSp>
        <p:nvGrpSpPr>
          <p:cNvPr id="1100" name="Group 918"/>
          <p:cNvGrpSpPr>
            <a:grpSpLocks/>
          </p:cNvGrpSpPr>
          <p:nvPr/>
        </p:nvGrpSpPr>
        <p:grpSpPr bwMode="auto">
          <a:xfrm>
            <a:off x="6470650" y="822325"/>
            <a:ext cx="1063625" cy="965200"/>
            <a:chOff x="4076" y="518"/>
            <a:chExt cx="670" cy="608"/>
          </a:xfrm>
        </p:grpSpPr>
        <p:grpSp>
          <p:nvGrpSpPr>
            <p:cNvPr id="1101" name="Group 226"/>
            <p:cNvGrpSpPr>
              <a:grpSpLocks/>
            </p:cNvGrpSpPr>
            <p:nvPr/>
          </p:nvGrpSpPr>
          <p:grpSpPr bwMode="auto">
            <a:xfrm>
              <a:off x="4233" y="518"/>
              <a:ext cx="513" cy="541"/>
              <a:chOff x="2938" y="2925"/>
              <a:chExt cx="513" cy="541"/>
            </a:xfrm>
          </p:grpSpPr>
          <p:sp>
            <p:nvSpPr>
              <p:cNvPr id="1178" name="Rectangle 227"/>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endParaRPr lang="en-US"/>
              </a:p>
            </p:txBody>
          </p:sp>
          <p:sp>
            <p:nvSpPr>
              <p:cNvPr id="1179" name="Rectangle 228"/>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80" name="Rectangle 229"/>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endParaRPr lang="en-US"/>
              </a:p>
            </p:txBody>
          </p:sp>
          <p:sp>
            <p:nvSpPr>
              <p:cNvPr id="1181" name="Text Box 230"/>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a:spcBef>
                    <a:spcPct val="0"/>
                  </a:spcBef>
                  <a:buClrTx/>
                  <a:buSzTx/>
                  <a:buFontTx/>
                  <a:buNone/>
                </a:pPr>
                <a:r>
                  <a:rPr lang="en-US" sz="1000">
                    <a:solidFill>
                      <a:schemeClr val="bg1"/>
                    </a:solidFill>
                  </a:rPr>
                  <a:t>application</a:t>
                </a:r>
                <a:endParaRPr lang="en-US" sz="1000"/>
              </a:p>
              <a:p>
                <a:pPr algn="ctr">
                  <a:spcBef>
                    <a:spcPct val="0"/>
                  </a:spcBef>
                  <a:buClrTx/>
                  <a:buSzTx/>
                  <a:buFontTx/>
                  <a:buNone/>
                </a:pPr>
                <a:r>
                  <a:rPr lang="en-US" sz="1000"/>
                  <a:t>transport</a:t>
                </a:r>
              </a:p>
              <a:p>
                <a:pPr algn="ctr">
                  <a:spcBef>
                    <a:spcPct val="0"/>
                  </a:spcBef>
                  <a:buClrTx/>
                  <a:buSzTx/>
                  <a:buFontTx/>
                  <a:buNone/>
                </a:pPr>
                <a:r>
                  <a:rPr lang="en-US" sz="1000"/>
                  <a:t>network</a:t>
                </a:r>
              </a:p>
              <a:p>
                <a:pPr algn="ctr">
                  <a:spcBef>
                    <a:spcPct val="0"/>
                  </a:spcBef>
                  <a:buClrTx/>
                  <a:buSzTx/>
                  <a:buFontTx/>
                  <a:buNone/>
                </a:pPr>
                <a:r>
                  <a:rPr lang="en-US" sz="1000"/>
                  <a:t>data link</a:t>
                </a:r>
              </a:p>
              <a:p>
                <a:pPr algn="ctr">
                  <a:spcBef>
                    <a:spcPct val="0"/>
                  </a:spcBef>
                  <a:buClrTx/>
                  <a:buSzTx/>
                  <a:buFontTx/>
                  <a:buNone/>
                </a:pPr>
                <a:r>
                  <a:rPr lang="en-US" sz="1000"/>
                  <a:t>physical</a:t>
                </a:r>
                <a:endParaRPr lang="en-US">
                  <a:latin typeface="Times New Roman" pitchFamily="18" charset="0"/>
                </a:endParaRPr>
              </a:p>
            </p:txBody>
          </p:sp>
          <p:sp>
            <p:nvSpPr>
              <p:cNvPr id="1182" name="Line 231"/>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en-US"/>
              </a:p>
            </p:txBody>
          </p:sp>
          <p:sp>
            <p:nvSpPr>
              <p:cNvPr id="1183" name="Line 232"/>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en-US"/>
              </a:p>
            </p:txBody>
          </p:sp>
          <p:sp>
            <p:nvSpPr>
              <p:cNvPr id="1184" name="Line 233"/>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en-US"/>
              </a:p>
            </p:txBody>
          </p:sp>
        </p:grpSp>
        <p:sp>
          <p:nvSpPr>
            <p:cNvPr id="1177" name="Freeform 917"/>
            <p:cNvSpPr>
              <a:spLocks/>
            </p:cNvSpPr>
            <p:nvPr/>
          </p:nvSpPr>
          <p:spPr bwMode="auto">
            <a:xfrm>
              <a:off x="4076" y="532"/>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a:solidFill>
                <a:srgbClr val="FF0000"/>
              </a:solidFill>
              <a:round/>
              <a:headEnd/>
              <a:tailEnd/>
            </a:ln>
          </p:spPr>
          <p:txBody>
            <a:bodyPr/>
            <a:lstStyle/>
            <a:p>
              <a:endParaRPr lang="en-US"/>
            </a:p>
          </p:txBody>
        </p:sp>
      </p:grpSp>
      <p:grpSp>
        <p:nvGrpSpPr>
          <p:cNvPr id="1107" name="Group 919"/>
          <p:cNvGrpSpPr>
            <a:grpSpLocks/>
          </p:cNvGrpSpPr>
          <p:nvPr/>
        </p:nvGrpSpPr>
        <p:grpSpPr bwMode="auto">
          <a:xfrm>
            <a:off x="7646988" y="4217988"/>
            <a:ext cx="1063625" cy="965200"/>
            <a:chOff x="4076" y="518"/>
            <a:chExt cx="670" cy="608"/>
          </a:xfrm>
        </p:grpSpPr>
        <p:grpSp>
          <p:nvGrpSpPr>
            <p:cNvPr id="1108" name="Group 920"/>
            <p:cNvGrpSpPr>
              <a:grpSpLocks/>
            </p:cNvGrpSpPr>
            <p:nvPr/>
          </p:nvGrpSpPr>
          <p:grpSpPr bwMode="auto">
            <a:xfrm>
              <a:off x="4233" y="518"/>
              <a:ext cx="513" cy="541"/>
              <a:chOff x="2938" y="2925"/>
              <a:chExt cx="513" cy="541"/>
            </a:xfrm>
          </p:grpSpPr>
          <p:sp>
            <p:nvSpPr>
              <p:cNvPr id="1169" name="Rectangle 921"/>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endParaRPr lang="en-US"/>
              </a:p>
            </p:txBody>
          </p:sp>
          <p:sp>
            <p:nvSpPr>
              <p:cNvPr id="1170" name="Rectangle 922"/>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71" name="Rectangle 923"/>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endParaRPr lang="en-US"/>
              </a:p>
            </p:txBody>
          </p:sp>
          <p:sp>
            <p:nvSpPr>
              <p:cNvPr id="1172" name="Text Box 924"/>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a:spcBef>
                    <a:spcPct val="0"/>
                  </a:spcBef>
                  <a:buClrTx/>
                  <a:buSzTx/>
                  <a:buFontTx/>
                  <a:buNone/>
                </a:pPr>
                <a:r>
                  <a:rPr lang="en-US" sz="1000">
                    <a:solidFill>
                      <a:schemeClr val="bg1"/>
                    </a:solidFill>
                  </a:rPr>
                  <a:t>application</a:t>
                </a:r>
                <a:endParaRPr lang="en-US" sz="1000"/>
              </a:p>
              <a:p>
                <a:pPr algn="ctr">
                  <a:spcBef>
                    <a:spcPct val="0"/>
                  </a:spcBef>
                  <a:buClrTx/>
                  <a:buSzTx/>
                  <a:buFontTx/>
                  <a:buNone/>
                </a:pPr>
                <a:r>
                  <a:rPr lang="en-US" sz="1000"/>
                  <a:t>transport</a:t>
                </a:r>
              </a:p>
              <a:p>
                <a:pPr algn="ctr">
                  <a:spcBef>
                    <a:spcPct val="0"/>
                  </a:spcBef>
                  <a:buClrTx/>
                  <a:buSzTx/>
                  <a:buFontTx/>
                  <a:buNone/>
                </a:pPr>
                <a:r>
                  <a:rPr lang="en-US" sz="1000"/>
                  <a:t>network</a:t>
                </a:r>
              </a:p>
              <a:p>
                <a:pPr algn="ctr">
                  <a:spcBef>
                    <a:spcPct val="0"/>
                  </a:spcBef>
                  <a:buClrTx/>
                  <a:buSzTx/>
                  <a:buFontTx/>
                  <a:buNone/>
                </a:pPr>
                <a:r>
                  <a:rPr lang="en-US" sz="1000"/>
                  <a:t>data link</a:t>
                </a:r>
              </a:p>
              <a:p>
                <a:pPr algn="ctr">
                  <a:spcBef>
                    <a:spcPct val="0"/>
                  </a:spcBef>
                  <a:buClrTx/>
                  <a:buSzTx/>
                  <a:buFontTx/>
                  <a:buNone/>
                </a:pPr>
                <a:r>
                  <a:rPr lang="en-US" sz="1000"/>
                  <a:t>physical</a:t>
                </a:r>
                <a:endParaRPr lang="en-US">
                  <a:latin typeface="Times New Roman" pitchFamily="18" charset="0"/>
                </a:endParaRPr>
              </a:p>
            </p:txBody>
          </p:sp>
          <p:sp>
            <p:nvSpPr>
              <p:cNvPr id="1173" name="Line 925"/>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en-US"/>
              </a:p>
            </p:txBody>
          </p:sp>
          <p:sp>
            <p:nvSpPr>
              <p:cNvPr id="1174" name="Line 926"/>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en-US"/>
              </a:p>
            </p:txBody>
          </p:sp>
          <p:sp>
            <p:nvSpPr>
              <p:cNvPr id="1175" name="Line 927"/>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en-US"/>
              </a:p>
            </p:txBody>
          </p:sp>
        </p:grpSp>
        <p:sp>
          <p:nvSpPr>
            <p:cNvPr id="1168" name="Freeform 928"/>
            <p:cNvSpPr>
              <a:spLocks/>
            </p:cNvSpPr>
            <p:nvPr/>
          </p:nvSpPr>
          <p:spPr bwMode="auto">
            <a:xfrm>
              <a:off x="4076" y="532"/>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a:solidFill>
                <a:srgbClr val="FF0000"/>
              </a:solidFill>
              <a:round/>
              <a:headEnd/>
              <a:tailEnd/>
            </a:ln>
          </p:spPr>
          <p:txBody>
            <a:bodyPr/>
            <a:lstStyle/>
            <a:p>
              <a:endParaRPr lang="en-US"/>
            </a:p>
          </p:txBody>
        </p:sp>
      </p:grpSp>
      <p:grpSp>
        <p:nvGrpSpPr>
          <p:cNvPr id="1120" name="Group 929"/>
          <p:cNvGrpSpPr>
            <a:grpSpLocks/>
          </p:cNvGrpSpPr>
          <p:nvPr/>
        </p:nvGrpSpPr>
        <p:grpSpPr bwMode="auto">
          <a:xfrm>
            <a:off x="5900738" y="3678238"/>
            <a:ext cx="1063625" cy="965200"/>
            <a:chOff x="4076" y="518"/>
            <a:chExt cx="670" cy="608"/>
          </a:xfrm>
        </p:grpSpPr>
        <p:grpSp>
          <p:nvGrpSpPr>
            <p:cNvPr id="1121" name="Group 930"/>
            <p:cNvGrpSpPr>
              <a:grpSpLocks/>
            </p:cNvGrpSpPr>
            <p:nvPr/>
          </p:nvGrpSpPr>
          <p:grpSpPr bwMode="auto">
            <a:xfrm>
              <a:off x="4233" y="518"/>
              <a:ext cx="513" cy="541"/>
              <a:chOff x="2938" y="2925"/>
              <a:chExt cx="513" cy="541"/>
            </a:xfrm>
          </p:grpSpPr>
          <p:sp>
            <p:nvSpPr>
              <p:cNvPr id="1160" name="Rectangle 931"/>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endParaRPr lang="en-US"/>
              </a:p>
            </p:txBody>
          </p:sp>
          <p:sp>
            <p:nvSpPr>
              <p:cNvPr id="1161" name="Rectangle 932"/>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62" name="Rectangle 933"/>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endParaRPr lang="en-US"/>
              </a:p>
            </p:txBody>
          </p:sp>
          <p:sp>
            <p:nvSpPr>
              <p:cNvPr id="1163" name="Text Box 934"/>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a:spcBef>
                    <a:spcPct val="0"/>
                  </a:spcBef>
                  <a:buClrTx/>
                  <a:buSzTx/>
                  <a:buFontTx/>
                  <a:buNone/>
                </a:pPr>
                <a:r>
                  <a:rPr lang="en-US" sz="1000">
                    <a:solidFill>
                      <a:schemeClr val="bg1"/>
                    </a:solidFill>
                  </a:rPr>
                  <a:t>application</a:t>
                </a:r>
                <a:endParaRPr lang="en-US" sz="1000"/>
              </a:p>
              <a:p>
                <a:pPr algn="ctr">
                  <a:spcBef>
                    <a:spcPct val="0"/>
                  </a:spcBef>
                  <a:buClrTx/>
                  <a:buSzTx/>
                  <a:buFontTx/>
                  <a:buNone/>
                </a:pPr>
                <a:r>
                  <a:rPr lang="en-US" sz="1000"/>
                  <a:t>transport</a:t>
                </a:r>
              </a:p>
              <a:p>
                <a:pPr algn="ctr">
                  <a:spcBef>
                    <a:spcPct val="0"/>
                  </a:spcBef>
                  <a:buClrTx/>
                  <a:buSzTx/>
                  <a:buFontTx/>
                  <a:buNone/>
                </a:pPr>
                <a:r>
                  <a:rPr lang="en-US" sz="1000"/>
                  <a:t>network</a:t>
                </a:r>
              </a:p>
              <a:p>
                <a:pPr algn="ctr">
                  <a:spcBef>
                    <a:spcPct val="0"/>
                  </a:spcBef>
                  <a:buClrTx/>
                  <a:buSzTx/>
                  <a:buFontTx/>
                  <a:buNone/>
                </a:pPr>
                <a:r>
                  <a:rPr lang="en-US" sz="1000"/>
                  <a:t>data link</a:t>
                </a:r>
              </a:p>
              <a:p>
                <a:pPr algn="ctr">
                  <a:spcBef>
                    <a:spcPct val="0"/>
                  </a:spcBef>
                  <a:buClrTx/>
                  <a:buSzTx/>
                  <a:buFontTx/>
                  <a:buNone/>
                </a:pPr>
                <a:r>
                  <a:rPr lang="en-US" sz="1000"/>
                  <a:t>physical</a:t>
                </a:r>
                <a:endParaRPr lang="en-US">
                  <a:latin typeface="Times New Roman" pitchFamily="18" charset="0"/>
                </a:endParaRPr>
              </a:p>
            </p:txBody>
          </p:sp>
          <p:sp>
            <p:nvSpPr>
              <p:cNvPr id="1164" name="Line 935"/>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en-US"/>
              </a:p>
            </p:txBody>
          </p:sp>
          <p:sp>
            <p:nvSpPr>
              <p:cNvPr id="1165" name="Line 936"/>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en-US"/>
              </a:p>
            </p:txBody>
          </p:sp>
          <p:sp>
            <p:nvSpPr>
              <p:cNvPr id="1166" name="Line 937"/>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en-US"/>
              </a:p>
            </p:txBody>
          </p:sp>
        </p:grpSp>
        <p:sp>
          <p:nvSpPr>
            <p:cNvPr id="1159" name="Freeform 938"/>
            <p:cNvSpPr>
              <a:spLocks/>
            </p:cNvSpPr>
            <p:nvPr/>
          </p:nvSpPr>
          <p:spPr bwMode="auto">
            <a:xfrm>
              <a:off x="4076" y="532"/>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a:solidFill>
                <a:srgbClr val="FF0000"/>
              </a:solidFill>
              <a:round/>
              <a:headEnd/>
              <a:tailEnd/>
            </a:ln>
          </p:spPr>
          <p:txBody>
            <a:bodyPr/>
            <a:lstStyle/>
            <a:p>
              <a:endParaRPr lang="en-US"/>
            </a:p>
          </p:txBody>
        </p:sp>
      </p:grpSp>
      <p:sp>
        <p:nvSpPr>
          <p:cNvPr id="375" name="Slide Number Placeholder 6"/>
          <p:cNvSpPr txBox="1">
            <a:spLocks/>
          </p:cNvSpPr>
          <p:nvPr/>
        </p:nvSpPr>
        <p:spPr bwMode="auto">
          <a:xfrm>
            <a:off x="8305800" y="6400800"/>
            <a:ext cx="45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ADE1BF4-38BF-40FB-A345-FA74CB2A5A9E}"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376"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00"/>
                                        </p:tgtEl>
                                        <p:attrNameLst>
                                          <p:attrName>style.visibility</p:attrName>
                                        </p:attrNameLst>
                                      </p:cBhvr>
                                      <p:to>
                                        <p:strVal val="visible"/>
                                      </p:to>
                                    </p:set>
                                    <p:animEffect transition="in" filter="wipe(left)">
                                      <p:cBhvr>
                                        <p:cTn id="7" dur="1000"/>
                                        <p:tgtEl>
                                          <p:spTgt spid="110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07"/>
                                        </p:tgtEl>
                                        <p:attrNameLst>
                                          <p:attrName>style.visibility</p:attrName>
                                        </p:attrNameLst>
                                      </p:cBhvr>
                                      <p:to>
                                        <p:strVal val="visible"/>
                                      </p:to>
                                    </p:set>
                                    <p:animEffect transition="in" filter="wipe(left)">
                                      <p:cBhvr>
                                        <p:cTn id="11" dur="1000"/>
                                        <p:tgtEl>
                                          <p:spTgt spid="1107"/>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20"/>
                                        </p:tgtEl>
                                        <p:attrNameLst>
                                          <p:attrName>style.visibility</p:attrName>
                                        </p:attrNameLst>
                                      </p:cBhvr>
                                      <p:to>
                                        <p:strVal val="visible"/>
                                      </p:to>
                                    </p:set>
                                    <p:animEffect transition="in" filter="wipe(left)">
                                      <p:cBhvr>
                                        <p:cTn id="15" dur="1000"/>
                                        <p:tgtEl>
                                          <p:spTgt spid="112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5727"/>
                                        </p:tgtEl>
                                        <p:attrNameLst>
                                          <p:attrName>style.visibility</p:attrName>
                                        </p:attrNameLst>
                                      </p:cBhvr>
                                      <p:to>
                                        <p:strVal val="visible"/>
                                      </p:to>
                                    </p:set>
                                    <p:animEffect transition="in" filter="dissolve">
                                      <p:cBhvr>
                                        <p:cTn id="20" dur="500"/>
                                        <p:tgtEl>
                                          <p:spTgt spid="3572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5729"/>
                                        </p:tgtEl>
                                        <p:attrNameLst>
                                          <p:attrName>style.visibility</p:attrName>
                                        </p:attrNameLst>
                                      </p:cBhvr>
                                      <p:to>
                                        <p:strVal val="visible"/>
                                      </p:to>
                                    </p:set>
                                    <p:animEffect transition="in" filter="dissolve">
                                      <p:cBhvr>
                                        <p:cTn id="23" dur="500"/>
                                        <p:tgtEl>
                                          <p:spTgt spid="35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27" grpId="0" animBg="1"/>
      <p:bldP spid="357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8"/>
          <p:cNvSpPr>
            <a:spLocks noGrp="1" noChangeArrowheads="1"/>
          </p:cNvSpPr>
          <p:nvPr>
            <p:ph type="sldNum" sz="quarter" idx="4294967295"/>
          </p:nvPr>
        </p:nvSpPr>
        <p:spPr>
          <a:xfrm>
            <a:off x="8324850" y="6462713"/>
            <a:ext cx="6762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6BEF14AF-2F93-2040-AC7B-09DD769217F9}" type="slidenum">
              <a:rPr lang="en-US" altLang="en-US" sz="1200" smtClean="0">
                <a:latin typeface="Tahoma" charset="0"/>
              </a:rPr>
              <a:pPr/>
              <a:t>40</a:t>
            </a:fld>
            <a:endParaRPr lang="en-US" altLang="en-US" sz="1200" dirty="0">
              <a:latin typeface="Tahoma" charset="0"/>
            </a:endParaRPr>
          </a:p>
        </p:txBody>
      </p:sp>
      <p:sp>
        <p:nvSpPr>
          <p:cNvPr id="69635" name="Rectangle 2"/>
          <p:cNvSpPr>
            <a:spLocks noGrp="1" noChangeArrowheads="1"/>
          </p:cNvSpPr>
          <p:nvPr>
            <p:ph type="title"/>
          </p:nvPr>
        </p:nvSpPr>
        <p:spPr>
          <a:xfrm>
            <a:off x="533400" y="309563"/>
            <a:ext cx="7772400" cy="795337"/>
          </a:xfrm>
        </p:spPr>
        <p:txBody>
          <a:bodyPr/>
          <a:lstStyle/>
          <a:p>
            <a:r>
              <a:rPr lang="en-US" altLang="en-US" sz="4000">
                <a:latin typeface="Gill Sans MT" charset="0"/>
                <a:ea typeface="ＭＳ Ｐゴシック" charset="-128"/>
              </a:rPr>
              <a:t>HTTP overview</a:t>
            </a:r>
            <a:endParaRPr lang="en-US" altLang="en-US">
              <a:latin typeface="Gill Sans MT" charset="0"/>
              <a:ea typeface="ＭＳ Ｐゴシック" charset="-128"/>
            </a:endParaRPr>
          </a:p>
        </p:txBody>
      </p:sp>
      <p:sp>
        <p:nvSpPr>
          <p:cNvPr id="86020" name="Rectangle 3"/>
          <p:cNvSpPr>
            <a:spLocks noGrp="1" noChangeArrowheads="1"/>
          </p:cNvSpPr>
          <p:nvPr>
            <p:ph type="body" sz="half" idx="1"/>
          </p:nvPr>
        </p:nvSpPr>
        <p:spPr>
          <a:xfrm>
            <a:off x="533400" y="1489075"/>
            <a:ext cx="3810000" cy="4648200"/>
          </a:xfrm>
        </p:spPr>
        <p:txBody>
          <a:bodyPr/>
          <a:lstStyle/>
          <a:p>
            <a:pPr>
              <a:lnSpc>
                <a:spcPct val="75000"/>
              </a:lnSpc>
              <a:buFont typeface="Wingdings" charset="2"/>
              <a:buNone/>
            </a:pPr>
            <a:r>
              <a:rPr lang="en-US" altLang="en-US">
                <a:solidFill>
                  <a:srgbClr val="CC0000"/>
                </a:solidFill>
                <a:latin typeface="Gill Sans MT" charset="0"/>
                <a:ea typeface="ＭＳ Ｐゴシック" charset="-128"/>
              </a:rPr>
              <a:t>HTTP: hypertext transfer protocol</a:t>
            </a:r>
          </a:p>
          <a:p>
            <a:pPr>
              <a:lnSpc>
                <a:spcPct val="75000"/>
              </a:lnSpc>
            </a:pPr>
            <a:r>
              <a:rPr lang="en-US" altLang="en-US" sz="2400">
                <a:latin typeface="Gill Sans MT" charset="0"/>
                <a:ea typeface="ＭＳ Ｐゴシック" charset="-128"/>
              </a:rPr>
              <a:t>Web</a:t>
            </a:r>
            <a:r>
              <a:rPr lang="ja-JP" altLang="en-US" sz="2400">
                <a:latin typeface="Gill Sans MT" charset="0"/>
                <a:ea typeface="ＭＳ Ｐゴシック" charset="-128"/>
              </a:rPr>
              <a:t>’</a:t>
            </a:r>
            <a:r>
              <a:rPr lang="en-US" altLang="ja-JP" sz="2400">
                <a:latin typeface="Gill Sans MT" charset="0"/>
                <a:ea typeface="ＭＳ Ｐゴシック" charset="-128"/>
              </a:rPr>
              <a:t>s application layer protocol</a:t>
            </a:r>
          </a:p>
          <a:p>
            <a:pPr>
              <a:lnSpc>
                <a:spcPct val="75000"/>
              </a:lnSpc>
            </a:pPr>
            <a:r>
              <a:rPr lang="en-US" altLang="en-US" sz="2400">
                <a:latin typeface="Gill Sans MT" charset="0"/>
                <a:ea typeface="ＭＳ Ｐゴシック" charset="-128"/>
              </a:rPr>
              <a:t>client/server model</a:t>
            </a:r>
          </a:p>
          <a:p>
            <a:pPr marL="685800" lvl="1" indent="-228600">
              <a:lnSpc>
                <a:spcPct val="75000"/>
              </a:lnSpc>
            </a:pPr>
            <a:r>
              <a:rPr lang="en-US" altLang="en-US" i="1">
                <a:solidFill>
                  <a:srgbClr val="CC0000"/>
                </a:solidFill>
                <a:latin typeface="Gill Sans MT" charset="0"/>
                <a:ea typeface="ＭＳ Ｐゴシック" charset="-128"/>
              </a:rPr>
              <a:t>client</a:t>
            </a:r>
            <a:r>
              <a:rPr lang="en-US" altLang="en-US" i="1">
                <a:solidFill>
                  <a:srgbClr val="FF0000"/>
                </a:solidFill>
                <a:latin typeface="Gill Sans MT" charset="0"/>
                <a:ea typeface="ＭＳ Ｐゴシック" charset="-128"/>
              </a:rPr>
              <a:t>:</a:t>
            </a:r>
            <a:r>
              <a:rPr lang="en-US" altLang="en-US">
                <a:latin typeface="Gill Sans MT" charset="0"/>
                <a:ea typeface="ＭＳ Ｐゴシック" charset="-128"/>
              </a:rPr>
              <a:t> browser that requests, receives, (using HTTP protocol) and </a:t>
            </a:r>
            <a:r>
              <a:rPr lang="ja-JP" altLang="en-US">
                <a:latin typeface="Gill Sans MT" charset="0"/>
                <a:ea typeface="ＭＳ Ｐゴシック" charset="-128"/>
              </a:rPr>
              <a:t>“</a:t>
            </a:r>
            <a:r>
              <a:rPr lang="en-US" altLang="ja-JP">
                <a:latin typeface="Gill Sans MT" charset="0"/>
                <a:ea typeface="ＭＳ Ｐゴシック" charset="-128"/>
              </a:rPr>
              <a:t>displays</a:t>
            </a:r>
            <a:r>
              <a:rPr lang="ja-JP" altLang="en-US">
                <a:latin typeface="Gill Sans MT" charset="0"/>
                <a:ea typeface="ＭＳ Ｐゴシック" charset="-128"/>
              </a:rPr>
              <a:t>”</a:t>
            </a:r>
            <a:r>
              <a:rPr lang="en-US" altLang="ja-JP">
                <a:latin typeface="Gill Sans MT" charset="0"/>
                <a:ea typeface="ＭＳ Ｐゴシック" charset="-128"/>
              </a:rPr>
              <a:t> Web objects </a:t>
            </a:r>
          </a:p>
          <a:p>
            <a:pPr marL="685800" lvl="1" indent="-228600">
              <a:lnSpc>
                <a:spcPct val="75000"/>
              </a:lnSpc>
            </a:pPr>
            <a:r>
              <a:rPr lang="en-US" altLang="en-US" i="1">
                <a:solidFill>
                  <a:srgbClr val="CC0000"/>
                </a:solidFill>
                <a:latin typeface="Gill Sans MT" charset="0"/>
                <a:ea typeface="ＭＳ Ｐゴシック" charset="-128"/>
              </a:rPr>
              <a:t>server:</a:t>
            </a:r>
            <a:r>
              <a:rPr lang="en-US" altLang="en-US">
                <a:latin typeface="Gill Sans MT" charset="0"/>
                <a:ea typeface="ＭＳ Ｐゴシック" charset="-128"/>
              </a:rPr>
              <a:t> Web server sends (using HTTP protocol) objects in response to requests</a:t>
            </a:r>
          </a:p>
          <a:p>
            <a:pPr>
              <a:lnSpc>
                <a:spcPct val="75000"/>
              </a:lnSpc>
              <a:buFont typeface="Wingdings" charset="2"/>
              <a:buNone/>
            </a:pPr>
            <a:endParaRPr lang="en-US" altLang="en-US" sz="2400">
              <a:latin typeface="Gill Sans MT" charset="0"/>
              <a:ea typeface="ＭＳ Ｐゴシック" charset="-128"/>
            </a:endParaRPr>
          </a:p>
        </p:txBody>
      </p:sp>
      <p:sp>
        <p:nvSpPr>
          <p:cNvPr id="69637" name="Text Box 7"/>
          <p:cNvSpPr txBox="1">
            <a:spLocks noChangeArrowheads="1"/>
          </p:cNvSpPr>
          <p:nvPr/>
        </p:nvSpPr>
        <p:spPr bwMode="auto">
          <a:xfrm>
            <a:off x="4565650" y="2455863"/>
            <a:ext cx="1584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ctr">
              <a:spcBef>
                <a:spcPct val="0"/>
              </a:spcBef>
              <a:buClrTx/>
              <a:buSzTx/>
              <a:buFontTx/>
              <a:buNone/>
            </a:pPr>
            <a:r>
              <a:rPr lang="en-US" altLang="en-US" sz="1600"/>
              <a:t>PC running</a:t>
            </a:r>
          </a:p>
          <a:p>
            <a:pPr algn="ctr">
              <a:spcBef>
                <a:spcPct val="0"/>
              </a:spcBef>
              <a:buClrTx/>
              <a:buSzTx/>
              <a:buFontTx/>
              <a:buNone/>
            </a:pPr>
            <a:r>
              <a:rPr lang="en-US" altLang="en-US" sz="1600"/>
              <a:t>Firefox browser</a:t>
            </a:r>
            <a:endParaRPr lang="en-US" altLang="en-US" sz="2400"/>
          </a:p>
        </p:txBody>
      </p:sp>
      <p:sp>
        <p:nvSpPr>
          <p:cNvPr id="69638" name="Text Box 9"/>
          <p:cNvSpPr txBox="1">
            <a:spLocks noChangeArrowheads="1"/>
          </p:cNvSpPr>
          <p:nvPr/>
        </p:nvSpPr>
        <p:spPr bwMode="auto">
          <a:xfrm>
            <a:off x="7508875" y="3836988"/>
            <a:ext cx="1346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ctr">
              <a:spcBef>
                <a:spcPct val="0"/>
              </a:spcBef>
              <a:buClrTx/>
              <a:buSzTx/>
              <a:buFontTx/>
              <a:buNone/>
            </a:pPr>
            <a:r>
              <a:rPr lang="en-US" altLang="en-US" sz="1600"/>
              <a:t>server </a:t>
            </a:r>
          </a:p>
          <a:p>
            <a:pPr algn="ctr">
              <a:spcBef>
                <a:spcPct val="0"/>
              </a:spcBef>
              <a:buClrTx/>
              <a:buSzTx/>
              <a:buFontTx/>
              <a:buNone/>
            </a:pPr>
            <a:r>
              <a:rPr lang="en-US" altLang="en-US" sz="1600"/>
              <a:t>running</a:t>
            </a:r>
          </a:p>
          <a:p>
            <a:pPr algn="ctr">
              <a:spcBef>
                <a:spcPct val="0"/>
              </a:spcBef>
              <a:buClrTx/>
              <a:buSzTx/>
              <a:buFontTx/>
              <a:buNone/>
            </a:pPr>
            <a:r>
              <a:rPr lang="en-US" altLang="en-US" sz="1600"/>
              <a:t>Apache Web</a:t>
            </a:r>
          </a:p>
          <a:p>
            <a:pPr algn="ctr">
              <a:spcBef>
                <a:spcPct val="0"/>
              </a:spcBef>
              <a:buClrTx/>
              <a:buSzTx/>
              <a:buFontTx/>
              <a:buNone/>
            </a:pPr>
            <a:r>
              <a:rPr lang="en-US" altLang="en-US" sz="1600"/>
              <a:t>server</a:t>
            </a:r>
            <a:endParaRPr lang="en-US" altLang="en-US" sz="2400"/>
          </a:p>
        </p:txBody>
      </p:sp>
      <p:sp>
        <p:nvSpPr>
          <p:cNvPr id="69639" name="Text Box 23"/>
          <p:cNvSpPr txBox="1">
            <a:spLocks noChangeArrowheads="1"/>
          </p:cNvSpPr>
          <p:nvPr/>
        </p:nvSpPr>
        <p:spPr bwMode="auto">
          <a:xfrm>
            <a:off x="4800600" y="5218113"/>
            <a:ext cx="156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ctr">
              <a:spcBef>
                <a:spcPct val="0"/>
              </a:spcBef>
              <a:buClrTx/>
              <a:buSzTx/>
              <a:buFontTx/>
              <a:buNone/>
            </a:pPr>
            <a:r>
              <a:rPr lang="en-US" altLang="en-US" sz="1600"/>
              <a:t>iPhone running</a:t>
            </a:r>
          </a:p>
          <a:p>
            <a:pPr algn="ctr">
              <a:spcBef>
                <a:spcPct val="0"/>
              </a:spcBef>
              <a:buClrTx/>
              <a:buSzTx/>
              <a:buFontTx/>
              <a:buNone/>
            </a:pPr>
            <a:r>
              <a:rPr lang="en-US" altLang="en-US" sz="1600"/>
              <a:t>Safari browser</a:t>
            </a:r>
            <a:endParaRPr lang="en-US" altLang="en-US" sz="2400"/>
          </a:p>
        </p:txBody>
      </p:sp>
      <p:grpSp>
        <p:nvGrpSpPr>
          <p:cNvPr id="2" name="Group 35"/>
          <p:cNvGrpSpPr>
            <a:grpSpLocks/>
          </p:cNvGrpSpPr>
          <p:nvPr/>
        </p:nvGrpSpPr>
        <p:grpSpPr bwMode="auto">
          <a:xfrm>
            <a:off x="5778500" y="2136775"/>
            <a:ext cx="2101850" cy="946150"/>
            <a:chOff x="3640" y="1346"/>
            <a:chExt cx="1324" cy="596"/>
          </a:xfrm>
        </p:grpSpPr>
        <p:sp>
          <p:nvSpPr>
            <p:cNvPr id="69688" name="Line 19"/>
            <p:cNvSpPr>
              <a:spLocks noChangeShapeType="1"/>
            </p:cNvSpPr>
            <p:nvPr/>
          </p:nvSpPr>
          <p:spPr bwMode="auto">
            <a:xfrm>
              <a:off x="3640" y="1346"/>
              <a:ext cx="1324" cy="596"/>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89" name="Text Box 24"/>
            <p:cNvSpPr txBox="1">
              <a:spLocks noChangeArrowheads="1"/>
            </p:cNvSpPr>
            <p:nvPr/>
          </p:nvSpPr>
          <p:spPr bwMode="auto">
            <a:xfrm rot="1422049">
              <a:off x="3860" y="1445"/>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ctr">
                <a:spcBef>
                  <a:spcPct val="0"/>
                </a:spcBef>
                <a:buClrTx/>
                <a:buSzTx/>
                <a:buFontTx/>
                <a:buNone/>
              </a:pPr>
              <a:r>
                <a:rPr lang="en-US" altLang="en-US" sz="1600">
                  <a:solidFill>
                    <a:srgbClr val="CC0000"/>
                  </a:solidFill>
                </a:rPr>
                <a:t>HTTP request</a:t>
              </a:r>
              <a:endParaRPr lang="en-US" altLang="en-US" sz="2400">
                <a:solidFill>
                  <a:srgbClr val="CC0000"/>
                </a:solidFill>
              </a:endParaRPr>
            </a:p>
          </p:txBody>
        </p:sp>
      </p:grpSp>
      <p:grpSp>
        <p:nvGrpSpPr>
          <p:cNvPr id="3" name="Group 36"/>
          <p:cNvGrpSpPr>
            <a:grpSpLocks/>
          </p:cNvGrpSpPr>
          <p:nvPr/>
        </p:nvGrpSpPr>
        <p:grpSpPr bwMode="auto">
          <a:xfrm>
            <a:off x="5889625" y="2344738"/>
            <a:ext cx="1971675" cy="904875"/>
            <a:chOff x="4141" y="394"/>
            <a:chExt cx="1242" cy="570"/>
          </a:xfrm>
        </p:grpSpPr>
        <p:sp>
          <p:nvSpPr>
            <p:cNvPr id="69686" name="Line 20"/>
            <p:cNvSpPr>
              <a:spLocks noChangeShapeType="1"/>
            </p:cNvSpPr>
            <p:nvPr/>
          </p:nvSpPr>
          <p:spPr bwMode="auto">
            <a:xfrm flipH="1" flipV="1">
              <a:off x="4141" y="394"/>
              <a:ext cx="1242" cy="57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87" name="Text Box 26"/>
            <p:cNvSpPr txBox="1">
              <a:spLocks noChangeArrowheads="1"/>
            </p:cNvSpPr>
            <p:nvPr/>
          </p:nvSpPr>
          <p:spPr bwMode="auto">
            <a:xfrm rot="1411598">
              <a:off x="4304" y="706"/>
              <a:ext cx="10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ctr">
                <a:spcBef>
                  <a:spcPct val="0"/>
                </a:spcBef>
                <a:buClrTx/>
                <a:buSzTx/>
                <a:buFontTx/>
                <a:buNone/>
              </a:pPr>
              <a:r>
                <a:rPr lang="en-US" altLang="en-US" sz="1600">
                  <a:solidFill>
                    <a:srgbClr val="CC0000"/>
                  </a:solidFill>
                </a:rPr>
                <a:t>HTTP response</a:t>
              </a:r>
              <a:endParaRPr lang="en-US" altLang="en-US" sz="2400">
                <a:solidFill>
                  <a:srgbClr val="CC0000"/>
                </a:solidFill>
              </a:endParaRPr>
            </a:p>
          </p:txBody>
        </p:sp>
      </p:grpSp>
      <p:grpSp>
        <p:nvGrpSpPr>
          <p:cNvPr id="4" name="Group 37"/>
          <p:cNvGrpSpPr>
            <a:grpSpLocks/>
          </p:cNvGrpSpPr>
          <p:nvPr/>
        </p:nvGrpSpPr>
        <p:grpSpPr bwMode="auto">
          <a:xfrm rot="-3183056">
            <a:off x="5754688" y="3630613"/>
            <a:ext cx="2101850" cy="946150"/>
            <a:chOff x="3640" y="1346"/>
            <a:chExt cx="1324" cy="596"/>
          </a:xfrm>
        </p:grpSpPr>
        <p:sp>
          <p:nvSpPr>
            <p:cNvPr id="69684" name="Line 19"/>
            <p:cNvSpPr>
              <a:spLocks noChangeShapeType="1"/>
            </p:cNvSpPr>
            <p:nvPr/>
          </p:nvSpPr>
          <p:spPr bwMode="auto">
            <a:xfrm>
              <a:off x="3640" y="1346"/>
              <a:ext cx="1324" cy="596"/>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85" name="Text Box 24"/>
            <p:cNvSpPr txBox="1">
              <a:spLocks noChangeArrowheads="1"/>
            </p:cNvSpPr>
            <p:nvPr/>
          </p:nvSpPr>
          <p:spPr bwMode="auto">
            <a:xfrm rot="1422049">
              <a:off x="3860" y="1445"/>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ctr">
                <a:spcBef>
                  <a:spcPct val="0"/>
                </a:spcBef>
                <a:buClrTx/>
                <a:buSzTx/>
                <a:buFontTx/>
                <a:buNone/>
              </a:pPr>
              <a:r>
                <a:rPr lang="en-US" altLang="en-US" sz="1600">
                  <a:solidFill>
                    <a:srgbClr val="CC0000"/>
                  </a:solidFill>
                </a:rPr>
                <a:t>HTTP request</a:t>
              </a:r>
              <a:endParaRPr lang="en-US" altLang="en-US" sz="2400">
                <a:solidFill>
                  <a:srgbClr val="CC0000"/>
                </a:solidFill>
              </a:endParaRPr>
            </a:p>
          </p:txBody>
        </p:sp>
      </p:grpSp>
      <p:grpSp>
        <p:nvGrpSpPr>
          <p:cNvPr id="5" name="Group 40"/>
          <p:cNvGrpSpPr>
            <a:grpSpLocks/>
          </p:cNvGrpSpPr>
          <p:nvPr/>
        </p:nvGrpSpPr>
        <p:grpSpPr bwMode="auto">
          <a:xfrm rot="-3264937">
            <a:off x="5800725" y="3870325"/>
            <a:ext cx="1971675" cy="904875"/>
            <a:chOff x="4141" y="394"/>
            <a:chExt cx="1242" cy="570"/>
          </a:xfrm>
        </p:grpSpPr>
        <p:sp>
          <p:nvSpPr>
            <p:cNvPr id="69682" name="Line 20"/>
            <p:cNvSpPr>
              <a:spLocks noChangeShapeType="1"/>
            </p:cNvSpPr>
            <p:nvPr/>
          </p:nvSpPr>
          <p:spPr bwMode="auto">
            <a:xfrm flipH="1" flipV="1">
              <a:off x="4141" y="394"/>
              <a:ext cx="1242" cy="57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83" name="Text Box 26"/>
            <p:cNvSpPr txBox="1">
              <a:spLocks noChangeArrowheads="1"/>
            </p:cNvSpPr>
            <p:nvPr/>
          </p:nvSpPr>
          <p:spPr bwMode="auto">
            <a:xfrm rot="1411598">
              <a:off x="4304" y="706"/>
              <a:ext cx="10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ctr">
                <a:spcBef>
                  <a:spcPct val="0"/>
                </a:spcBef>
                <a:buClrTx/>
                <a:buSzTx/>
                <a:buFontTx/>
                <a:buNone/>
              </a:pPr>
              <a:r>
                <a:rPr lang="en-US" altLang="en-US" sz="1600">
                  <a:solidFill>
                    <a:srgbClr val="CC0000"/>
                  </a:solidFill>
                </a:rPr>
                <a:t>HTTP response</a:t>
              </a:r>
              <a:endParaRPr lang="en-US" altLang="en-US" sz="2400">
                <a:solidFill>
                  <a:srgbClr val="CC0000"/>
                </a:solidFill>
              </a:endParaRPr>
            </a:p>
          </p:txBody>
        </p:sp>
      </p:grpSp>
      <p:pic>
        <p:nvPicPr>
          <p:cNvPr id="69645" name="Picture 43" descr="iphone_stylized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4286250"/>
            <a:ext cx="3825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46" name="Group 44"/>
          <p:cNvGrpSpPr>
            <a:grpSpLocks/>
          </p:cNvGrpSpPr>
          <p:nvPr/>
        </p:nvGrpSpPr>
        <p:grpSpPr bwMode="auto">
          <a:xfrm>
            <a:off x="4757738" y="1468438"/>
            <a:ext cx="1066800" cy="1079500"/>
            <a:chOff x="-44" y="1473"/>
            <a:chExt cx="981" cy="1105"/>
          </a:xfrm>
        </p:grpSpPr>
        <p:pic>
          <p:nvPicPr>
            <p:cNvPr id="69680"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81" name="Freeform 46"/>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69647" name="Group 47"/>
          <p:cNvGrpSpPr>
            <a:grpSpLocks/>
          </p:cNvGrpSpPr>
          <p:nvPr/>
        </p:nvGrpSpPr>
        <p:grpSpPr bwMode="auto">
          <a:xfrm>
            <a:off x="7878763" y="2633663"/>
            <a:ext cx="695325" cy="1282700"/>
            <a:chOff x="4140" y="429"/>
            <a:chExt cx="1425" cy="2396"/>
          </a:xfrm>
        </p:grpSpPr>
        <p:sp>
          <p:nvSpPr>
            <p:cNvPr id="69648" name="Freeform 48"/>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9" name="Rectangle 49"/>
            <p:cNvSpPr>
              <a:spLocks noChangeArrowheads="1"/>
            </p:cNvSpPr>
            <p:nvPr/>
          </p:nvSpPr>
          <p:spPr bwMode="auto">
            <a:xfrm>
              <a:off x="4205"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69650" name="Freeform 50"/>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1" name="Freeform 51"/>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2" name="Rectangle 52"/>
            <p:cNvSpPr>
              <a:spLocks noChangeArrowheads="1"/>
            </p:cNvSpPr>
            <p:nvPr/>
          </p:nvSpPr>
          <p:spPr bwMode="auto">
            <a:xfrm>
              <a:off x="4212" y="693"/>
              <a:ext cx="595"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grpSp>
          <p:nvGrpSpPr>
            <p:cNvPr id="69653" name="Group 53"/>
            <p:cNvGrpSpPr>
              <a:grpSpLocks/>
            </p:cNvGrpSpPr>
            <p:nvPr/>
          </p:nvGrpSpPr>
          <p:grpSpPr bwMode="auto">
            <a:xfrm>
              <a:off x="4749" y="668"/>
              <a:ext cx="581" cy="145"/>
              <a:chOff x="614" y="2568"/>
              <a:chExt cx="725" cy="139"/>
            </a:xfrm>
          </p:grpSpPr>
          <p:sp>
            <p:nvSpPr>
              <p:cNvPr id="69678" name="AutoShape 54"/>
              <p:cNvSpPr>
                <a:spLocks noChangeArrowheads="1"/>
              </p:cNvSpPr>
              <p:nvPr/>
            </p:nvSpPr>
            <p:spPr bwMode="auto">
              <a:xfrm>
                <a:off x="613" y="2569"/>
                <a:ext cx="727"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69679" name="AutoShape 55"/>
              <p:cNvSpPr>
                <a:spLocks noChangeArrowheads="1"/>
              </p:cNvSpPr>
              <p:nvPr/>
            </p:nvSpPr>
            <p:spPr bwMode="auto">
              <a:xfrm>
                <a:off x="629" y="2586"/>
                <a:ext cx="694"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grpSp>
        <p:sp>
          <p:nvSpPr>
            <p:cNvPr id="69654" name="Rectangle 56"/>
            <p:cNvSpPr>
              <a:spLocks noChangeArrowheads="1"/>
            </p:cNvSpPr>
            <p:nvPr/>
          </p:nvSpPr>
          <p:spPr bwMode="auto">
            <a:xfrm>
              <a:off x="4225" y="1019"/>
              <a:ext cx="595"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grpSp>
          <p:nvGrpSpPr>
            <p:cNvPr id="69655" name="Group 57"/>
            <p:cNvGrpSpPr>
              <a:grpSpLocks/>
            </p:cNvGrpSpPr>
            <p:nvPr/>
          </p:nvGrpSpPr>
          <p:grpSpPr bwMode="auto">
            <a:xfrm>
              <a:off x="4747" y="994"/>
              <a:ext cx="581" cy="134"/>
              <a:chOff x="614" y="2568"/>
              <a:chExt cx="725" cy="139"/>
            </a:xfrm>
          </p:grpSpPr>
          <p:sp>
            <p:nvSpPr>
              <p:cNvPr id="69676" name="AutoShape 58"/>
              <p:cNvSpPr>
                <a:spLocks noChangeArrowheads="1"/>
              </p:cNvSpPr>
              <p:nvPr/>
            </p:nvSpPr>
            <p:spPr bwMode="auto">
              <a:xfrm>
                <a:off x="616" y="2569"/>
                <a:ext cx="723"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69677" name="AutoShape 59"/>
              <p:cNvSpPr>
                <a:spLocks noChangeArrowheads="1"/>
              </p:cNvSpPr>
              <p:nvPr/>
            </p:nvSpPr>
            <p:spPr bwMode="auto">
              <a:xfrm>
                <a:off x="632" y="2588"/>
                <a:ext cx="690"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grpSp>
        <p:sp>
          <p:nvSpPr>
            <p:cNvPr id="69656" name="Rectangle 60"/>
            <p:cNvSpPr>
              <a:spLocks noChangeArrowheads="1"/>
            </p:cNvSpPr>
            <p:nvPr/>
          </p:nvSpPr>
          <p:spPr bwMode="auto">
            <a:xfrm>
              <a:off x="4218" y="1357"/>
              <a:ext cx="595"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69657" name="Rectangle 61"/>
            <p:cNvSpPr>
              <a:spLocks noChangeArrowheads="1"/>
            </p:cNvSpPr>
            <p:nvPr/>
          </p:nvSpPr>
          <p:spPr bwMode="auto">
            <a:xfrm>
              <a:off x="4228" y="1654"/>
              <a:ext cx="595"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grpSp>
          <p:nvGrpSpPr>
            <p:cNvPr id="69658" name="Group 62"/>
            <p:cNvGrpSpPr>
              <a:grpSpLocks/>
            </p:cNvGrpSpPr>
            <p:nvPr/>
          </p:nvGrpSpPr>
          <p:grpSpPr bwMode="auto">
            <a:xfrm>
              <a:off x="4735" y="1627"/>
              <a:ext cx="582" cy="151"/>
              <a:chOff x="614" y="2568"/>
              <a:chExt cx="725" cy="139"/>
            </a:xfrm>
          </p:grpSpPr>
          <p:sp>
            <p:nvSpPr>
              <p:cNvPr id="69674" name="AutoShape 63"/>
              <p:cNvSpPr>
                <a:spLocks noChangeArrowheads="1"/>
              </p:cNvSpPr>
              <p:nvPr/>
            </p:nvSpPr>
            <p:spPr bwMode="auto">
              <a:xfrm>
                <a:off x="614" y="2568"/>
                <a:ext cx="725"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69675" name="AutoShape 64"/>
              <p:cNvSpPr>
                <a:spLocks noChangeArrowheads="1"/>
              </p:cNvSpPr>
              <p:nvPr/>
            </p:nvSpPr>
            <p:spPr bwMode="auto">
              <a:xfrm>
                <a:off x="631" y="2584"/>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grpSp>
        <p:sp>
          <p:nvSpPr>
            <p:cNvPr id="69659" name="Freeform 65"/>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9660" name="Group 66"/>
            <p:cNvGrpSpPr>
              <a:grpSpLocks/>
            </p:cNvGrpSpPr>
            <p:nvPr/>
          </p:nvGrpSpPr>
          <p:grpSpPr bwMode="auto">
            <a:xfrm>
              <a:off x="4739" y="1327"/>
              <a:ext cx="582" cy="139"/>
              <a:chOff x="614" y="2568"/>
              <a:chExt cx="725" cy="139"/>
            </a:xfrm>
          </p:grpSpPr>
          <p:sp>
            <p:nvSpPr>
              <p:cNvPr id="69672" name="AutoShape 67"/>
              <p:cNvSpPr>
                <a:spLocks noChangeArrowheads="1"/>
              </p:cNvSpPr>
              <p:nvPr/>
            </p:nvSpPr>
            <p:spPr bwMode="auto">
              <a:xfrm>
                <a:off x="614" y="2568"/>
                <a:ext cx="725"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69673" name="AutoShape 68"/>
              <p:cNvSpPr>
                <a:spLocks noChangeArrowheads="1"/>
              </p:cNvSpPr>
              <p:nvPr/>
            </p:nvSpPr>
            <p:spPr bwMode="auto">
              <a:xfrm>
                <a:off x="630"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grpSp>
        <p:sp>
          <p:nvSpPr>
            <p:cNvPr id="69661" name="Rectangle 69"/>
            <p:cNvSpPr>
              <a:spLocks noChangeArrowheads="1"/>
            </p:cNvSpPr>
            <p:nvPr/>
          </p:nvSpPr>
          <p:spPr bwMode="auto">
            <a:xfrm>
              <a:off x="5249" y="432"/>
              <a:ext cx="68"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69662" name="Freeform 70"/>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3" name="Freeform 71"/>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4" name="Oval 72"/>
            <p:cNvSpPr>
              <a:spLocks noChangeArrowheads="1"/>
            </p:cNvSpPr>
            <p:nvPr/>
          </p:nvSpPr>
          <p:spPr bwMode="auto">
            <a:xfrm>
              <a:off x="5516" y="2611"/>
              <a:ext cx="49"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69665" name="Freeform 73"/>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6" name="AutoShape 74"/>
            <p:cNvSpPr>
              <a:spLocks noChangeArrowheads="1"/>
            </p:cNvSpPr>
            <p:nvPr/>
          </p:nvSpPr>
          <p:spPr bwMode="auto">
            <a:xfrm>
              <a:off x="4140" y="2677"/>
              <a:ext cx="1201" cy="148"/>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69667" name="AutoShape 75"/>
            <p:cNvSpPr>
              <a:spLocks noChangeArrowheads="1"/>
            </p:cNvSpPr>
            <p:nvPr/>
          </p:nvSpPr>
          <p:spPr bwMode="auto">
            <a:xfrm>
              <a:off x="4205" y="2712"/>
              <a:ext cx="1070"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69668" name="Oval 76"/>
            <p:cNvSpPr>
              <a:spLocks noChangeArrowheads="1"/>
            </p:cNvSpPr>
            <p:nvPr/>
          </p:nvSpPr>
          <p:spPr bwMode="auto">
            <a:xfrm>
              <a:off x="4309" y="2383"/>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69669" name="Oval 77"/>
            <p:cNvSpPr>
              <a:spLocks noChangeArrowheads="1"/>
            </p:cNvSpPr>
            <p:nvPr/>
          </p:nvSpPr>
          <p:spPr bwMode="auto">
            <a:xfrm>
              <a:off x="4485" y="2383"/>
              <a:ext cx="163"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ctr" eaLnBrk="1" hangingPunct="1">
                <a:spcBef>
                  <a:spcPct val="0"/>
                </a:spcBef>
                <a:buClrTx/>
                <a:buSzTx/>
                <a:buFontTx/>
                <a:buNone/>
              </a:pPr>
              <a:endParaRPr lang="en-US" altLang="en-US" sz="1800">
                <a:solidFill>
                  <a:srgbClr val="FF0000"/>
                </a:solidFill>
              </a:endParaRPr>
            </a:p>
          </p:txBody>
        </p:sp>
        <p:sp>
          <p:nvSpPr>
            <p:cNvPr id="69670" name="Oval 78"/>
            <p:cNvSpPr>
              <a:spLocks noChangeArrowheads="1"/>
            </p:cNvSpPr>
            <p:nvPr/>
          </p:nvSpPr>
          <p:spPr bwMode="auto">
            <a:xfrm>
              <a:off x="4661" y="2380"/>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69671" name="Rectangle 79"/>
            <p:cNvSpPr>
              <a:spLocks noChangeArrowheads="1"/>
            </p:cNvSpPr>
            <p:nvPr/>
          </p:nvSpPr>
          <p:spPr bwMode="auto">
            <a:xfrm>
              <a:off x="5061" y="1835"/>
              <a:ext cx="88" cy="762"/>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grpSp>
    </p:spTree>
    <p:extLst>
      <p:ext uri="{BB962C8B-B14F-4D97-AF65-F5344CB8AC3E}">
        <p14:creationId xmlns:p14="http://schemas.microsoft.com/office/powerpoint/2010/main" val="1530378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nodeType="afterGroup">
                            <p:stCondLst>
                              <p:cond delay="5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8"/>
          <p:cNvSpPr>
            <a:spLocks noGrp="1" noChangeArrowheads="1"/>
          </p:cNvSpPr>
          <p:nvPr>
            <p:ph type="sldNum" sz="quarter" idx="4294967295"/>
          </p:nvPr>
        </p:nvSpPr>
        <p:spPr>
          <a:xfrm>
            <a:off x="8324850" y="6462713"/>
            <a:ext cx="6762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5B2A3386-2CAC-2B43-BC50-C7B8D6BDA82A}" type="slidenum">
              <a:rPr lang="en-US" altLang="en-US" sz="1200" smtClean="0">
                <a:latin typeface="Tahoma" charset="0"/>
              </a:rPr>
              <a:pPr/>
              <a:t>41</a:t>
            </a:fld>
            <a:endParaRPr lang="en-US" altLang="en-US" sz="1200" dirty="0">
              <a:latin typeface="Tahoma" charset="0"/>
            </a:endParaRPr>
          </a:p>
        </p:txBody>
      </p:sp>
      <p:sp>
        <p:nvSpPr>
          <p:cNvPr id="71683" name="Rectangle 7"/>
          <p:cNvSpPr>
            <a:spLocks noChangeArrowheads="1"/>
          </p:cNvSpPr>
          <p:nvPr/>
        </p:nvSpPr>
        <p:spPr bwMode="auto">
          <a:xfrm>
            <a:off x="4848225" y="3119437"/>
            <a:ext cx="3838575" cy="2711450"/>
          </a:xfrm>
          <a:prstGeom prst="rect">
            <a:avLst/>
          </a:prstGeom>
          <a:solidFill>
            <a:srgbClr val="FFFFFF"/>
          </a:solidFill>
          <a:ln w="19050">
            <a:solidFill>
              <a:srgbClr val="CC0000"/>
            </a:solidFill>
            <a:miter lim="800000"/>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sz="2400">
              <a:latin typeface="Comic Sans MS" charset="0"/>
            </a:endParaRPr>
          </a:p>
        </p:txBody>
      </p:sp>
      <p:sp>
        <p:nvSpPr>
          <p:cNvPr id="71684" name="Rectangle 9"/>
          <p:cNvSpPr>
            <a:spLocks noChangeArrowheads="1"/>
          </p:cNvSpPr>
          <p:nvPr/>
        </p:nvSpPr>
        <p:spPr bwMode="auto">
          <a:xfrm>
            <a:off x="7667625" y="2973387"/>
            <a:ext cx="828675"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sz="2400">
              <a:latin typeface="Comic Sans MS" charset="0"/>
            </a:endParaRPr>
          </a:p>
        </p:txBody>
      </p:sp>
      <p:sp>
        <p:nvSpPr>
          <p:cNvPr id="71685" name="Rectangle 2"/>
          <p:cNvSpPr>
            <a:spLocks noGrp="1" noChangeArrowheads="1"/>
          </p:cNvSpPr>
          <p:nvPr>
            <p:ph type="title"/>
          </p:nvPr>
        </p:nvSpPr>
        <p:spPr>
          <a:xfrm>
            <a:off x="423863" y="347663"/>
            <a:ext cx="7772400" cy="795337"/>
          </a:xfrm>
        </p:spPr>
        <p:txBody>
          <a:bodyPr/>
          <a:lstStyle/>
          <a:p>
            <a:r>
              <a:rPr lang="en-US" altLang="en-US">
                <a:latin typeface="Gill Sans MT" charset="0"/>
                <a:ea typeface="ＭＳ Ｐゴシック" charset="-128"/>
              </a:rPr>
              <a:t>HTTP overview (continued)</a:t>
            </a:r>
          </a:p>
        </p:txBody>
      </p:sp>
      <p:sp>
        <p:nvSpPr>
          <p:cNvPr id="88070" name="Rectangle 3"/>
          <p:cNvSpPr>
            <a:spLocks noGrp="1" noChangeArrowheads="1"/>
          </p:cNvSpPr>
          <p:nvPr>
            <p:ph type="body" sz="half" idx="1"/>
          </p:nvPr>
        </p:nvSpPr>
        <p:spPr>
          <a:xfrm>
            <a:off x="601662" y="1209675"/>
            <a:ext cx="3971925" cy="4648200"/>
          </a:xfrm>
        </p:spPr>
        <p:txBody>
          <a:bodyPr/>
          <a:lstStyle/>
          <a:p>
            <a:pPr>
              <a:buFont typeface="Wingdings" charset="0"/>
              <a:buNone/>
              <a:defRPr/>
            </a:pPr>
            <a:r>
              <a:rPr lang="en-US" i="1" dirty="0">
                <a:solidFill>
                  <a:srgbClr val="CC0000"/>
                </a:solidFill>
                <a:latin typeface="Gill Sans MT" charset="0"/>
              </a:rPr>
              <a:t>uses TCP:</a:t>
            </a:r>
          </a:p>
          <a:p>
            <a:pPr marL="233363" indent="-233363">
              <a:defRPr/>
            </a:pPr>
            <a:r>
              <a:rPr lang="en-US" sz="2200" dirty="0">
                <a:latin typeface="Gill Sans MT" charset="0"/>
              </a:rPr>
              <a:t>client initiates TCP connection (creates socket) to server,  port 80</a:t>
            </a:r>
          </a:p>
          <a:p>
            <a:pPr marL="233363" indent="-233363">
              <a:defRPr/>
            </a:pPr>
            <a:r>
              <a:rPr lang="en-US" sz="2200" dirty="0">
                <a:latin typeface="Gill Sans MT" charset="0"/>
              </a:rPr>
              <a:t>server accepts TCP connection from client</a:t>
            </a:r>
          </a:p>
          <a:p>
            <a:pPr marL="233363" indent="-233363">
              <a:defRPr/>
            </a:pPr>
            <a:r>
              <a:rPr lang="en-US" sz="2200" dirty="0">
                <a:latin typeface="Gill Sans MT" charset="0"/>
              </a:rPr>
              <a:t>HTTP messages (application-layer protocol messages) exchanged between browser (HTTP client) and Web server (HTTP server)</a:t>
            </a:r>
          </a:p>
          <a:p>
            <a:pPr marL="233363" indent="-233363">
              <a:defRPr/>
            </a:pPr>
            <a:r>
              <a:rPr lang="en-US" sz="2200" dirty="0">
                <a:latin typeface="Gill Sans MT" charset="0"/>
              </a:rPr>
              <a:t>TCP connection closed</a:t>
            </a:r>
          </a:p>
        </p:txBody>
      </p:sp>
      <p:sp>
        <p:nvSpPr>
          <p:cNvPr id="88071" name="Rectangle 4"/>
          <p:cNvSpPr>
            <a:spLocks noGrp="1" noChangeArrowheads="1"/>
          </p:cNvSpPr>
          <p:nvPr>
            <p:ph type="body" sz="half" idx="2"/>
          </p:nvPr>
        </p:nvSpPr>
        <p:spPr>
          <a:xfrm>
            <a:off x="5029200" y="1566863"/>
            <a:ext cx="3200400" cy="1447800"/>
          </a:xfrm>
        </p:spPr>
        <p:txBody>
          <a:bodyPr/>
          <a:lstStyle/>
          <a:p>
            <a:pPr>
              <a:lnSpc>
                <a:spcPct val="75000"/>
              </a:lnSpc>
              <a:buFont typeface="Wingdings" charset="2"/>
              <a:buNone/>
            </a:pPr>
            <a:r>
              <a:rPr lang="en-US" altLang="en-US" i="1">
                <a:solidFill>
                  <a:srgbClr val="CC0000"/>
                </a:solidFill>
                <a:latin typeface="Gill Sans MT" charset="0"/>
                <a:ea typeface="ＭＳ Ｐゴシック" charset="-128"/>
              </a:rPr>
              <a:t>HTTP is </a:t>
            </a:r>
            <a:r>
              <a:rPr lang="ja-JP" altLang="en-US" i="1">
                <a:solidFill>
                  <a:srgbClr val="CC0000"/>
                </a:solidFill>
                <a:latin typeface="Gill Sans MT" charset="0"/>
                <a:ea typeface="ＭＳ Ｐゴシック" charset="-128"/>
              </a:rPr>
              <a:t>“</a:t>
            </a:r>
            <a:r>
              <a:rPr lang="en-US" altLang="ja-JP" i="1">
                <a:solidFill>
                  <a:srgbClr val="CC0000"/>
                </a:solidFill>
                <a:latin typeface="Gill Sans MT" charset="0"/>
                <a:ea typeface="ＭＳ Ｐゴシック" charset="-128"/>
              </a:rPr>
              <a:t>stateless</a:t>
            </a:r>
            <a:r>
              <a:rPr lang="ja-JP" altLang="en-US" i="1">
                <a:solidFill>
                  <a:srgbClr val="CC0000"/>
                </a:solidFill>
                <a:latin typeface="Gill Sans MT" charset="0"/>
                <a:ea typeface="ＭＳ Ｐゴシック" charset="-128"/>
              </a:rPr>
              <a:t>”</a:t>
            </a:r>
            <a:endParaRPr lang="en-US" altLang="ja-JP" i="1">
              <a:solidFill>
                <a:srgbClr val="CC0000"/>
              </a:solidFill>
              <a:latin typeface="Gill Sans MT" charset="0"/>
              <a:ea typeface="ＭＳ Ｐゴシック" charset="-128"/>
            </a:endParaRPr>
          </a:p>
          <a:p>
            <a:pPr>
              <a:lnSpc>
                <a:spcPct val="75000"/>
              </a:lnSpc>
            </a:pPr>
            <a:r>
              <a:rPr lang="en-US" altLang="en-US" sz="2400">
                <a:latin typeface="Gill Sans MT" charset="0"/>
                <a:ea typeface="ＭＳ Ｐゴシック" charset="-128"/>
              </a:rPr>
              <a:t>server maintains no information about past client requests</a:t>
            </a:r>
          </a:p>
        </p:txBody>
      </p:sp>
      <p:sp>
        <p:nvSpPr>
          <p:cNvPr id="88072" name="Rectangle 6"/>
          <p:cNvSpPr>
            <a:spLocks noChangeArrowheads="1"/>
          </p:cNvSpPr>
          <p:nvPr/>
        </p:nvSpPr>
        <p:spPr bwMode="auto">
          <a:xfrm>
            <a:off x="4852988" y="3352800"/>
            <a:ext cx="3752850" cy="284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nSpc>
                <a:spcPct val="85000"/>
              </a:lnSpc>
            </a:pPr>
            <a:r>
              <a:rPr lang="en-US" altLang="en-US" sz="2400" dirty="0">
                <a:solidFill>
                  <a:srgbClr val="000099"/>
                </a:solidFill>
                <a:latin typeface="Gill Sans MT" charset="0"/>
              </a:rPr>
              <a:t>protocols that maintain </a:t>
            </a:r>
            <a:r>
              <a:rPr lang="ja-JP" altLang="en-US" sz="2400" dirty="0">
                <a:solidFill>
                  <a:srgbClr val="000099"/>
                </a:solidFill>
                <a:latin typeface="Gill Sans MT" charset="0"/>
              </a:rPr>
              <a:t>“</a:t>
            </a:r>
            <a:r>
              <a:rPr lang="en-US" altLang="ja-JP" sz="2400" dirty="0">
                <a:solidFill>
                  <a:srgbClr val="000099"/>
                </a:solidFill>
                <a:latin typeface="Gill Sans MT" charset="0"/>
              </a:rPr>
              <a:t>state</a:t>
            </a:r>
            <a:r>
              <a:rPr lang="ja-JP" altLang="en-US" sz="2400" dirty="0">
                <a:solidFill>
                  <a:srgbClr val="000099"/>
                </a:solidFill>
                <a:latin typeface="Gill Sans MT" charset="0"/>
              </a:rPr>
              <a:t>”</a:t>
            </a:r>
            <a:r>
              <a:rPr lang="en-US" altLang="ja-JP" sz="2400" dirty="0">
                <a:solidFill>
                  <a:srgbClr val="000099"/>
                </a:solidFill>
                <a:latin typeface="Gill Sans MT" charset="0"/>
              </a:rPr>
              <a:t> are complex!</a:t>
            </a:r>
          </a:p>
          <a:p>
            <a:pPr>
              <a:lnSpc>
                <a:spcPct val="90000"/>
              </a:lnSpc>
              <a:buClr>
                <a:srgbClr val="000099"/>
              </a:buClr>
              <a:buSzPct val="100000"/>
              <a:buFont typeface="Wingdings" charset="2"/>
              <a:buChar char="§"/>
            </a:pPr>
            <a:r>
              <a:rPr lang="en-US" altLang="en-US" dirty="0">
                <a:latin typeface="Gill Sans MT" charset="0"/>
              </a:rPr>
              <a:t>past history (state) must be maintained</a:t>
            </a:r>
          </a:p>
          <a:p>
            <a:pPr>
              <a:lnSpc>
                <a:spcPct val="90000"/>
              </a:lnSpc>
              <a:buClr>
                <a:srgbClr val="000099"/>
              </a:buClr>
              <a:buSzPct val="100000"/>
              <a:buFont typeface="Wingdings" charset="2"/>
              <a:buChar char="§"/>
            </a:pPr>
            <a:r>
              <a:rPr lang="en-US" altLang="en-US" dirty="0">
                <a:latin typeface="Gill Sans MT" charset="0"/>
              </a:rPr>
              <a:t>if server/client crashes, their views of </a:t>
            </a:r>
            <a:r>
              <a:rPr lang="ja-JP" altLang="en-US" dirty="0">
                <a:latin typeface="Gill Sans MT" charset="0"/>
              </a:rPr>
              <a:t>“</a:t>
            </a:r>
            <a:r>
              <a:rPr lang="en-US" altLang="ja-JP" dirty="0">
                <a:latin typeface="Gill Sans MT" charset="0"/>
              </a:rPr>
              <a:t>state</a:t>
            </a:r>
            <a:r>
              <a:rPr lang="ja-JP" altLang="en-US" dirty="0">
                <a:latin typeface="Gill Sans MT" charset="0"/>
              </a:rPr>
              <a:t>”</a:t>
            </a:r>
            <a:r>
              <a:rPr lang="en-US" altLang="ja-JP" dirty="0">
                <a:latin typeface="Gill Sans MT" charset="0"/>
              </a:rPr>
              <a:t> may be inconsistent, must be reconciled</a:t>
            </a:r>
          </a:p>
          <a:p>
            <a:pPr>
              <a:buFont typeface="ZapfDingbats" charset="0"/>
              <a:buChar char="r"/>
            </a:pPr>
            <a:endParaRPr lang="en-US" altLang="en-US" dirty="0">
              <a:latin typeface="Gill Sans MT" charset="0"/>
            </a:endParaRPr>
          </a:p>
        </p:txBody>
      </p:sp>
      <p:sp>
        <p:nvSpPr>
          <p:cNvPr id="71689" name="Text Box 8"/>
          <p:cNvSpPr txBox="1">
            <a:spLocks noChangeArrowheads="1"/>
          </p:cNvSpPr>
          <p:nvPr/>
        </p:nvSpPr>
        <p:spPr bwMode="auto">
          <a:xfrm>
            <a:off x="7677150" y="28194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ctr">
              <a:spcBef>
                <a:spcPct val="0"/>
              </a:spcBef>
              <a:buClrTx/>
              <a:buSzTx/>
              <a:buFontTx/>
              <a:buNone/>
            </a:pPr>
            <a:r>
              <a:rPr lang="en-US" altLang="en-US" sz="2400" i="1">
                <a:solidFill>
                  <a:srgbClr val="CC0000"/>
                </a:solidFill>
                <a:latin typeface="Gill Sans MT" charset="0"/>
              </a:rPr>
              <a:t>aside</a:t>
            </a:r>
          </a:p>
        </p:txBody>
      </p:sp>
    </p:spTree>
    <p:extLst>
      <p:ext uri="{BB962C8B-B14F-4D97-AF65-F5344CB8AC3E}">
        <p14:creationId xmlns:p14="http://schemas.microsoft.com/office/powerpoint/2010/main" val="682389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8"/>
          <p:cNvSpPr>
            <a:spLocks noGrp="1" noChangeArrowheads="1"/>
          </p:cNvSpPr>
          <p:nvPr>
            <p:ph type="sldNum" sz="quarter" idx="4294967295"/>
          </p:nvPr>
        </p:nvSpPr>
        <p:spPr>
          <a:xfrm>
            <a:off x="8324850" y="6462713"/>
            <a:ext cx="6762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855EE045-6CCE-5641-BD45-DA5D0C044F1C}" type="slidenum">
              <a:rPr lang="en-US" altLang="en-US" sz="1200" smtClean="0">
                <a:latin typeface="Tahoma" charset="0"/>
              </a:rPr>
              <a:pPr/>
              <a:t>42</a:t>
            </a:fld>
            <a:endParaRPr lang="en-US" altLang="en-US" sz="1200" dirty="0">
              <a:latin typeface="Tahoma" charset="0"/>
            </a:endParaRPr>
          </a:p>
        </p:txBody>
      </p:sp>
      <p:sp>
        <p:nvSpPr>
          <p:cNvPr id="73731" name="Rectangle 2"/>
          <p:cNvSpPr>
            <a:spLocks noGrp="1" noChangeArrowheads="1"/>
          </p:cNvSpPr>
          <p:nvPr>
            <p:ph type="title"/>
          </p:nvPr>
        </p:nvSpPr>
        <p:spPr>
          <a:xfrm>
            <a:off x="685800" y="159544"/>
            <a:ext cx="7772400" cy="1143000"/>
          </a:xfrm>
        </p:spPr>
        <p:txBody>
          <a:bodyPr/>
          <a:lstStyle/>
          <a:p>
            <a:r>
              <a:rPr lang="en-US" altLang="en-US">
                <a:latin typeface="Gill Sans MT" charset="0"/>
                <a:ea typeface="ＭＳ Ｐゴシック" charset="-128"/>
              </a:rPr>
              <a:t>HTTP connections</a:t>
            </a:r>
          </a:p>
        </p:txBody>
      </p:sp>
      <p:sp>
        <p:nvSpPr>
          <p:cNvPr id="73732" name="Rectangle 3"/>
          <p:cNvSpPr>
            <a:spLocks noGrp="1" noChangeArrowheads="1"/>
          </p:cNvSpPr>
          <p:nvPr>
            <p:ph type="body" sz="half" idx="1"/>
          </p:nvPr>
        </p:nvSpPr>
        <p:spPr>
          <a:xfrm>
            <a:off x="685800" y="1447800"/>
            <a:ext cx="3810000" cy="4114800"/>
          </a:xfrm>
        </p:spPr>
        <p:txBody>
          <a:bodyPr/>
          <a:lstStyle/>
          <a:p>
            <a:pPr>
              <a:buFont typeface="Wingdings" charset="2"/>
              <a:buNone/>
            </a:pPr>
            <a:r>
              <a:rPr lang="en-US" altLang="en-US" i="1">
                <a:solidFill>
                  <a:srgbClr val="CC0000"/>
                </a:solidFill>
                <a:latin typeface="Gill Sans MT" charset="0"/>
                <a:ea typeface="ＭＳ Ｐゴシック" charset="-128"/>
              </a:rPr>
              <a:t>non-persistent HTTP</a:t>
            </a:r>
          </a:p>
          <a:p>
            <a:r>
              <a:rPr lang="en-US" altLang="en-US" dirty="0">
                <a:latin typeface="Gill Sans MT" charset="0"/>
                <a:ea typeface="ＭＳ Ｐゴシック" charset="-128"/>
              </a:rPr>
              <a:t>at most one object sent over TCP connection</a:t>
            </a:r>
          </a:p>
          <a:p>
            <a:pPr lvl="1"/>
            <a:r>
              <a:rPr lang="en-US" altLang="en-US" sz="2800" dirty="0">
                <a:latin typeface="Gill Sans MT" charset="0"/>
                <a:ea typeface="ＭＳ Ｐゴシック" charset="-128"/>
              </a:rPr>
              <a:t>connection then closed</a:t>
            </a:r>
          </a:p>
          <a:p>
            <a:r>
              <a:rPr lang="en-US" altLang="en-US" dirty="0">
                <a:latin typeface="Gill Sans MT" charset="0"/>
                <a:ea typeface="ＭＳ Ｐゴシック" charset="-128"/>
              </a:rPr>
              <a:t>downloading multiple objects required multiple connections</a:t>
            </a:r>
          </a:p>
          <a:p>
            <a:pPr>
              <a:buFont typeface="Wingdings" charset="2"/>
              <a:buNone/>
            </a:pPr>
            <a:endParaRPr lang="en-US" altLang="en-US" sz="2400" dirty="0">
              <a:latin typeface="Gill Sans MT" charset="0"/>
              <a:ea typeface="ＭＳ Ｐゴシック" charset="-128"/>
            </a:endParaRPr>
          </a:p>
        </p:txBody>
      </p:sp>
      <p:sp>
        <p:nvSpPr>
          <p:cNvPr id="73733" name="Rectangle 4"/>
          <p:cNvSpPr>
            <a:spLocks noGrp="1" noChangeArrowheads="1"/>
          </p:cNvSpPr>
          <p:nvPr>
            <p:ph type="body" sz="half" idx="2"/>
          </p:nvPr>
        </p:nvSpPr>
        <p:spPr>
          <a:xfrm>
            <a:off x="4495800" y="1611313"/>
            <a:ext cx="3810000" cy="4648200"/>
          </a:xfrm>
        </p:spPr>
        <p:txBody>
          <a:bodyPr/>
          <a:lstStyle/>
          <a:p>
            <a:pPr>
              <a:buFont typeface="Wingdings" charset="2"/>
              <a:buNone/>
            </a:pPr>
            <a:r>
              <a:rPr lang="en-US" altLang="en-US" i="1">
                <a:solidFill>
                  <a:srgbClr val="CC0000"/>
                </a:solidFill>
                <a:latin typeface="Gill Sans MT" charset="0"/>
                <a:ea typeface="ＭＳ Ｐゴシック" charset="-128"/>
              </a:rPr>
              <a:t>persistent HTTP</a:t>
            </a:r>
          </a:p>
          <a:p>
            <a:r>
              <a:rPr lang="en-US" altLang="en-US">
                <a:latin typeface="Gill Sans MT" charset="0"/>
                <a:ea typeface="ＭＳ Ｐゴシック" charset="-128"/>
              </a:rPr>
              <a:t>multiple objects can be sent over single TCP connection between client, server</a:t>
            </a:r>
          </a:p>
          <a:p>
            <a:pPr>
              <a:buFont typeface="Wingdings" charset="2"/>
              <a:buNone/>
            </a:pPr>
            <a:endParaRPr lang="en-US" altLang="en-US" sz="2400">
              <a:latin typeface="Gill Sans MT" charset="0"/>
              <a:ea typeface="ＭＳ Ｐゴシック" charset="-128"/>
            </a:endParaRPr>
          </a:p>
        </p:txBody>
      </p:sp>
    </p:spTree>
    <p:extLst>
      <p:ext uri="{BB962C8B-B14F-4D97-AF65-F5344CB8AC3E}">
        <p14:creationId xmlns:p14="http://schemas.microsoft.com/office/powerpoint/2010/main" val="15055127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sldNum" sz="quarter" idx="4294967295"/>
          </p:nvPr>
        </p:nvSpPr>
        <p:spPr>
          <a:xfrm>
            <a:off x="8324850" y="6353175"/>
            <a:ext cx="6762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FA5BA77B-F28D-1447-8DDF-6C6ADE823808}" type="slidenum">
              <a:rPr lang="en-US" altLang="en-US" sz="1200" smtClean="0">
                <a:latin typeface="Tahoma" charset="0"/>
              </a:rPr>
              <a:pPr/>
              <a:t>43</a:t>
            </a:fld>
            <a:endParaRPr lang="en-US" altLang="en-US" sz="1200" dirty="0">
              <a:latin typeface="Tahoma" charset="0"/>
            </a:endParaRPr>
          </a:p>
        </p:txBody>
      </p:sp>
      <p:sp>
        <p:nvSpPr>
          <p:cNvPr id="75780" name="Line 11"/>
          <p:cNvSpPr>
            <a:spLocks noChangeShapeType="1"/>
          </p:cNvSpPr>
          <p:nvPr/>
        </p:nvSpPr>
        <p:spPr bwMode="auto">
          <a:xfrm>
            <a:off x="476250" y="1743075"/>
            <a:ext cx="0" cy="449580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781" name="Rectangle 13"/>
          <p:cNvSpPr>
            <a:spLocks noChangeArrowheads="1"/>
          </p:cNvSpPr>
          <p:nvPr/>
        </p:nvSpPr>
        <p:spPr bwMode="auto">
          <a:xfrm>
            <a:off x="238125" y="5667375"/>
            <a:ext cx="657225"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sz="2400">
              <a:latin typeface="Comic Sans MS" charset="0"/>
            </a:endParaRPr>
          </a:p>
        </p:txBody>
      </p:sp>
      <p:sp>
        <p:nvSpPr>
          <p:cNvPr id="75782" name="Rectangle 2"/>
          <p:cNvSpPr>
            <a:spLocks noGrp="1" noChangeArrowheads="1"/>
          </p:cNvSpPr>
          <p:nvPr>
            <p:ph type="title"/>
          </p:nvPr>
        </p:nvSpPr>
        <p:spPr>
          <a:xfrm>
            <a:off x="498475" y="76200"/>
            <a:ext cx="7772400" cy="866775"/>
          </a:xfrm>
        </p:spPr>
        <p:txBody>
          <a:bodyPr/>
          <a:lstStyle/>
          <a:p>
            <a:r>
              <a:rPr lang="en-US" altLang="en-US" sz="4000">
                <a:latin typeface="Gill Sans MT" charset="0"/>
                <a:ea typeface="ＭＳ Ｐゴシック" charset="-128"/>
              </a:rPr>
              <a:t>Non-persistent HTTP</a:t>
            </a:r>
            <a:endParaRPr lang="en-US" altLang="en-US">
              <a:latin typeface="Gill Sans MT" charset="0"/>
              <a:ea typeface="ＭＳ Ｐゴシック" charset="-128"/>
            </a:endParaRPr>
          </a:p>
        </p:txBody>
      </p:sp>
      <p:sp>
        <p:nvSpPr>
          <p:cNvPr id="75783" name="Rectangle 3"/>
          <p:cNvSpPr>
            <a:spLocks noGrp="1" noChangeArrowheads="1"/>
          </p:cNvSpPr>
          <p:nvPr>
            <p:ph type="body" sz="half" idx="1"/>
          </p:nvPr>
        </p:nvSpPr>
        <p:spPr>
          <a:xfrm>
            <a:off x="401638" y="828675"/>
            <a:ext cx="7942262" cy="466725"/>
          </a:xfrm>
        </p:spPr>
        <p:txBody>
          <a:bodyPr/>
          <a:lstStyle/>
          <a:p>
            <a:pPr>
              <a:buFont typeface="Wingdings" charset="2"/>
              <a:buNone/>
            </a:pPr>
            <a:r>
              <a:rPr lang="en-US" altLang="en-US" sz="2400">
                <a:latin typeface="Gill Sans MT" charset="0"/>
                <a:ea typeface="ＭＳ Ｐゴシック" charset="-128"/>
              </a:rPr>
              <a:t>suppose user enters URL:</a:t>
            </a:r>
          </a:p>
        </p:txBody>
      </p:sp>
      <p:sp>
        <p:nvSpPr>
          <p:cNvPr id="53256" name="Rectangle 4"/>
          <p:cNvSpPr>
            <a:spLocks noGrp="1" noChangeArrowheads="1"/>
          </p:cNvSpPr>
          <p:nvPr>
            <p:ph type="body" sz="half" idx="2"/>
          </p:nvPr>
        </p:nvSpPr>
        <p:spPr>
          <a:xfrm>
            <a:off x="657225" y="1754188"/>
            <a:ext cx="3943350" cy="1905000"/>
          </a:xfrm>
        </p:spPr>
        <p:txBody>
          <a:bodyPr/>
          <a:lstStyle/>
          <a:p>
            <a:pPr>
              <a:buFont typeface="Wingdings" charset="2"/>
              <a:buNone/>
            </a:pPr>
            <a:r>
              <a:rPr lang="en-US" altLang="en-US" sz="2000">
                <a:solidFill>
                  <a:srgbClr val="CC0000"/>
                </a:solidFill>
                <a:latin typeface="Gill Sans MT" charset="0"/>
                <a:ea typeface="ＭＳ Ｐゴシック" charset="-128"/>
              </a:rPr>
              <a:t>1a</a:t>
            </a:r>
            <a:r>
              <a:rPr lang="en-US" altLang="en-US" sz="2000">
                <a:solidFill>
                  <a:srgbClr val="FF0000"/>
                </a:solidFill>
                <a:latin typeface="Gill Sans MT" charset="0"/>
                <a:ea typeface="ＭＳ Ｐゴシック" charset="-128"/>
              </a:rPr>
              <a:t>.</a:t>
            </a:r>
            <a:r>
              <a:rPr lang="en-US" altLang="en-US" sz="2000">
                <a:latin typeface="Gill Sans MT" charset="0"/>
                <a:ea typeface="ＭＳ Ｐゴシック" charset="-128"/>
              </a:rPr>
              <a:t> HTTP client initiates TCP connection to HTTP server (process) at www.someSchool.edu on port 80</a:t>
            </a:r>
          </a:p>
        </p:txBody>
      </p:sp>
      <p:sp>
        <p:nvSpPr>
          <p:cNvPr id="53257" name="Rectangle 5"/>
          <p:cNvSpPr>
            <a:spLocks noChangeArrowheads="1"/>
          </p:cNvSpPr>
          <p:nvPr/>
        </p:nvSpPr>
        <p:spPr bwMode="auto">
          <a:xfrm>
            <a:off x="704850" y="3476625"/>
            <a:ext cx="3810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r>
              <a:rPr lang="en-US" altLang="en-US">
                <a:solidFill>
                  <a:srgbClr val="CC0000"/>
                </a:solidFill>
                <a:latin typeface="Gill Sans MT" charset="0"/>
              </a:rPr>
              <a:t>2</a:t>
            </a:r>
            <a:r>
              <a:rPr lang="en-US" altLang="en-US">
                <a:solidFill>
                  <a:srgbClr val="FF0000"/>
                </a:solidFill>
                <a:latin typeface="Gill Sans MT" charset="0"/>
              </a:rPr>
              <a:t>.</a:t>
            </a:r>
            <a:r>
              <a:rPr lang="en-US" altLang="en-US">
                <a:latin typeface="Gill Sans MT" charset="0"/>
              </a:rPr>
              <a:t> HTTP client sends HTTP </a:t>
            </a:r>
            <a:r>
              <a:rPr lang="en-US" altLang="en-US" i="1">
                <a:solidFill>
                  <a:srgbClr val="000099"/>
                </a:solidFill>
                <a:latin typeface="Gill Sans MT" charset="0"/>
              </a:rPr>
              <a:t>request message</a:t>
            </a:r>
            <a:r>
              <a:rPr lang="en-US" altLang="en-US">
                <a:latin typeface="Gill Sans MT" charset="0"/>
              </a:rPr>
              <a:t> (containing URL) into TCP connection socket. Message indicates that client wants object someDepartment/home.index</a:t>
            </a:r>
          </a:p>
        </p:txBody>
      </p:sp>
      <p:sp>
        <p:nvSpPr>
          <p:cNvPr id="53258" name="Rectangle 6"/>
          <p:cNvSpPr>
            <a:spLocks noChangeArrowheads="1"/>
          </p:cNvSpPr>
          <p:nvPr/>
        </p:nvSpPr>
        <p:spPr bwMode="auto">
          <a:xfrm>
            <a:off x="4781550" y="2171700"/>
            <a:ext cx="3810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r>
              <a:rPr lang="en-US" altLang="en-US">
                <a:solidFill>
                  <a:srgbClr val="CC0000"/>
                </a:solidFill>
                <a:latin typeface="Gill Sans MT" charset="0"/>
              </a:rPr>
              <a:t>1b</a:t>
            </a:r>
            <a:r>
              <a:rPr lang="en-US" altLang="en-US">
                <a:solidFill>
                  <a:srgbClr val="FF0000"/>
                </a:solidFill>
                <a:latin typeface="Gill Sans MT" charset="0"/>
              </a:rPr>
              <a:t>.</a:t>
            </a:r>
            <a:r>
              <a:rPr lang="en-US" altLang="en-US">
                <a:latin typeface="Gill Sans MT" charset="0"/>
              </a:rPr>
              <a:t> HTTP server at host www.someSchool.edu waiting for TCP connection at port 80.  </a:t>
            </a:r>
            <a:r>
              <a:rPr lang="ja-JP" altLang="en-US">
                <a:latin typeface="Gill Sans MT" charset="0"/>
              </a:rPr>
              <a:t>“</a:t>
            </a:r>
            <a:r>
              <a:rPr lang="en-US" altLang="ja-JP">
                <a:latin typeface="Gill Sans MT" charset="0"/>
              </a:rPr>
              <a:t>accepts</a:t>
            </a:r>
            <a:r>
              <a:rPr lang="ja-JP" altLang="en-US">
                <a:latin typeface="Gill Sans MT" charset="0"/>
              </a:rPr>
              <a:t>”</a:t>
            </a:r>
            <a:r>
              <a:rPr lang="en-US" altLang="ja-JP">
                <a:latin typeface="Gill Sans MT" charset="0"/>
              </a:rPr>
              <a:t> connection, notifying client</a:t>
            </a:r>
            <a:endParaRPr lang="en-US" altLang="en-US">
              <a:latin typeface="Gill Sans MT" charset="0"/>
            </a:endParaRPr>
          </a:p>
        </p:txBody>
      </p:sp>
      <p:sp>
        <p:nvSpPr>
          <p:cNvPr id="53259" name="Rectangle 7"/>
          <p:cNvSpPr>
            <a:spLocks noChangeArrowheads="1"/>
          </p:cNvSpPr>
          <p:nvPr/>
        </p:nvSpPr>
        <p:spPr bwMode="auto">
          <a:xfrm>
            <a:off x="4724400" y="4029075"/>
            <a:ext cx="3810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r>
              <a:rPr lang="en-US" altLang="en-US">
                <a:solidFill>
                  <a:srgbClr val="CC0000"/>
                </a:solidFill>
                <a:latin typeface="Gill Sans MT" charset="0"/>
              </a:rPr>
              <a:t>3</a:t>
            </a:r>
            <a:r>
              <a:rPr lang="en-US" altLang="en-US">
                <a:solidFill>
                  <a:srgbClr val="FF0000"/>
                </a:solidFill>
                <a:latin typeface="Gill Sans MT" charset="0"/>
              </a:rPr>
              <a:t>.</a:t>
            </a:r>
            <a:r>
              <a:rPr lang="en-US" altLang="en-US">
                <a:latin typeface="Gill Sans MT" charset="0"/>
              </a:rPr>
              <a:t> HTTP server receives request message, forms </a:t>
            </a:r>
            <a:r>
              <a:rPr lang="en-US" altLang="en-US" i="1">
                <a:solidFill>
                  <a:srgbClr val="000099"/>
                </a:solidFill>
                <a:latin typeface="Gill Sans MT" charset="0"/>
              </a:rPr>
              <a:t>response message</a:t>
            </a:r>
            <a:r>
              <a:rPr lang="en-US" altLang="en-US">
                <a:latin typeface="Gill Sans MT" charset="0"/>
              </a:rPr>
              <a:t> containing requested object, and sends message into its socket</a:t>
            </a:r>
          </a:p>
        </p:txBody>
      </p:sp>
      <p:sp>
        <p:nvSpPr>
          <p:cNvPr id="53261" name="Line 9"/>
          <p:cNvSpPr>
            <a:spLocks noChangeShapeType="1"/>
          </p:cNvSpPr>
          <p:nvPr/>
        </p:nvSpPr>
        <p:spPr bwMode="auto">
          <a:xfrm>
            <a:off x="3895725" y="4238625"/>
            <a:ext cx="1095375" cy="52387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2" name="Line 10"/>
          <p:cNvSpPr>
            <a:spLocks noChangeShapeType="1"/>
          </p:cNvSpPr>
          <p:nvPr/>
        </p:nvSpPr>
        <p:spPr bwMode="auto">
          <a:xfrm flipH="1">
            <a:off x="3943350" y="4848225"/>
            <a:ext cx="1008063" cy="102552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790" name="Text Box 12"/>
          <p:cNvSpPr txBox="1">
            <a:spLocks noChangeArrowheads="1"/>
          </p:cNvSpPr>
          <p:nvPr/>
        </p:nvSpPr>
        <p:spPr bwMode="auto">
          <a:xfrm>
            <a:off x="247650" y="5589588"/>
            <a:ext cx="673100" cy="406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ctr">
              <a:spcBef>
                <a:spcPct val="0"/>
              </a:spcBef>
              <a:buClrTx/>
              <a:buSzTx/>
              <a:buFontTx/>
              <a:buNone/>
            </a:pPr>
            <a:r>
              <a:rPr lang="en-US" altLang="en-US">
                <a:solidFill>
                  <a:schemeClr val="bg2"/>
                </a:solidFill>
              </a:rPr>
              <a:t>time</a:t>
            </a:r>
          </a:p>
        </p:txBody>
      </p:sp>
      <p:sp>
        <p:nvSpPr>
          <p:cNvPr id="53260" name="Line 8"/>
          <p:cNvSpPr>
            <a:spLocks noChangeShapeType="1"/>
          </p:cNvSpPr>
          <p:nvPr/>
        </p:nvSpPr>
        <p:spPr bwMode="auto">
          <a:xfrm>
            <a:off x="4048125" y="2295525"/>
            <a:ext cx="1095375" cy="52387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4" name="Line 14"/>
          <p:cNvSpPr>
            <a:spLocks noChangeShapeType="1"/>
          </p:cNvSpPr>
          <p:nvPr/>
        </p:nvSpPr>
        <p:spPr bwMode="auto">
          <a:xfrm flipH="1">
            <a:off x="3954463" y="2906713"/>
            <a:ext cx="1095375" cy="52387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793" name="Text Box 15"/>
          <p:cNvSpPr txBox="1">
            <a:spLocks noChangeArrowheads="1"/>
          </p:cNvSpPr>
          <p:nvPr/>
        </p:nvSpPr>
        <p:spPr bwMode="auto">
          <a:xfrm>
            <a:off x="6680200" y="771525"/>
            <a:ext cx="1898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ctr">
              <a:spcBef>
                <a:spcPct val="0"/>
              </a:spcBef>
              <a:buClrTx/>
              <a:buSzTx/>
              <a:buFontTx/>
              <a:buNone/>
            </a:pPr>
            <a:r>
              <a:rPr lang="en-US" altLang="en-US" sz="1800"/>
              <a:t>(contains text, </a:t>
            </a:r>
          </a:p>
          <a:p>
            <a:pPr algn="ctr">
              <a:spcBef>
                <a:spcPct val="0"/>
              </a:spcBef>
              <a:buClrTx/>
              <a:buSzTx/>
              <a:buFontTx/>
              <a:buNone/>
            </a:pPr>
            <a:r>
              <a:rPr lang="en-US" altLang="en-US" sz="1800"/>
              <a:t>references to 10 </a:t>
            </a:r>
          </a:p>
          <a:p>
            <a:pPr algn="ctr">
              <a:spcBef>
                <a:spcPct val="0"/>
              </a:spcBef>
              <a:buClrTx/>
              <a:buSzTx/>
              <a:buFontTx/>
              <a:buNone/>
            </a:pPr>
            <a:r>
              <a:rPr lang="en-US" altLang="en-US" sz="1800"/>
              <a:t>jpeg images)</a:t>
            </a:r>
            <a:endParaRPr lang="en-US" altLang="en-US" sz="2400">
              <a:latin typeface="Times New Roman" charset="0"/>
            </a:endParaRPr>
          </a:p>
        </p:txBody>
      </p:sp>
      <p:sp>
        <p:nvSpPr>
          <p:cNvPr id="75794" name="Rectangle 3"/>
          <p:cNvSpPr>
            <a:spLocks noChangeArrowheads="1"/>
          </p:cNvSpPr>
          <p:nvPr/>
        </p:nvSpPr>
        <p:spPr bwMode="auto">
          <a:xfrm>
            <a:off x="409575" y="1209675"/>
            <a:ext cx="79422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nSpc>
                <a:spcPct val="85000"/>
              </a:lnSpc>
              <a:buClr>
                <a:srgbClr val="000099"/>
              </a:buClr>
              <a:buSzPct val="65000"/>
              <a:buFont typeface="Wingdings" charset="2"/>
              <a:buNone/>
            </a:pPr>
            <a:r>
              <a:rPr lang="en-US" altLang="en-US" sz="1800" b="1" dirty="0" err="1">
                <a:latin typeface="Courier New" charset="0"/>
              </a:rPr>
              <a:t>www.someSchool.edu</a:t>
            </a:r>
            <a:r>
              <a:rPr lang="en-US" altLang="en-US" sz="1800" b="1" dirty="0">
                <a:latin typeface="Courier New" charset="0"/>
              </a:rPr>
              <a:t>/</a:t>
            </a:r>
            <a:r>
              <a:rPr lang="en-US" altLang="en-US" sz="1800" b="1" dirty="0" err="1">
                <a:latin typeface="Courier New" charset="0"/>
              </a:rPr>
              <a:t>someDepartment</a:t>
            </a:r>
            <a:r>
              <a:rPr lang="en-US" altLang="en-US" sz="1800" b="1" dirty="0">
                <a:latin typeface="Courier New" charset="0"/>
              </a:rPr>
              <a:t>/</a:t>
            </a:r>
            <a:r>
              <a:rPr lang="en-US" altLang="en-US" sz="1800" b="1" dirty="0" err="1">
                <a:latin typeface="Courier New" charset="0"/>
              </a:rPr>
              <a:t>home.index</a:t>
            </a:r>
            <a:endParaRPr lang="en-US" altLang="en-US" sz="1800" b="1" dirty="0">
              <a:latin typeface="Courier New" charset="0"/>
            </a:endParaRPr>
          </a:p>
        </p:txBody>
      </p:sp>
    </p:spTree>
    <p:extLst>
      <p:ext uri="{BB962C8B-B14F-4D97-AF65-F5344CB8AC3E}">
        <p14:creationId xmlns:p14="http://schemas.microsoft.com/office/powerpoint/2010/main" val="1526826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6">
                                            <p:txEl>
                                              <p:pRg st="0" end="0"/>
                                            </p:txEl>
                                          </p:spTgt>
                                        </p:tgtEl>
                                        <p:attrNameLst>
                                          <p:attrName>style.visibility</p:attrName>
                                        </p:attrNameLst>
                                      </p:cBhvr>
                                      <p:to>
                                        <p:strVal val="visible"/>
                                      </p:to>
                                    </p:set>
                                    <p:animEffect transition="in" filter="dissolve">
                                      <p:cBhvr>
                                        <p:cTn id="7" dur="500"/>
                                        <p:tgtEl>
                                          <p:spTgt spid="53256">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260"/>
                                        </p:tgtEl>
                                        <p:attrNameLst>
                                          <p:attrName>style.visibility</p:attrName>
                                        </p:attrNameLst>
                                      </p:cBhvr>
                                      <p:to>
                                        <p:strVal val="visible"/>
                                      </p:to>
                                    </p:set>
                                    <p:animEffect transition="in" filter="wipe(left)">
                                      <p:cBhvr>
                                        <p:cTn id="11" dur="500"/>
                                        <p:tgtEl>
                                          <p:spTgt spid="53260"/>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3258"/>
                                        </p:tgtEl>
                                        <p:attrNameLst>
                                          <p:attrName>style.visibility</p:attrName>
                                        </p:attrNameLst>
                                      </p:cBhvr>
                                      <p:to>
                                        <p:strVal val="visible"/>
                                      </p:to>
                                    </p:set>
                                    <p:animEffect transition="in" filter="dissolve">
                                      <p:cBhvr>
                                        <p:cTn id="15" dur="500"/>
                                        <p:tgtEl>
                                          <p:spTgt spid="53258"/>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3264"/>
                                        </p:tgtEl>
                                        <p:attrNameLst>
                                          <p:attrName>style.visibility</p:attrName>
                                        </p:attrNameLst>
                                      </p:cBhvr>
                                      <p:to>
                                        <p:strVal val="visible"/>
                                      </p:to>
                                    </p:set>
                                    <p:animEffect transition="in" filter="wipe(right)">
                                      <p:cBhvr>
                                        <p:cTn id="19" dur="500"/>
                                        <p:tgtEl>
                                          <p:spTgt spid="5326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3257"/>
                                        </p:tgtEl>
                                        <p:attrNameLst>
                                          <p:attrName>style.visibility</p:attrName>
                                        </p:attrNameLst>
                                      </p:cBhvr>
                                      <p:to>
                                        <p:strVal val="visible"/>
                                      </p:to>
                                    </p:set>
                                    <p:animEffect transition="in" filter="dissolve">
                                      <p:cBhvr>
                                        <p:cTn id="24" dur="500"/>
                                        <p:tgtEl>
                                          <p:spTgt spid="53257"/>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3261"/>
                                        </p:tgtEl>
                                        <p:attrNameLst>
                                          <p:attrName>style.visibility</p:attrName>
                                        </p:attrNameLst>
                                      </p:cBhvr>
                                      <p:to>
                                        <p:strVal val="visible"/>
                                      </p:to>
                                    </p:set>
                                    <p:animEffect transition="in" filter="wipe(left)">
                                      <p:cBhvr>
                                        <p:cTn id="28" dur="500"/>
                                        <p:tgtEl>
                                          <p:spTgt spid="53261"/>
                                        </p:tgtEl>
                                      </p:cBhvr>
                                    </p:animEffect>
                                  </p:childTnLst>
                                </p:cTn>
                              </p:par>
                            </p:childTnLst>
                          </p:cTn>
                        </p:par>
                        <p:par>
                          <p:cTn id="29" fill="hold" nodeType="afterGroup">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53259"/>
                                        </p:tgtEl>
                                        <p:attrNameLst>
                                          <p:attrName>style.visibility</p:attrName>
                                        </p:attrNameLst>
                                      </p:cBhvr>
                                      <p:to>
                                        <p:strVal val="visible"/>
                                      </p:to>
                                    </p:set>
                                    <p:animEffect transition="in" filter="dissolve">
                                      <p:cBhvr>
                                        <p:cTn id="32" dur="500"/>
                                        <p:tgtEl>
                                          <p:spTgt spid="53259"/>
                                        </p:tgtEl>
                                      </p:cBhvr>
                                    </p:animEffect>
                                  </p:childTnLst>
                                </p:cTn>
                              </p:par>
                            </p:childTnLst>
                          </p:cTn>
                        </p:par>
                        <p:par>
                          <p:cTn id="33" fill="hold" nodeType="afterGroup">
                            <p:stCondLst>
                              <p:cond delay="1500"/>
                            </p:stCondLst>
                            <p:childTnLst>
                              <p:par>
                                <p:cTn id="34" presetID="22" presetClass="entr" presetSubtype="2" fill="hold" grpId="0" nodeType="afterEffect">
                                  <p:stCondLst>
                                    <p:cond delay="0"/>
                                  </p:stCondLst>
                                  <p:childTnLst>
                                    <p:set>
                                      <p:cBhvr>
                                        <p:cTn id="35" dur="1" fill="hold">
                                          <p:stCondLst>
                                            <p:cond delay="0"/>
                                          </p:stCondLst>
                                        </p:cTn>
                                        <p:tgtEl>
                                          <p:spTgt spid="53262"/>
                                        </p:tgtEl>
                                        <p:attrNameLst>
                                          <p:attrName>style.visibility</p:attrName>
                                        </p:attrNameLst>
                                      </p:cBhvr>
                                      <p:to>
                                        <p:strVal val="visible"/>
                                      </p:to>
                                    </p:set>
                                    <p:animEffect transition="in" filter="wipe(right)">
                                      <p:cBhvr>
                                        <p:cTn id="36" dur="500"/>
                                        <p:tgtEl>
                                          <p:spTgt spid="53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build="p"/>
      <p:bldP spid="53257" grpId="0"/>
      <p:bldP spid="53258" grpId="0"/>
      <p:bldP spid="53259" grpId="0"/>
      <p:bldP spid="53261" grpId="0" animBg="1"/>
      <p:bldP spid="53262" grpId="0" animBg="1"/>
      <p:bldP spid="53260" grpId="0" animBg="1"/>
      <p:bldP spid="5326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8"/>
          <p:cNvSpPr>
            <a:spLocks noGrp="1" noChangeArrowheads="1"/>
          </p:cNvSpPr>
          <p:nvPr>
            <p:ph type="sldNum" sz="quarter" idx="4294967295"/>
          </p:nvPr>
        </p:nvSpPr>
        <p:spPr>
          <a:xfrm>
            <a:off x="8324850" y="6462713"/>
            <a:ext cx="6762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2768C484-6FEB-FA42-A853-BBD03CAEC923}" type="slidenum">
              <a:rPr lang="en-US" altLang="en-US" sz="1200" smtClean="0">
                <a:latin typeface="Tahoma" charset="0"/>
              </a:rPr>
              <a:pPr/>
              <a:t>44</a:t>
            </a:fld>
            <a:endParaRPr lang="en-US" altLang="en-US" sz="1200" dirty="0">
              <a:latin typeface="Tahoma" charset="0"/>
            </a:endParaRPr>
          </a:p>
        </p:txBody>
      </p:sp>
      <p:sp>
        <p:nvSpPr>
          <p:cNvPr id="77828" name="Rectangle 4"/>
          <p:cNvSpPr>
            <a:spLocks noGrp="1" noChangeArrowheads="1"/>
          </p:cNvSpPr>
          <p:nvPr>
            <p:ph type="title"/>
          </p:nvPr>
        </p:nvSpPr>
        <p:spPr>
          <a:xfrm>
            <a:off x="542925" y="257175"/>
            <a:ext cx="7772400" cy="866775"/>
          </a:xfrm>
        </p:spPr>
        <p:txBody>
          <a:bodyPr/>
          <a:lstStyle/>
          <a:p>
            <a:r>
              <a:rPr lang="en-US" altLang="en-US" sz="4000">
                <a:latin typeface="Gill Sans MT" charset="0"/>
                <a:ea typeface="ＭＳ Ｐゴシック" charset="-128"/>
              </a:rPr>
              <a:t>Non-persistent HTTP (cont.)</a:t>
            </a:r>
            <a:endParaRPr lang="en-US" altLang="en-US">
              <a:latin typeface="Gill Sans MT" charset="0"/>
              <a:ea typeface="ＭＳ Ｐゴシック" charset="-128"/>
            </a:endParaRPr>
          </a:p>
        </p:txBody>
      </p:sp>
      <p:sp>
        <p:nvSpPr>
          <p:cNvPr id="54277" name="Rectangle 6"/>
          <p:cNvSpPr>
            <a:spLocks noGrp="1" noChangeArrowheads="1"/>
          </p:cNvSpPr>
          <p:nvPr>
            <p:ph type="body" sz="half" idx="2"/>
          </p:nvPr>
        </p:nvSpPr>
        <p:spPr>
          <a:xfrm>
            <a:off x="1095375" y="2058988"/>
            <a:ext cx="3810000" cy="1533525"/>
          </a:xfrm>
        </p:spPr>
        <p:txBody>
          <a:bodyPr/>
          <a:lstStyle/>
          <a:p>
            <a:pPr>
              <a:buFont typeface="Wingdings" charset="2"/>
              <a:buNone/>
            </a:pPr>
            <a:r>
              <a:rPr lang="en-US" altLang="en-US" sz="2000">
                <a:solidFill>
                  <a:srgbClr val="CC0000"/>
                </a:solidFill>
                <a:latin typeface="Gill Sans MT" charset="0"/>
                <a:ea typeface="ＭＳ Ｐゴシック" charset="-128"/>
              </a:rPr>
              <a:t>5</a:t>
            </a:r>
            <a:r>
              <a:rPr lang="en-US" altLang="en-US" sz="1800">
                <a:solidFill>
                  <a:srgbClr val="CC0000"/>
                </a:solidFill>
                <a:latin typeface="Gill Sans MT" charset="0"/>
                <a:ea typeface="ＭＳ Ｐゴシック" charset="-128"/>
              </a:rPr>
              <a:t>.</a:t>
            </a:r>
            <a:r>
              <a:rPr lang="en-US" altLang="en-US" sz="1800">
                <a:latin typeface="Gill Sans MT" charset="0"/>
                <a:ea typeface="ＭＳ Ｐゴシック" charset="-128"/>
              </a:rPr>
              <a:t> HTTP client receives response message containing html file, displays html.  Parsing html file, finds 10 referenced jpeg  objects</a:t>
            </a:r>
            <a:endParaRPr lang="en-US" altLang="en-US" sz="2000">
              <a:latin typeface="Gill Sans MT" charset="0"/>
              <a:ea typeface="ＭＳ Ｐゴシック" charset="-128"/>
            </a:endParaRPr>
          </a:p>
        </p:txBody>
      </p:sp>
      <p:sp>
        <p:nvSpPr>
          <p:cNvPr id="54278" name="Rectangle 7"/>
          <p:cNvSpPr>
            <a:spLocks noChangeArrowheads="1"/>
          </p:cNvSpPr>
          <p:nvPr/>
        </p:nvSpPr>
        <p:spPr bwMode="auto">
          <a:xfrm>
            <a:off x="1085850" y="3568700"/>
            <a:ext cx="3810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r>
              <a:rPr lang="en-US" altLang="en-US">
                <a:solidFill>
                  <a:srgbClr val="CC0000"/>
                </a:solidFill>
                <a:latin typeface="Gill Sans MT" charset="0"/>
              </a:rPr>
              <a:t>6.</a:t>
            </a:r>
            <a:r>
              <a:rPr lang="en-US" altLang="en-US">
                <a:latin typeface="Gill Sans MT" charset="0"/>
              </a:rPr>
              <a:t> Steps 1-5 repeated for each of 10 jpeg objects</a:t>
            </a:r>
          </a:p>
        </p:txBody>
      </p:sp>
      <p:sp>
        <p:nvSpPr>
          <p:cNvPr id="54279" name="Rectangle 8"/>
          <p:cNvSpPr>
            <a:spLocks noChangeArrowheads="1"/>
          </p:cNvSpPr>
          <p:nvPr/>
        </p:nvSpPr>
        <p:spPr bwMode="auto">
          <a:xfrm>
            <a:off x="5032375" y="1492250"/>
            <a:ext cx="3810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r>
              <a:rPr lang="en-US" altLang="en-US">
                <a:solidFill>
                  <a:srgbClr val="CC0000"/>
                </a:solidFill>
                <a:latin typeface="Gill Sans MT" charset="0"/>
              </a:rPr>
              <a:t>4.</a:t>
            </a:r>
            <a:r>
              <a:rPr lang="en-US" altLang="en-US">
                <a:latin typeface="Gill Sans MT" charset="0"/>
              </a:rPr>
              <a:t> HTTP server closes TCP connection. </a:t>
            </a:r>
          </a:p>
        </p:txBody>
      </p:sp>
      <p:sp>
        <p:nvSpPr>
          <p:cNvPr id="77832" name="Line 2"/>
          <p:cNvSpPr>
            <a:spLocks noChangeShapeType="1"/>
          </p:cNvSpPr>
          <p:nvPr/>
        </p:nvSpPr>
        <p:spPr bwMode="auto">
          <a:xfrm>
            <a:off x="542925" y="1519238"/>
            <a:ext cx="0" cy="2571750"/>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833" name="Rectangle 3"/>
          <p:cNvSpPr>
            <a:spLocks noChangeArrowheads="1"/>
          </p:cNvSpPr>
          <p:nvPr/>
        </p:nvSpPr>
        <p:spPr bwMode="auto">
          <a:xfrm>
            <a:off x="304800" y="3519488"/>
            <a:ext cx="342900"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sz="2400">
              <a:latin typeface="Comic Sans MS" charset="0"/>
            </a:endParaRPr>
          </a:p>
        </p:txBody>
      </p:sp>
      <p:sp>
        <p:nvSpPr>
          <p:cNvPr id="77834" name="Text Box 13"/>
          <p:cNvSpPr txBox="1">
            <a:spLocks noChangeArrowheads="1"/>
          </p:cNvSpPr>
          <p:nvPr/>
        </p:nvSpPr>
        <p:spPr bwMode="auto">
          <a:xfrm>
            <a:off x="236538" y="3382963"/>
            <a:ext cx="641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ctr">
              <a:spcBef>
                <a:spcPct val="0"/>
              </a:spcBef>
              <a:buClrTx/>
              <a:buSzTx/>
              <a:buFontTx/>
              <a:buNone/>
            </a:pPr>
            <a:r>
              <a:rPr lang="en-US" altLang="en-US">
                <a:solidFill>
                  <a:schemeClr val="bg2"/>
                </a:solidFill>
                <a:latin typeface="Gill Sans MT" charset="0"/>
              </a:rPr>
              <a:t>time</a:t>
            </a:r>
          </a:p>
        </p:txBody>
      </p:sp>
      <p:sp>
        <p:nvSpPr>
          <p:cNvPr id="54283" name="Line 17"/>
          <p:cNvSpPr>
            <a:spLocks noChangeShapeType="1"/>
          </p:cNvSpPr>
          <p:nvPr/>
        </p:nvSpPr>
        <p:spPr bwMode="auto">
          <a:xfrm flipH="1">
            <a:off x="3762375" y="1449388"/>
            <a:ext cx="1095375" cy="52387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88738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animEffect transition="in" filter="dissolve">
                                      <p:cBhvr>
                                        <p:cTn id="7" dur="500"/>
                                        <p:tgtEl>
                                          <p:spTgt spid="54279"/>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283"/>
                                        </p:tgtEl>
                                        <p:attrNameLst>
                                          <p:attrName>style.visibility</p:attrName>
                                        </p:attrNameLst>
                                      </p:cBhvr>
                                      <p:to>
                                        <p:strVal val="visible"/>
                                      </p:to>
                                    </p:set>
                                    <p:animEffect transition="in" filter="wipe(right)">
                                      <p:cBhvr>
                                        <p:cTn id="11" dur="500"/>
                                        <p:tgtEl>
                                          <p:spTgt spid="54283"/>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4277">
                                            <p:txEl>
                                              <p:pRg st="0" end="0"/>
                                            </p:txEl>
                                          </p:spTgt>
                                        </p:tgtEl>
                                        <p:attrNameLst>
                                          <p:attrName>style.visibility</p:attrName>
                                        </p:attrNameLst>
                                      </p:cBhvr>
                                      <p:to>
                                        <p:strVal val="visible"/>
                                      </p:to>
                                    </p:set>
                                    <p:animEffect transition="in" filter="dissolve">
                                      <p:cBhvr>
                                        <p:cTn id="15" dur="500"/>
                                        <p:tgtEl>
                                          <p:spTgt spid="5427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54278">
                                            <p:txEl>
                                              <p:pRg st="0" end="0"/>
                                            </p:txEl>
                                          </p:spTgt>
                                        </p:tgtEl>
                                        <p:attrNameLst>
                                          <p:attrName>style.visibility</p:attrName>
                                        </p:attrNameLst>
                                      </p:cBhvr>
                                      <p:to>
                                        <p:strVal val="visible"/>
                                      </p:to>
                                    </p:set>
                                    <p:animEffect transition="in" filter="dissolve">
                                      <p:cBhvr>
                                        <p:cTn id="20" dur="500"/>
                                        <p:tgtEl>
                                          <p:spTgt spid="542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build="p"/>
      <p:bldP spid="54279" grpId="0"/>
      <p:bldP spid="5428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B2E67E03-E00B-7145-831B-5725681EDE1B}" type="slidenum">
              <a:rPr lang="en-US" altLang="en-US" sz="1200" smtClean="0">
                <a:latin typeface="Tahoma" charset="0"/>
              </a:rPr>
              <a:pPr/>
              <a:t>45</a:t>
            </a:fld>
            <a:endParaRPr lang="en-US" altLang="en-US" sz="1200" dirty="0">
              <a:latin typeface="Tahoma" charset="0"/>
            </a:endParaRPr>
          </a:p>
        </p:txBody>
      </p:sp>
      <p:sp>
        <p:nvSpPr>
          <p:cNvPr id="79876" name="Rectangle 2"/>
          <p:cNvSpPr>
            <a:spLocks noGrp="1" noChangeArrowheads="1"/>
          </p:cNvSpPr>
          <p:nvPr>
            <p:ph type="title"/>
          </p:nvPr>
        </p:nvSpPr>
        <p:spPr>
          <a:xfrm>
            <a:off x="242888" y="-11113"/>
            <a:ext cx="8223250" cy="925513"/>
          </a:xfrm>
        </p:spPr>
        <p:txBody>
          <a:bodyPr/>
          <a:lstStyle/>
          <a:p>
            <a:r>
              <a:rPr lang="en-US" altLang="en-US" sz="3600">
                <a:latin typeface="Gill Sans MT" charset="0"/>
                <a:ea typeface="ＭＳ Ｐゴシック" charset="-128"/>
              </a:rPr>
              <a:t>Non-persistent HTTP: response time</a:t>
            </a:r>
          </a:p>
        </p:txBody>
      </p:sp>
      <p:sp>
        <p:nvSpPr>
          <p:cNvPr id="79877" name="Rectangle 3"/>
          <p:cNvSpPr>
            <a:spLocks noGrp="1" noChangeArrowheads="1"/>
          </p:cNvSpPr>
          <p:nvPr>
            <p:ph type="body" sz="half" idx="1"/>
          </p:nvPr>
        </p:nvSpPr>
        <p:spPr>
          <a:xfrm>
            <a:off x="518318" y="949325"/>
            <a:ext cx="4090988" cy="4648200"/>
          </a:xfrm>
        </p:spPr>
        <p:txBody>
          <a:bodyPr/>
          <a:lstStyle/>
          <a:p>
            <a:pPr>
              <a:buFont typeface="Wingdings" charset="2"/>
              <a:buNone/>
            </a:pPr>
            <a:r>
              <a:rPr lang="en-US" altLang="en-US" sz="2400">
                <a:solidFill>
                  <a:srgbClr val="CC0000"/>
                </a:solidFill>
                <a:latin typeface="Gill Sans MT" charset="0"/>
                <a:ea typeface="ＭＳ Ｐゴシック" charset="-128"/>
              </a:rPr>
              <a:t>RTT (definition):</a:t>
            </a:r>
            <a:r>
              <a:rPr lang="en-US" altLang="en-US" sz="2400">
                <a:latin typeface="Gill Sans MT" charset="0"/>
                <a:ea typeface="ＭＳ Ｐゴシック" charset="-128"/>
              </a:rPr>
              <a:t> time for a small packet to travel from client to server and back</a:t>
            </a:r>
          </a:p>
          <a:p>
            <a:pPr>
              <a:buFont typeface="Wingdings" charset="2"/>
              <a:buNone/>
            </a:pPr>
            <a:r>
              <a:rPr lang="en-US" altLang="en-US" sz="2400" dirty="0">
                <a:solidFill>
                  <a:srgbClr val="CC0000"/>
                </a:solidFill>
                <a:latin typeface="Gill Sans MT" charset="0"/>
                <a:ea typeface="ＭＳ Ｐゴシック" charset="-128"/>
              </a:rPr>
              <a:t>HTTP response time:</a:t>
            </a:r>
          </a:p>
          <a:p>
            <a:r>
              <a:rPr lang="en-US" altLang="en-US" sz="2400" dirty="0">
                <a:latin typeface="Gill Sans MT" charset="0"/>
                <a:ea typeface="ＭＳ Ｐゴシック" charset="-128"/>
              </a:rPr>
              <a:t>one RTT to initiate TCP connection</a:t>
            </a:r>
          </a:p>
          <a:p>
            <a:r>
              <a:rPr lang="en-US" altLang="en-US" sz="2400" dirty="0">
                <a:latin typeface="Gill Sans MT" charset="0"/>
                <a:ea typeface="ＭＳ Ｐゴシック" charset="-128"/>
              </a:rPr>
              <a:t>one RTT for HTTP request and first few bytes of HTTP response to return</a:t>
            </a:r>
          </a:p>
          <a:p>
            <a:r>
              <a:rPr lang="en-US" altLang="en-US" sz="2400" dirty="0">
                <a:latin typeface="Gill Sans MT" charset="0"/>
                <a:ea typeface="ＭＳ Ｐゴシック" charset="-128"/>
              </a:rPr>
              <a:t>file transmission time</a:t>
            </a:r>
          </a:p>
          <a:p>
            <a:r>
              <a:rPr lang="en-US" altLang="en-US" sz="2400" dirty="0">
                <a:latin typeface="Gill Sans MT" charset="0"/>
                <a:ea typeface="ＭＳ Ｐゴシック" charset="-128"/>
              </a:rPr>
              <a:t>non-persistent HTTP response time =   	</a:t>
            </a:r>
          </a:p>
          <a:p>
            <a:pPr lvl="1">
              <a:buFont typeface="Wingdings" charset="2"/>
              <a:buNone/>
            </a:pPr>
            <a:r>
              <a:rPr lang="en-US" altLang="en-US" dirty="0">
                <a:latin typeface="Gill Sans MT" charset="0"/>
                <a:ea typeface="ＭＳ Ｐゴシック" charset="-128"/>
              </a:rPr>
              <a:t>   2RTT+ file transmission  time</a:t>
            </a:r>
          </a:p>
          <a:p>
            <a:pPr>
              <a:buFont typeface="Wingdings" charset="2"/>
              <a:buNone/>
            </a:pPr>
            <a:endParaRPr lang="en-US" altLang="en-US" sz="2400" dirty="0">
              <a:latin typeface="Gill Sans MT" charset="0"/>
              <a:ea typeface="ＭＳ Ｐゴシック" charset="-128"/>
            </a:endParaRPr>
          </a:p>
        </p:txBody>
      </p:sp>
      <p:sp>
        <p:nvSpPr>
          <p:cNvPr id="79878" name="Line 15"/>
          <p:cNvSpPr>
            <a:spLocks noChangeShapeType="1"/>
          </p:cNvSpPr>
          <p:nvPr/>
        </p:nvSpPr>
        <p:spPr bwMode="auto">
          <a:xfrm>
            <a:off x="6116638" y="2490788"/>
            <a:ext cx="0" cy="2832100"/>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79" name="Line 16"/>
          <p:cNvSpPr>
            <a:spLocks noChangeShapeType="1"/>
          </p:cNvSpPr>
          <p:nvPr/>
        </p:nvSpPr>
        <p:spPr bwMode="auto">
          <a:xfrm>
            <a:off x="7807325" y="2484438"/>
            <a:ext cx="0" cy="2881312"/>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80" name="Line 17"/>
          <p:cNvSpPr>
            <a:spLocks noChangeShapeType="1"/>
          </p:cNvSpPr>
          <p:nvPr/>
        </p:nvSpPr>
        <p:spPr bwMode="auto">
          <a:xfrm>
            <a:off x="6130925" y="2722563"/>
            <a:ext cx="1684338" cy="390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81" name="Line 18"/>
          <p:cNvSpPr>
            <a:spLocks noChangeShapeType="1"/>
          </p:cNvSpPr>
          <p:nvPr/>
        </p:nvSpPr>
        <p:spPr bwMode="auto">
          <a:xfrm flipH="1">
            <a:off x="6116638" y="3160713"/>
            <a:ext cx="1673225"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82" name="Line 19"/>
          <p:cNvSpPr>
            <a:spLocks noChangeShapeType="1"/>
          </p:cNvSpPr>
          <p:nvPr/>
        </p:nvSpPr>
        <p:spPr bwMode="auto">
          <a:xfrm>
            <a:off x="6124575" y="3668713"/>
            <a:ext cx="1684338" cy="390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83" name="Line 20"/>
          <p:cNvSpPr>
            <a:spLocks noChangeShapeType="1"/>
          </p:cNvSpPr>
          <p:nvPr/>
        </p:nvSpPr>
        <p:spPr bwMode="auto">
          <a:xfrm flipH="1">
            <a:off x="6140450" y="4151313"/>
            <a:ext cx="1673225" cy="379412"/>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4" name="AutoShape 21"/>
          <p:cNvSpPr>
            <a:spLocks/>
          </p:cNvSpPr>
          <p:nvPr/>
        </p:nvSpPr>
        <p:spPr bwMode="auto">
          <a:xfrm>
            <a:off x="7886700" y="4067175"/>
            <a:ext cx="74613" cy="182563"/>
          </a:xfrm>
          <a:prstGeom prst="rightBrace">
            <a:avLst>
              <a:gd name="adj1" fmla="val 2039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sz="2400"/>
          </a:p>
        </p:txBody>
      </p:sp>
      <p:sp>
        <p:nvSpPr>
          <p:cNvPr id="79885" name="Text Box 22"/>
          <p:cNvSpPr txBox="1">
            <a:spLocks noChangeArrowheads="1"/>
          </p:cNvSpPr>
          <p:nvPr/>
        </p:nvSpPr>
        <p:spPr bwMode="auto">
          <a:xfrm>
            <a:off x="7916863" y="3763963"/>
            <a:ext cx="9652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nSpc>
                <a:spcPct val="85000"/>
              </a:lnSpc>
              <a:spcBef>
                <a:spcPct val="0"/>
              </a:spcBef>
              <a:buClrTx/>
              <a:buSzTx/>
              <a:buFontTx/>
              <a:buNone/>
            </a:pPr>
            <a:r>
              <a:rPr lang="en-US" altLang="en-US" sz="1600">
                <a:solidFill>
                  <a:srgbClr val="CC0000"/>
                </a:solidFill>
              </a:rPr>
              <a:t>time to </a:t>
            </a:r>
          </a:p>
          <a:p>
            <a:pPr>
              <a:lnSpc>
                <a:spcPct val="85000"/>
              </a:lnSpc>
              <a:spcBef>
                <a:spcPct val="0"/>
              </a:spcBef>
              <a:buClrTx/>
              <a:buSzTx/>
              <a:buFontTx/>
              <a:buNone/>
            </a:pPr>
            <a:r>
              <a:rPr lang="en-US" altLang="en-US" sz="1600">
                <a:solidFill>
                  <a:srgbClr val="CC0000"/>
                </a:solidFill>
              </a:rPr>
              <a:t>transmit </a:t>
            </a:r>
          </a:p>
          <a:p>
            <a:pPr>
              <a:lnSpc>
                <a:spcPct val="85000"/>
              </a:lnSpc>
              <a:spcBef>
                <a:spcPct val="0"/>
              </a:spcBef>
              <a:buClrTx/>
              <a:buSzTx/>
              <a:buFontTx/>
              <a:buNone/>
            </a:pPr>
            <a:r>
              <a:rPr lang="en-US" altLang="en-US" sz="1600">
                <a:solidFill>
                  <a:srgbClr val="CC0000"/>
                </a:solidFill>
              </a:rPr>
              <a:t>file</a:t>
            </a:r>
          </a:p>
        </p:txBody>
      </p:sp>
      <p:sp>
        <p:nvSpPr>
          <p:cNvPr id="79886" name="Line 23"/>
          <p:cNvSpPr>
            <a:spLocks noChangeShapeType="1"/>
          </p:cNvSpPr>
          <p:nvPr/>
        </p:nvSpPr>
        <p:spPr bwMode="auto">
          <a:xfrm>
            <a:off x="5726113" y="2697163"/>
            <a:ext cx="39052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7" name="Text Box 24"/>
          <p:cNvSpPr txBox="1">
            <a:spLocks noChangeArrowheads="1"/>
          </p:cNvSpPr>
          <p:nvPr/>
        </p:nvSpPr>
        <p:spPr bwMode="auto">
          <a:xfrm>
            <a:off x="4595813" y="2409825"/>
            <a:ext cx="1231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nSpc>
                <a:spcPct val="85000"/>
              </a:lnSpc>
              <a:spcBef>
                <a:spcPct val="0"/>
              </a:spcBef>
              <a:buClrTx/>
              <a:buSzTx/>
              <a:buFontTx/>
              <a:buNone/>
            </a:pPr>
            <a:r>
              <a:rPr lang="en-US" altLang="en-US" sz="1600">
                <a:solidFill>
                  <a:srgbClr val="CC0000"/>
                </a:solidFill>
              </a:rPr>
              <a:t>initiate TCP</a:t>
            </a:r>
          </a:p>
          <a:p>
            <a:pPr>
              <a:lnSpc>
                <a:spcPct val="85000"/>
              </a:lnSpc>
              <a:spcBef>
                <a:spcPct val="0"/>
              </a:spcBef>
              <a:buClrTx/>
              <a:buSzTx/>
              <a:buFontTx/>
              <a:buNone/>
            </a:pPr>
            <a:r>
              <a:rPr lang="en-US" altLang="en-US" sz="1600">
                <a:solidFill>
                  <a:srgbClr val="CC0000"/>
                </a:solidFill>
              </a:rPr>
              <a:t>connection</a:t>
            </a:r>
          </a:p>
        </p:txBody>
      </p:sp>
      <p:sp>
        <p:nvSpPr>
          <p:cNvPr id="79888" name="AutoShape 25"/>
          <p:cNvSpPr>
            <a:spLocks/>
          </p:cNvSpPr>
          <p:nvPr/>
        </p:nvSpPr>
        <p:spPr bwMode="auto">
          <a:xfrm>
            <a:off x="5861050" y="2747963"/>
            <a:ext cx="128588" cy="803275"/>
          </a:xfrm>
          <a:prstGeom prst="leftBrace">
            <a:avLst>
              <a:gd name="adj1" fmla="val 5205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nSpc>
                <a:spcPct val="85000"/>
              </a:lnSpc>
            </a:pPr>
            <a:endParaRPr lang="en-US" altLang="en-US" sz="2400"/>
          </a:p>
        </p:txBody>
      </p:sp>
      <p:sp>
        <p:nvSpPr>
          <p:cNvPr id="79889" name="Text Box 26"/>
          <p:cNvSpPr txBox="1">
            <a:spLocks noChangeArrowheads="1"/>
          </p:cNvSpPr>
          <p:nvPr/>
        </p:nvSpPr>
        <p:spPr bwMode="auto">
          <a:xfrm>
            <a:off x="5378450" y="2959100"/>
            <a:ext cx="5778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nSpc>
                <a:spcPct val="85000"/>
              </a:lnSpc>
              <a:spcBef>
                <a:spcPct val="0"/>
              </a:spcBef>
              <a:buClrTx/>
              <a:buSzTx/>
              <a:buFontTx/>
              <a:buNone/>
            </a:pPr>
            <a:r>
              <a:rPr lang="en-US" altLang="en-US" sz="1600"/>
              <a:t>RTT</a:t>
            </a:r>
          </a:p>
        </p:txBody>
      </p:sp>
      <p:sp>
        <p:nvSpPr>
          <p:cNvPr id="79890" name="Line 27"/>
          <p:cNvSpPr>
            <a:spLocks noChangeShapeType="1"/>
          </p:cNvSpPr>
          <p:nvPr/>
        </p:nvSpPr>
        <p:spPr bwMode="auto">
          <a:xfrm>
            <a:off x="5775325" y="3602038"/>
            <a:ext cx="354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91" name="Text Box 28"/>
          <p:cNvSpPr txBox="1">
            <a:spLocks noChangeArrowheads="1"/>
          </p:cNvSpPr>
          <p:nvPr/>
        </p:nvSpPr>
        <p:spPr bwMode="auto">
          <a:xfrm>
            <a:off x="5024438" y="3302000"/>
            <a:ext cx="8620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nSpc>
                <a:spcPct val="85000"/>
              </a:lnSpc>
              <a:spcBef>
                <a:spcPct val="0"/>
              </a:spcBef>
              <a:buClrTx/>
              <a:buSzTx/>
              <a:buFontTx/>
              <a:buNone/>
            </a:pPr>
            <a:r>
              <a:rPr lang="en-US" altLang="en-US" sz="1600">
                <a:solidFill>
                  <a:srgbClr val="CC0000"/>
                </a:solidFill>
              </a:rPr>
              <a:t>request</a:t>
            </a:r>
          </a:p>
          <a:p>
            <a:pPr>
              <a:lnSpc>
                <a:spcPct val="85000"/>
              </a:lnSpc>
              <a:spcBef>
                <a:spcPct val="0"/>
              </a:spcBef>
              <a:buClrTx/>
              <a:buSzTx/>
              <a:buFontTx/>
              <a:buNone/>
            </a:pPr>
            <a:r>
              <a:rPr lang="en-US" altLang="en-US" sz="1600">
                <a:solidFill>
                  <a:srgbClr val="CC0000"/>
                </a:solidFill>
              </a:rPr>
              <a:t>file</a:t>
            </a:r>
          </a:p>
        </p:txBody>
      </p:sp>
      <p:sp>
        <p:nvSpPr>
          <p:cNvPr id="79892" name="AutoShape 29"/>
          <p:cNvSpPr>
            <a:spLocks/>
          </p:cNvSpPr>
          <p:nvPr/>
        </p:nvSpPr>
        <p:spPr bwMode="auto">
          <a:xfrm>
            <a:off x="5867400" y="3657600"/>
            <a:ext cx="128588" cy="803275"/>
          </a:xfrm>
          <a:prstGeom prst="leftBrace">
            <a:avLst>
              <a:gd name="adj1" fmla="val 5205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nSpc>
                <a:spcPct val="85000"/>
              </a:lnSpc>
            </a:pPr>
            <a:endParaRPr lang="en-US" altLang="en-US" sz="2400"/>
          </a:p>
        </p:txBody>
      </p:sp>
      <p:sp>
        <p:nvSpPr>
          <p:cNvPr id="79893" name="Text Box 30"/>
          <p:cNvSpPr txBox="1">
            <a:spLocks noChangeArrowheads="1"/>
          </p:cNvSpPr>
          <p:nvPr/>
        </p:nvSpPr>
        <p:spPr bwMode="auto">
          <a:xfrm>
            <a:off x="5397500" y="3881438"/>
            <a:ext cx="5778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nSpc>
                <a:spcPct val="85000"/>
              </a:lnSpc>
              <a:spcBef>
                <a:spcPct val="0"/>
              </a:spcBef>
              <a:buClrTx/>
              <a:buSzTx/>
              <a:buFontTx/>
              <a:buNone/>
            </a:pPr>
            <a:r>
              <a:rPr lang="en-US" altLang="en-US" sz="1600"/>
              <a:t>RTT</a:t>
            </a:r>
          </a:p>
        </p:txBody>
      </p:sp>
      <p:sp>
        <p:nvSpPr>
          <p:cNvPr id="79894" name="Line 35"/>
          <p:cNvSpPr>
            <a:spLocks noChangeShapeType="1"/>
          </p:cNvSpPr>
          <p:nvPr/>
        </p:nvSpPr>
        <p:spPr bwMode="auto">
          <a:xfrm flipH="1">
            <a:off x="5786438" y="4591050"/>
            <a:ext cx="3429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95" name="Text Box 36"/>
          <p:cNvSpPr txBox="1">
            <a:spLocks noChangeArrowheads="1"/>
          </p:cNvSpPr>
          <p:nvPr/>
        </p:nvSpPr>
        <p:spPr bwMode="auto">
          <a:xfrm>
            <a:off x="5243513" y="4438650"/>
            <a:ext cx="9509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nSpc>
                <a:spcPct val="85000"/>
              </a:lnSpc>
              <a:spcBef>
                <a:spcPct val="0"/>
              </a:spcBef>
              <a:buClrTx/>
              <a:buSzTx/>
              <a:buFontTx/>
              <a:buNone/>
            </a:pPr>
            <a:r>
              <a:rPr lang="en-US" altLang="en-US" sz="1600">
                <a:solidFill>
                  <a:srgbClr val="CC0000"/>
                </a:solidFill>
              </a:rPr>
              <a:t>file</a:t>
            </a:r>
          </a:p>
          <a:p>
            <a:pPr>
              <a:lnSpc>
                <a:spcPct val="85000"/>
              </a:lnSpc>
              <a:spcBef>
                <a:spcPct val="0"/>
              </a:spcBef>
              <a:buClrTx/>
              <a:buSzTx/>
              <a:buFontTx/>
              <a:buNone/>
            </a:pPr>
            <a:r>
              <a:rPr lang="en-US" altLang="en-US" sz="1600">
                <a:solidFill>
                  <a:srgbClr val="CC0000"/>
                </a:solidFill>
              </a:rPr>
              <a:t>received</a:t>
            </a:r>
          </a:p>
        </p:txBody>
      </p:sp>
      <p:sp>
        <p:nvSpPr>
          <p:cNvPr id="79896" name="Text Box 37"/>
          <p:cNvSpPr txBox="1">
            <a:spLocks noChangeArrowheads="1"/>
          </p:cNvSpPr>
          <p:nvPr/>
        </p:nvSpPr>
        <p:spPr bwMode="auto">
          <a:xfrm>
            <a:off x="5891213" y="5337175"/>
            <a:ext cx="5683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nSpc>
                <a:spcPct val="85000"/>
              </a:lnSpc>
              <a:spcBef>
                <a:spcPct val="0"/>
              </a:spcBef>
              <a:buClrTx/>
              <a:buSzTx/>
              <a:buFontTx/>
              <a:buNone/>
            </a:pPr>
            <a:r>
              <a:rPr lang="en-US" altLang="en-US" sz="1600"/>
              <a:t>time</a:t>
            </a:r>
          </a:p>
        </p:txBody>
      </p:sp>
      <p:sp>
        <p:nvSpPr>
          <p:cNvPr id="79897" name="Text Box 38"/>
          <p:cNvSpPr txBox="1">
            <a:spLocks noChangeArrowheads="1"/>
          </p:cNvSpPr>
          <p:nvPr/>
        </p:nvSpPr>
        <p:spPr bwMode="auto">
          <a:xfrm>
            <a:off x="7569200" y="5319713"/>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spcBef>
                <a:spcPct val="0"/>
              </a:spcBef>
              <a:buClrTx/>
              <a:buSzTx/>
              <a:buFontTx/>
              <a:buNone/>
            </a:pPr>
            <a:r>
              <a:rPr lang="en-US" altLang="en-US" sz="1600"/>
              <a:t>time</a:t>
            </a:r>
          </a:p>
        </p:txBody>
      </p:sp>
      <p:grpSp>
        <p:nvGrpSpPr>
          <p:cNvPr id="79898" name="Group 43"/>
          <p:cNvGrpSpPr>
            <a:grpSpLocks/>
          </p:cNvGrpSpPr>
          <p:nvPr/>
        </p:nvGrpSpPr>
        <p:grpSpPr bwMode="auto">
          <a:xfrm>
            <a:off x="7607300" y="1717675"/>
            <a:ext cx="423863" cy="684213"/>
            <a:chOff x="4140" y="429"/>
            <a:chExt cx="1425" cy="2396"/>
          </a:xfrm>
        </p:grpSpPr>
        <p:sp>
          <p:nvSpPr>
            <p:cNvPr id="79902" name="Freeform 44"/>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3" name="Rectangle 45"/>
            <p:cNvSpPr>
              <a:spLocks noChangeArrowheads="1"/>
            </p:cNvSpPr>
            <p:nvPr/>
          </p:nvSpPr>
          <p:spPr bwMode="auto">
            <a:xfrm>
              <a:off x="4204" y="429"/>
              <a:ext cx="1051"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79904" name="Freeform 46"/>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5" name="Freeform 47"/>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6" name="Rectangle 48"/>
            <p:cNvSpPr>
              <a:spLocks noChangeArrowheads="1"/>
            </p:cNvSpPr>
            <p:nvPr/>
          </p:nvSpPr>
          <p:spPr bwMode="auto">
            <a:xfrm>
              <a:off x="4209" y="690"/>
              <a:ext cx="598"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grpSp>
          <p:nvGrpSpPr>
            <p:cNvPr id="79907" name="Group 49"/>
            <p:cNvGrpSpPr>
              <a:grpSpLocks/>
            </p:cNvGrpSpPr>
            <p:nvPr/>
          </p:nvGrpSpPr>
          <p:grpSpPr bwMode="auto">
            <a:xfrm>
              <a:off x="4749" y="668"/>
              <a:ext cx="581" cy="145"/>
              <a:chOff x="614" y="2568"/>
              <a:chExt cx="725" cy="139"/>
            </a:xfrm>
          </p:grpSpPr>
          <p:sp>
            <p:nvSpPr>
              <p:cNvPr id="79932" name="AutoShape 50"/>
              <p:cNvSpPr>
                <a:spLocks noChangeArrowheads="1"/>
              </p:cNvSpPr>
              <p:nvPr/>
            </p:nvSpPr>
            <p:spPr bwMode="auto">
              <a:xfrm>
                <a:off x="613" y="2568"/>
                <a:ext cx="726"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79933" name="AutoShape 51"/>
              <p:cNvSpPr>
                <a:spLocks noChangeArrowheads="1"/>
              </p:cNvSpPr>
              <p:nvPr/>
            </p:nvSpPr>
            <p:spPr bwMode="auto">
              <a:xfrm>
                <a:off x="627" y="2584"/>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grpSp>
        <p:sp>
          <p:nvSpPr>
            <p:cNvPr id="79908" name="Rectangle 52"/>
            <p:cNvSpPr>
              <a:spLocks noChangeArrowheads="1"/>
            </p:cNvSpPr>
            <p:nvPr/>
          </p:nvSpPr>
          <p:spPr bwMode="auto">
            <a:xfrm>
              <a:off x="4225" y="1018"/>
              <a:ext cx="592"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grpSp>
          <p:nvGrpSpPr>
            <p:cNvPr id="79909" name="Group 53"/>
            <p:cNvGrpSpPr>
              <a:grpSpLocks/>
            </p:cNvGrpSpPr>
            <p:nvPr/>
          </p:nvGrpSpPr>
          <p:grpSpPr bwMode="auto">
            <a:xfrm>
              <a:off x="4747" y="994"/>
              <a:ext cx="581" cy="134"/>
              <a:chOff x="614" y="2568"/>
              <a:chExt cx="725" cy="139"/>
            </a:xfrm>
          </p:grpSpPr>
          <p:sp>
            <p:nvSpPr>
              <p:cNvPr id="79930" name="AutoShape 54"/>
              <p:cNvSpPr>
                <a:spLocks noChangeArrowheads="1"/>
              </p:cNvSpPr>
              <p:nvPr/>
            </p:nvSpPr>
            <p:spPr bwMode="auto">
              <a:xfrm>
                <a:off x="616" y="2570"/>
                <a:ext cx="726"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79931" name="AutoShape 55"/>
              <p:cNvSpPr>
                <a:spLocks noChangeArrowheads="1"/>
              </p:cNvSpPr>
              <p:nvPr/>
            </p:nvSpPr>
            <p:spPr bwMode="auto">
              <a:xfrm>
                <a:off x="629" y="2587"/>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grpSp>
        <p:sp>
          <p:nvSpPr>
            <p:cNvPr id="79910" name="Rectangle 56"/>
            <p:cNvSpPr>
              <a:spLocks noChangeArrowheads="1"/>
            </p:cNvSpPr>
            <p:nvPr/>
          </p:nvSpPr>
          <p:spPr bwMode="auto">
            <a:xfrm>
              <a:off x="4215" y="1357"/>
              <a:ext cx="598"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79911" name="Rectangle 57"/>
            <p:cNvSpPr>
              <a:spLocks noChangeArrowheads="1"/>
            </p:cNvSpPr>
            <p:nvPr/>
          </p:nvSpPr>
          <p:spPr bwMode="auto">
            <a:xfrm>
              <a:off x="4225" y="1658"/>
              <a:ext cx="598"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grpSp>
          <p:nvGrpSpPr>
            <p:cNvPr id="79912" name="Group 58"/>
            <p:cNvGrpSpPr>
              <a:grpSpLocks/>
            </p:cNvGrpSpPr>
            <p:nvPr/>
          </p:nvGrpSpPr>
          <p:grpSpPr bwMode="auto">
            <a:xfrm>
              <a:off x="4735" y="1627"/>
              <a:ext cx="582" cy="151"/>
              <a:chOff x="614" y="2568"/>
              <a:chExt cx="725" cy="139"/>
            </a:xfrm>
          </p:grpSpPr>
          <p:sp>
            <p:nvSpPr>
              <p:cNvPr id="79928" name="AutoShape 59"/>
              <p:cNvSpPr>
                <a:spLocks noChangeArrowheads="1"/>
              </p:cNvSpPr>
              <p:nvPr/>
            </p:nvSpPr>
            <p:spPr bwMode="auto">
              <a:xfrm>
                <a:off x="611" y="2581"/>
                <a:ext cx="731" cy="12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79929" name="AutoShape 60"/>
              <p:cNvSpPr>
                <a:spLocks noChangeArrowheads="1"/>
              </p:cNvSpPr>
              <p:nvPr/>
            </p:nvSpPr>
            <p:spPr bwMode="auto">
              <a:xfrm>
                <a:off x="624" y="2586"/>
                <a:ext cx="698"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grpSp>
        <p:sp>
          <p:nvSpPr>
            <p:cNvPr id="79913" name="Freeform 61"/>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9914" name="Group 62"/>
            <p:cNvGrpSpPr>
              <a:grpSpLocks/>
            </p:cNvGrpSpPr>
            <p:nvPr/>
          </p:nvGrpSpPr>
          <p:grpSpPr bwMode="auto">
            <a:xfrm>
              <a:off x="4739" y="1327"/>
              <a:ext cx="582" cy="139"/>
              <a:chOff x="614" y="2568"/>
              <a:chExt cx="725" cy="139"/>
            </a:xfrm>
          </p:grpSpPr>
          <p:sp>
            <p:nvSpPr>
              <p:cNvPr id="79926" name="AutoShape 63"/>
              <p:cNvSpPr>
                <a:spLocks noChangeArrowheads="1"/>
              </p:cNvSpPr>
              <p:nvPr/>
            </p:nvSpPr>
            <p:spPr bwMode="auto">
              <a:xfrm>
                <a:off x="612" y="2576"/>
                <a:ext cx="725"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79927" name="AutoShape 64"/>
              <p:cNvSpPr>
                <a:spLocks noChangeArrowheads="1"/>
              </p:cNvSpPr>
              <p:nvPr/>
            </p:nvSpPr>
            <p:spPr bwMode="auto">
              <a:xfrm>
                <a:off x="626" y="2587"/>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grpSp>
        <p:sp>
          <p:nvSpPr>
            <p:cNvPr id="79915" name="Rectangle 65"/>
            <p:cNvSpPr>
              <a:spLocks noChangeArrowheads="1"/>
            </p:cNvSpPr>
            <p:nvPr/>
          </p:nvSpPr>
          <p:spPr bwMode="auto">
            <a:xfrm>
              <a:off x="5250" y="429"/>
              <a:ext cx="69"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79916" name="Freeform 66"/>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17" name="Freeform 67"/>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18" name="Oval 68"/>
            <p:cNvSpPr>
              <a:spLocks noChangeArrowheads="1"/>
            </p:cNvSpPr>
            <p:nvPr/>
          </p:nvSpPr>
          <p:spPr bwMode="auto">
            <a:xfrm>
              <a:off x="5517" y="2614"/>
              <a:ext cx="48"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79919" name="Freeform 69"/>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20" name="AutoShape 70"/>
            <p:cNvSpPr>
              <a:spLocks noChangeArrowheads="1"/>
            </p:cNvSpPr>
            <p:nvPr/>
          </p:nvSpPr>
          <p:spPr bwMode="auto">
            <a:xfrm>
              <a:off x="4140" y="2680"/>
              <a:ext cx="1201" cy="145"/>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79921" name="AutoShape 71"/>
            <p:cNvSpPr>
              <a:spLocks noChangeArrowheads="1"/>
            </p:cNvSpPr>
            <p:nvPr/>
          </p:nvSpPr>
          <p:spPr bwMode="auto">
            <a:xfrm>
              <a:off x="4204" y="2708"/>
              <a:ext cx="1073"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79922" name="Oval 72"/>
            <p:cNvSpPr>
              <a:spLocks noChangeArrowheads="1"/>
            </p:cNvSpPr>
            <p:nvPr/>
          </p:nvSpPr>
          <p:spPr bwMode="auto">
            <a:xfrm>
              <a:off x="4305" y="2380"/>
              <a:ext cx="160"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79923" name="Oval 73"/>
            <p:cNvSpPr>
              <a:spLocks noChangeArrowheads="1"/>
            </p:cNvSpPr>
            <p:nvPr/>
          </p:nvSpPr>
          <p:spPr bwMode="auto">
            <a:xfrm>
              <a:off x="4487" y="2386"/>
              <a:ext cx="160" cy="13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ctr" eaLnBrk="1" hangingPunct="1">
                <a:spcBef>
                  <a:spcPct val="0"/>
                </a:spcBef>
                <a:buClrTx/>
                <a:buSzTx/>
                <a:buFontTx/>
                <a:buNone/>
              </a:pPr>
              <a:endParaRPr lang="en-US" altLang="en-US" sz="1800">
                <a:solidFill>
                  <a:srgbClr val="FF0000"/>
                </a:solidFill>
              </a:endParaRPr>
            </a:p>
          </p:txBody>
        </p:sp>
        <p:sp>
          <p:nvSpPr>
            <p:cNvPr id="79924" name="Oval 74"/>
            <p:cNvSpPr>
              <a:spLocks noChangeArrowheads="1"/>
            </p:cNvSpPr>
            <p:nvPr/>
          </p:nvSpPr>
          <p:spPr bwMode="auto">
            <a:xfrm>
              <a:off x="4663" y="2380"/>
              <a:ext cx="155"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sp>
          <p:nvSpPr>
            <p:cNvPr id="79925" name="Rectangle 75"/>
            <p:cNvSpPr>
              <a:spLocks noChangeArrowheads="1"/>
            </p:cNvSpPr>
            <p:nvPr/>
          </p:nvSpPr>
          <p:spPr bwMode="auto">
            <a:xfrm>
              <a:off x="5063" y="1835"/>
              <a:ext cx="85" cy="762"/>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endParaRPr lang="en-US" altLang="en-US"/>
            </a:p>
          </p:txBody>
        </p:sp>
      </p:grpSp>
      <p:grpSp>
        <p:nvGrpSpPr>
          <p:cNvPr id="79899" name="Group 76"/>
          <p:cNvGrpSpPr>
            <a:grpSpLocks/>
          </p:cNvGrpSpPr>
          <p:nvPr/>
        </p:nvGrpSpPr>
        <p:grpSpPr bwMode="auto">
          <a:xfrm>
            <a:off x="5605463" y="1739900"/>
            <a:ext cx="698500" cy="709613"/>
            <a:chOff x="-44" y="1473"/>
            <a:chExt cx="981" cy="1105"/>
          </a:xfrm>
        </p:grpSpPr>
        <p:pic>
          <p:nvPicPr>
            <p:cNvPr id="79900" name="Picture 77"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1" name="Freeform 78"/>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Tree>
    <p:extLst>
      <p:ext uri="{BB962C8B-B14F-4D97-AF65-F5344CB8AC3E}">
        <p14:creationId xmlns:p14="http://schemas.microsoft.com/office/powerpoint/2010/main" val="4822805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Grp="1" noChangeArrowheads="1"/>
          </p:cNvSpPr>
          <p:nvPr>
            <p:ph type="sldNum" sz="quarter" idx="4294967295"/>
          </p:nvPr>
        </p:nvSpPr>
        <p:spPr>
          <a:xfrm>
            <a:off x="8324850" y="6462713"/>
            <a:ext cx="6762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3182CC7C-97FC-A842-86D7-9BFE862B1CFF}" type="slidenum">
              <a:rPr lang="en-US" altLang="en-US" sz="1200" smtClean="0">
                <a:latin typeface="Tahoma" charset="0"/>
              </a:rPr>
              <a:pPr/>
              <a:t>46</a:t>
            </a:fld>
            <a:endParaRPr lang="en-US" altLang="en-US" sz="1200" dirty="0">
              <a:latin typeface="Tahoma" charset="0"/>
            </a:endParaRPr>
          </a:p>
        </p:txBody>
      </p:sp>
      <p:sp>
        <p:nvSpPr>
          <p:cNvPr id="81923" name="Rectangle 2"/>
          <p:cNvSpPr>
            <a:spLocks noGrp="1" noChangeArrowheads="1"/>
          </p:cNvSpPr>
          <p:nvPr>
            <p:ph type="title"/>
          </p:nvPr>
        </p:nvSpPr>
        <p:spPr>
          <a:xfrm>
            <a:off x="452438" y="173038"/>
            <a:ext cx="7772400" cy="838200"/>
          </a:xfrm>
        </p:spPr>
        <p:txBody>
          <a:bodyPr/>
          <a:lstStyle/>
          <a:p>
            <a:r>
              <a:rPr lang="en-US" altLang="en-US" sz="3600">
                <a:latin typeface="Gill Sans MT" charset="0"/>
                <a:ea typeface="ＭＳ Ｐゴシック" charset="-128"/>
              </a:rPr>
              <a:t>Persistent HTTP</a:t>
            </a:r>
            <a:endParaRPr lang="en-US" altLang="en-US">
              <a:latin typeface="Gill Sans MT" charset="0"/>
              <a:ea typeface="ＭＳ Ｐゴシック" charset="-128"/>
            </a:endParaRPr>
          </a:p>
        </p:txBody>
      </p:sp>
      <p:sp>
        <p:nvSpPr>
          <p:cNvPr id="98308" name="Rectangle 3"/>
          <p:cNvSpPr>
            <a:spLocks noGrp="1" noChangeArrowheads="1"/>
          </p:cNvSpPr>
          <p:nvPr>
            <p:ph type="body" sz="half" idx="1"/>
          </p:nvPr>
        </p:nvSpPr>
        <p:spPr>
          <a:xfrm>
            <a:off x="434975" y="1414463"/>
            <a:ext cx="3933825" cy="4648200"/>
          </a:xfrm>
        </p:spPr>
        <p:txBody>
          <a:bodyPr/>
          <a:lstStyle/>
          <a:p>
            <a:pPr>
              <a:buFont typeface="Wingdings" charset="0"/>
              <a:buNone/>
              <a:defRPr/>
            </a:pPr>
            <a:r>
              <a:rPr lang="en-US" i="1" dirty="0">
                <a:solidFill>
                  <a:srgbClr val="CC0000"/>
                </a:solidFill>
                <a:latin typeface="Gill Sans MT" charset="0"/>
              </a:rPr>
              <a:t>non-persistent HTTP issues:</a:t>
            </a:r>
          </a:p>
          <a:p>
            <a:pPr marL="233363" indent="-233363">
              <a:defRPr/>
            </a:pPr>
            <a:r>
              <a:rPr lang="en-US" sz="2400" dirty="0">
                <a:latin typeface="Gill Sans MT" charset="0"/>
              </a:rPr>
              <a:t>requires 2 RTTs per object</a:t>
            </a:r>
          </a:p>
          <a:p>
            <a:pPr marL="233363" indent="-233363">
              <a:defRPr/>
            </a:pPr>
            <a:r>
              <a:rPr lang="en-US" sz="2400" dirty="0">
                <a:latin typeface="Gill Sans MT" charset="0"/>
              </a:rPr>
              <a:t>OS overhead for </a:t>
            </a:r>
            <a:r>
              <a:rPr lang="en-US" sz="2400" i="1" dirty="0">
                <a:latin typeface="Gill Sans MT" charset="0"/>
              </a:rPr>
              <a:t>each</a:t>
            </a:r>
            <a:r>
              <a:rPr lang="en-US" sz="2400" dirty="0">
                <a:latin typeface="Gill Sans MT" charset="0"/>
              </a:rPr>
              <a:t> TCP connection</a:t>
            </a:r>
          </a:p>
          <a:p>
            <a:pPr marL="233363" indent="-233363">
              <a:defRPr/>
            </a:pPr>
            <a:r>
              <a:rPr lang="en-US" sz="2400" dirty="0">
                <a:latin typeface="Gill Sans MT" charset="0"/>
              </a:rPr>
              <a:t>browsers often open parallel TCP connections to fetch referenced objects</a:t>
            </a:r>
          </a:p>
          <a:p>
            <a:pPr>
              <a:buFont typeface="Wingdings" charset="0"/>
              <a:buNone/>
              <a:defRPr/>
            </a:pPr>
            <a:endParaRPr lang="en-US" sz="2400" dirty="0">
              <a:latin typeface="Gill Sans MT" charset="0"/>
            </a:endParaRPr>
          </a:p>
          <a:p>
            <a:pPr>
              <a:defRPr/>
            </a:pPr>
            <a:endParaRPr lang="en-US" sz="2000" dirty="0">
              <a:latin typeface="Gill Sans MT" charset="0"/>
            </a:endParaRPr>
          </a:p>
          <a:p>
            <a:pPr>
              <a:defRPr/>
            </a:pPr>
            <a:endParaRPr lang="en-US" sz="2000" dirty="0">
              <a:latin typeface="Gill Sans MT" charset="0"/>
            </a:endParaRPr>
          </a:p>
        </p:txBody>
      </p:sp>
      <p:sp>
        <p:nvSpPr>
          <p:cNvPr id="98309" name="Rectangle 10"/>
          <p:cNvSpPr>
            <a:spLocks noGrp="1" noChangeArrowheads="1"/>
          </p:cNvSpPr>
          <p:nvPr>
            <p:ph type="body" sz="half" idx="2"/>
          </p:nvPr>
        </p:nvSpPr>
        <p:spPr>
          <a:xfrm>
            <a:off x="4676775" y="914400"/>
            <a:ext cx="3810000" cy="4648200"/>
          </a:xfrm>
        </p:spPr>
        <p:txBody>
          <a:bodyPr/>
          <a:lstStyle/>
          <a:p>
            <a:pPr>
              <a:buFont typeface="Wingdings" charset="0"/>
              <a:buNone/>
              <a:defRPr/>
            </a:pPr>
            <a:r>
              <a:rPr lang="en-US" i="1" dirty="0">
                <a:solidFill>
                  <a:srgbClr val="CC0000"/>
                </a:solidFill>
                <a:latin typeface="Gill Sans MT" charset="0"/>
              </a:rPr>
              <a:t>persistent  HTTP:</a:t>
            </a:r>
          </a:p>
          <a:p>
            <a:pPr marL="233363" indent="-233363">
              <a:defRPr/>
            </a:pPr>
            <a:r>
              <a:rPr lang="en-US" sz="2400" dirty="0">
                <a:latin typeface="Gill Sans MT" charset="0"/>
              </a:rPr>
              <a:t>server leaves connection open after sending response</a:t>
            </a:r>
          </a:p>
          <a:p>
            <a:pPr marL="233363" indent="-233363">
              <a:defRPr/>
            </a:pPr>
            <a:r>
              <a:rPr lang="en-US" sz="2400" dirty="0">
                <a:latin typeface="Gill Sans MT" charset="0"/>
              </a:rPr>
              <a:t>subsequent HTTP messages  between same client/server sent over open connection</a:t>
            </a:r>
          </a:p>
          <a:p>
            <a:pPr marL="233363" indent="-233363">
              <a:defRPr/>
            </a:pPr>
            <a:r>
              <a:rPr lang="en-US" sz="2400" dirty="0">
                <a:latin typeface="Gill Sans MT" charset="0"/>
              </a:rPr>
              <a:t>client sends requests as soon as it encounters a referenced object</a:t>
            </a:r>
          </a:p>
          <a:p>
            <a:pPr marL="233363" indent="-233363">
              <a:defRPr/>
            </a:pPr>
            <a:r>
              <a:rPr lang="en-US" sz="2400" dirty="0">
                <a:latin typeface="Gill Sans MT" charset="0"/>
              </a:rPr>
              <a:t>as little as one RTT for all the referenced objects</a:t>
            </a:r>
          </a:p>
        </p:txBody>
      </p:sp>
    </p:spTree>
    <p:extLst>
      <p:ext uri="{BB962C8B-B14F-4D97-AF65-F5344CB8AC3E}">
        <p14:creationId xmlns:p14="http://schemas.microsoft.com/office/powerpoint/2010/main" val="15691022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8"/>
          <p:cNvSpPr>
            <a:spLocks noGrp="1" noChangeArrowheads="1"/>
          </p:cNvSpPr>
          <p:nvPr>
            <p:ph type="sldNum" sz="quarter" idx="4294967295"/>
          </p:nvPr>
        </p:nvSpPr>
        <p:spPr>
          <a:xfrm>
            <a:off x="8324850" y="6462713"/>
            <a:ext cx="6762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44063CFE-5C4C-2749-85BA-4E98D444672C}" type="slidenum">
              <a:rPr lang="en-US" altLang="en-US" sz="1200" smtClean="0">
                <a:latin typeface="Tahoma" charset="0"/>
              </a:rPr>
              <a:pPr/>
              <a:t>47</a:t>
            </a:fld>
            <a:endParaRPr lang="en-US" altLang="en-US" sz="1200" dirty="0">
              <a:latin typeface="Tahoma" charset="0"/>
            </a:endParaRPr>
          </a:p>
        </p:txBody>
      </p:sp>
      <p:sp>
        <p:nvSpPr>
          <p:cNvPr id="83972" name="Rectangle 2"/>
          <p:cNvSpPr>
            <a:spLocks noGrp="1" noChangeArrowheads="1"/>
          </p:cNvSpPr>
          <p:nvPr>
            <p:ph type="title"/>
          </p:nvPr>
        </p:nvSpPr>
        <p:spPr>
          <a:xfrm>
            <a:off x="477838" y="234950"/>
            <a:ext cx="7772400" cy="914400"/>
          </a:xfrm>
        </p:spPr>
        <p:txBody>
          <a:bodyPr/>
          <a:lstStyle/>
          <a:p>
            <a:r>
              <a:rPr lang="en-US" altLang="en-US" sz="4000">
                <a:latin typeface="Gill Sans MT" charset="0"/>
                <a:ea typeface="ＭＳ Ｐゴシック" charset="-128"/>
              </a:rPr>
              <a:t>HTTP request message</a:t>
            </a:r>
            <a:endParaRPr lang="en-US" altLang="en-US">
              <a:latin typeface="Gill Sans MT" charset="0"/>
              <a:ea typeface="ＭＳ Ｐゴシック" charset="-128"/>
            </a:endParaRPr>
          </a:p>
        </p:txBody>
      </p:sp>
      <p:sp>
        <p:nvSpPr>
          <p:cNvPr id="83973" name="Rectangle 3"/>
          <p:cNvSpPr>
            <a:spLocks noGrp="1" noChangeArrowheads="1"/>
          </p:cNvSpPr>
          <p:nvPr>
            <p:ph type="body" idx="1"/>
          </p:nvPr>
        </p:nvSpPr>
        <p:spPr>
          <a:xfrm>
            <a:off x="533400" y="1066800"/>
            <a:ext cx="7772400" cy="4648200"/>
          </a:xfrm>
        </p:spPr>
        <p:txBody>
          <a:bodyPr/>
          <a:lstStyle/>
          <a:p>
            <a:pPr marL="233363" indent="-233363"/>
            <a:r>
              <a:rPr lang="en-US" altLang="en-US" sz="2400">
                <a:latin typeface="Gill Sans MT" charset="0"/>
                <a:ea typeface="ＭＳ Ｐゴシック" charset="-128"/>
              </a:rPr>
              <a:t>two types of HTTP messages: </a:t>
            </a:r>
            <a:r>
              <a:rPr lang="en-US" altLang="en-US" sz="2400" i="1">
                <a:solidFill>
                  <a:srgbClr val="CC0000"/>
                </a:solidFill>
                <a:latin typeface="Gill Sans MT" charset="0"/>
                <a:ea typeface="ＭＳ Ｐゴシック" charset="-128"/>
              </a:rPr>
              <a:t>request</a:t>
            </a:r>
            <a:r>
              <a:rPr lang="en-US" altLang="en-US" sz="2400">
                <a:solidFill>
                  <a:srgbClr val="CC0000"/>
                </a:solidFill>
                <a:latin typeface="Gill Sans MT" charset="0"/>
                <a:ea typeface="ＭＳ Ｐゴシック" charset="-128"/>
              </a:rPr>
              <a:t>, </a:t>
            </a:r>
            <a:r>
              <a:rPr lang="en-US" altLang="en-US" sz="2400" i="1">
                <a:solidFill>
                  <a:srgbClr val="CC0000"/>
                </a:solidFill>
                <a:latin typeface="Gill Sans MT" charset="0"/>
                <a:ea typeface="ＭＳ Ｐゴシック" charset="-128"/>
              </a:rPr>
              <a:t>response</a:t>
            </a:r>
          </a:p>
          <a:p>
            <a:pPr marL="233363" indent="-233363"/>
            <a:r>
              <a:rPr lang="en-US" altLang="en-US" sz="2400" dirty="0">
                <a:solidFill>
                  <a:srgbClr val="CC0000"/>
                </a:solidFill>
                <a:latin typeface="Gill Sans MT" charset="0"/>
                <a:ea typeface="ＭＳ Ｐゴシック" charset="-128"/>
              </a:rPr>
              <a:t>HTTP request message:</a:t>
            </a:r>
          </a:p>
          <a:p>
            <a:pPr marL="685800" lvl="1" indent="-228600"/>
            <a:r>
              <a:rPr lang="en-US" altLang="en-US" sz="2000" dirty="0">
                <a:latin typeface="Gill Sans MT" charset="0"/>
                <a:ea typeface="ＭＳ Ｐゴシック" charset="-128"/>
              </a:rPr>
              <a:t>ASCII (human-readable format)</a:t>
            </a:r>
            <a:endParaRPr lang="en-US" altLang="en-US" dirty="0">
              <a:solidFill>
                <a:schemeClr val="accent2"/>
              </a:solidFill>
              <a:latin typeface="Gill Sans MT" charset="0"/>
              <a:ea typeface="ＭＳ Ｐゴシック" charset="-128"/>
            </a:endParaRPr>
          </a:p>
        </p:txBody>
      </p:sp>
      <p:sp>
        <p:nvSpPr>
          <p:cNvPr id="83974" name="Text Box 5"/>
          <p:cNvSpPr txBox="1">
            <a:spLocks noChangeArrowheads="1"/>
          </p:cNvSpPr>
          <p:nvPr/>
        </p:nvSpPr>
        <p:spPr bwMode="auto">
          <a:xfrm>
            <a:off x="222250" y="2601912"/>
            <a:ext cx="2286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spcBef>
                <a:spcPct val="0"/>
              </a:spcBef>
              <a:buClrTx/>
              <a:buSzTx/>
              <a:buFontTx/>
              <a:buNone/>
            </a:pPr>
            <a:r>
              <a:rPr lang="en-US" altLang="en-US">
                <a:solidFill>
                  <a:srgbClr val="000099"/>
                </a:solidFill>
              </a:rPr>
              <a:t>request line</a:t>
            </a:r>
          </a:p>
          <a:p>
            <a:pPr>
              <a:spcBef>
                <a:spcPct val="0"/>
              </a:spcBef>
              <a:buClrTx/>
              <a:buSzTx/>
              <a:buFontTx/>
              <a:buNone/>
            </a:pPr>
            <a:r>
              <a:rPr lang="en-US" altLang="en-US">
                <a:solidFill>
                  <a:srgbClr val="000099"/>
                </a:solidFill>
              </a:rPr>
              <a:t>(GET, POST, </a:t>
            </a:r>
          </a:p>
          <a:p>
            <a:pPr>
              <a:spcBef>
                <a:spcPct val="0"/>
              </a:spcBef>
              <a:buClrTx/>
              <a:buSzTx/>
              <a:buFontTx/>
              <a:buNone/>
            </a:pPr>
            <a:r>
              <a:rPr lang="en-US" altLang="en-US">
                <a:solidFill>
                  <a:srgbClr val="000099"/>
                </a:solidFill>
              </a:rPr>
              <a:t>HEAD commands</a:t>
            </a:r>
            <a:r>
              <a:rPr lang="en-US" altLang="en-US">
                <a:solidFill>
                  <a:srgbClr val="000099"/>
                </a:solidFill>
                <a:latin typeface="Gill Sans MT" charset="0"/>
              </a:rPr>
              <a:t>)</a:t>
            </a:r>
            <a:endParaRPr lang="en-US" altLang="en-US" sz="2400">
              <a:solidFill>
                <a:srgbClr val="000099"/>
              </a:solidFill>
              <a:latin typeface="Gill Sans MT" charset="0"/>
            </a:endParaRPr>
          </a:p>
        </p:txBody>
      </p:sp>
      <p:sp>
        <p:nvSpPr>
          <p:cNvPr id="83975" name="Line 6"/>
          <p:cNvSpPr>
            <a:spLocks noChangeShapeType="1"/>
          </p:cNvSpPr>
          <p:nvPr/>
        </p:nvSpPr>
        <p:spPr bwMode="auto">
          <a:xfrm>
            <a:off x="1925638" y="2933700"/>
            <a:ext cx="868362" cy="146050"/>
          </a:xfrm>
          <a:prstGeom prst="line">
            <a:avLst/>
          </a:prstGeom>
          <a:noFill/>
          <a:ln w="19050">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76" name="Freeform 7"/>
          <p:cNvSpPr>
            <a:spLocks/>
          </p:cNvSpPr>
          <p:nvPr/>
        </p:nvSpPr>
        <p:spPr bwMode="auto">
          <a:xfrm>
            <a:off x="2776538" y="3270250"/>
            <a:ext cx="149225" cy="1957387"/>
          </a:xfrm>
          <a:custGeom>
            <a:avLst/>
            <a:gdLst>
              <a:gd name="T0" fmla="*/ 2147483647 w 150"/>
              <a:gd name="T1" fmla="*/ 2147483647 h 924"/>
              <a:gd name="T2" fmla="*/ 0 w 150"/>
              <a:gd name="T3" fmla="*/ 0 h 924"/>
              <a:gd name="T4" fmla="*/ 0 w 150"/>
              <a:gd name="T5" fmla="*/ 2147483647 h 924"/>
              <a:gd name="T6" fmla="*/ 2147483647 w 150"/>
              <a:gd name="T7" fmla="*/ 2147483647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3977" name="Text Box 8"/>
          <p:cNvSpPr txBox="1">
            <a:spLocks noChangeArrowheads="1"/>
          </p:cNvSpPr>
          <p:nvPr/>
        </p:nvSpPr>
        <p:spPr bwMode="auto">
          <a:xfrm>
            <a:off x="1739900" y="3787775"/>
            <a:ext cx="974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r">
              <a:spcBef>
                <a:spcPct val="0"/>
              </a:spcBef>
              <a:buClrTx/>
              <a:buSzTx/>
              <a:buFontTx/>
              <a:buNone/>
            </a:pPr>
            <a:r>
              <a:rPr lang="en-US" altLang="en-US">
                <a:solidFill>
                  <a:srgbClr val="000099"/>
                </a:solidFill>
              </a:rPr>
              <a:t>header</a:t>
            </a:r>
          </a:p>
          <a:p>
            <a:pPr algn="r">
              <a:spcBef>
                <a:spcPct val="0"/>
              </a:spcBef>
              <a:buClrTx/>
              <a:buSzTx/>
              <a:buFontTx/>
              <a:buNone/>
            </a:pPr>
            <a:r>
              <a:rPr lang="en-US" altLang="en-US">
                <a:solidFill>
                  <a:srgbClr val="000099"/>
                </a:solidFill>
              </a:rPr>
              <a:t> lines</a:t>
            </a:r>
            <a:endParaRPr lang="en-US" altLang="en-US" sz="2400">
              <a:solidFill>
                <a:srgbClr val="000099"/>
              </a:solidFill>
            </a:endParaRPr>
          </a:p>
        </p:txBody>
      </p:sp>
      <p:sp>
        <p:nvSpPr>
          <p:cNvPr id="83978" name="Line 10"/>
          <p:cNvSpPr>
            <a:spLocks noChangeShapeType="1"/>
          </p:cNvSpPr>
          <p:nvPr/>
        </p:nvSpPr>
        <p:spPr bwMode="auto">
          <a:xfrm>
            <a:off x="2309813" y="5354637"/>
            <a:ext cx="511175" cy="0"/>
          </a:xfrm>
          <a:prstGeom prst="line">
            <a:avLst/>
          </a:prstGeom>
          <a:noFill/>
          <a:ln w="19050">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79" name="Text Box 11"/>
          <p:cNvSpPr txBox="1">
            <a:spLocks noChangeArrowheads="1"/>
          </p:cNvSpPr>
          <p:nvPr/>
        </p:nvSpPr>
        <p:spPr bwMode="auto">
          <a:xfrm>
            <a:off x="273050" y="4451350"/>
            <a:ext cx="23653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nSpc>
                <a:spcPct val="90000"/>
              </a:lnSpc>
              <a:spcBef>
                <a:spcPct val="0"/>
              </a:spcBef>
              <a:buClrTx/>
              <a:buSzTx/>
              <a:buFontTx/>
              <a:buNone/>
            </a:pPr>
            <a:r>
              <a:rPr lang="en-US" altLang="en-US">
                <a:solidFill>
                  <a:srgbClr val="000099"/>
                </a:solidFill>
              </a:rPr>
              <a:t>carriage return, </a:t>
            </a:r>
          </a:p>
          <a:p>
            <a:pPr>
              <a:spcBef>
                <a:spcPct val="0"/>
              </a:spcBef>
              <a:buClrTx/>
              <a:buSzTx/>
              <a:buFontTx/>
              <a:buNone/>
            </a:pPr>
            <a:r>
              <a:rPr lang="en-US" altLang="en-US">
                <a:solidFill>
                  <a:srgbClr val="000099"/>
                </a:solidFill>
              </a:rPr>
              <a:t>line feed at start</a:t>
            </a:r>
          </a:p>
          <a:p>
            <a:pPr>
              <a:spcBef>
                <a:spcPct val="0"/>
              </a:spcBef>
              <a:buClrTx/>
              <a:buSzTx/>
              <a:buFontTx/>
              <a:buNone/>
            </a:pPr>
            <a:r>
              <a:rPr lang="en-US" altLang="en-US">
                <a:solidFill>
                  <a:srgbClr val="000099"/>
                </a:solidFill>
              </a:rPr>
              <a:t>of line indicates</a:t>
            </a:r>
          </a:p>
          <a:p>
            <a:pPr>
              <a:spcBef>
                <a:spcPct val="0"/>
              </a:spcBef>
              <a:buClrTx/>
              <a:buSzTx/>
              <a:buFontTx/>
              <a:buNone/>
            </a:pPr>
            <a:r>
              <a:rPr lang="en-US" altLang="en-US">
                <a:solidFill>
                  <a:srgbClr val="000099"/>
                </a:solidFill>
              </a:rPr>
              <a:t>end of header lines</a:t>
            </a:r>
            <a:endParaRPr lang="en-US" altLang="en-US" sz="2400">
              <a:solidFill>
                <a:srgbClr val="000099"/>
              </a:solidFill>
            </a:endParaRPr>
          </a:p>
        </p:txBody>
      </p:sp>
      <p:sp>
        <p:nvSpPr>
          <p:cNvPr id="83980" name="Text Box 16"/>
          <p:cNvSpPr txBox="1">
            <a:spLocks noChangeArrowheads="1"/>
          </p:cNvSpPr>
          <p:nvPr/>
        </p:nvSpPr>
        <p:spPr bwMode="auto">
          <a:xfrm>
            <a:off x="2809875" y="2968625"/>
            <a:ext cx="6140450"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nSpc>
                <a:spcPct val="90000"/>
              </a:lnSpc>
              <a:spcBef>
                <a:spcPct val="0"/>
              </a:spcBef>
            </a:pPr>
            <a:r>
              <a:rPr lang="en-US" altLang="en-US" sz="1800" b="1" dirty="0">
                <a:latin typeface="Courier New" charset="0"/>
              </a:rPr>
              <a:t>GET /</a:t>
            </a:r>
            <a:r>
              <a:rPr lang="en-US" altLang="en-US" sz="1800" b="1" dirty="0" err="1">
                <a:latin typeface="Courier New" charset="0"/>
              </a:rPr>
              <a:t>index.html</a:t>
            </a:r>
            <a:r>
              <a:rPr lang="en-US" altLang="en-US" sz="1800" b="1" dirty="0">
                <a:latin typeface="Courier New" charset="0"/>
              </a:rPr>
              <a:t> HTTP/1.1\r\n</a:t>
            </a:r>
          </a:p>
          <a:p>
            <a:pPr>
              <a:lnSpc>
                <a:spcPct val="90000"/>
              </a:lnSpc>
              <a:spcBef>
                <a:spcPct val="0"/>
              </a:spcBef>
            </a:pPr>
            <a:r>
              <a:rPr lang="en-US" altLang="en-US" sz="1800" b="1" dirty="0">
                <a:latin typeface="Courier New" charset="0"/>
              </a:rPr>
              <a:t>Host: www-</a:t>
            </a:r>
            <a:r>
              <a:rPr lang="en-US" altLang="en-US" sz="1800" b="1" dirty="0" err="1">
                <a:latin typeface="Courier New" charset="0"/>
              </a:rPr>
              <a:t>net.cs.umass.edu</a:t>
            </a:r>
            <a:r>
              <a:rPr lang="en-US" altLang="en-US" sz="1800" b="1" dirty="0">
                <a:latin typeface="Courier New" charset="0"/>
              </a:rPr>
              <a:t>\r\n</a:t>
            </a:r>
          </a:p>
          <a:p>
            <a:pPr>
              <a:lnSpc>
                <a:spcPct val="90000"/>
              </a:lnSpc>
              <a:spcBef>
                <a:spcPct val="0"/>
              </a:spcBef>
            </a:pPr>
            <a:r>
              <a:rPr lang="en-US" altLang="en-US" sz="1800" b="1" dirty="0">
                <a:latin typeface="Courier New" charset="0"/>
              </a:rPr>
              <a:t>User-Agent: Firefox/3.6.10\r\n</a:t>
            </a:r>
          </a:p>
          <a:p>
            <a:pPr>
              <a:lnSpc>
                <a:spcPct val="90000"/>
              </a:lnSpc>
              <a:spcBef>
                <a:spcPct val="0"/>
              </a:spcBef>
            </a:pPr>
            <a:r>
              <a:rPr lang="en-US" altLang="en-US" sz="1800" b="1" dirty="0">
                <a:latin typeface="Courier New" charset="0"/>
              </a:rPr>
              <a:t>Accept: text/</a:t>
            </a:r>
            <a:r>
              <a:rPr lang="en-US" altLang="en-US" sz="1800" b="1" dirty="0" err="1">
                <a:latin typeface="Courier New" charset="0"/>
              </a:rPr>
              <a:t>html,application</a:t>
            </a:r>
            <a:r>
              <a:rPr lang="en-US" altLang="en-US" sz="1800" b="1" dirty="0">
                <a:latin typeface="Courier New" charset="0"/>
              </a:rPr>
              <a:t>/</a:t>
            </a:r>
            <a:r>
              <a:rPr lang="en-US" altLang="en-US" sz="1800" b="1" dirty="0" err="1">
                <a:latin typeface="Courier New" charset="0"/>
              </a:rPr>
              <a:t>xhtml+xml</a:t>
            </a:r>
            <a:r>
              <a:rPr lang="en-US" altLang="en-US" sz="1800" b="1" dirty="0">
                <a:latin typeface="Courier New" charset="0"/>
              </a:rPr>
              <a:t>\r\n</a:t>
            </a:r>
          </a:p>
          <a:p>
            <a:pPr>
              <a:lnSpc>
                <a:spcPct val="90000"/>
              </a:lnSpc>
              <a:spcBef>
                <a:spcPct val="0"/>
              </a:spcBef>
            </a:pPr>
            <a:r>
              <a:rPr lang="en-US" altLang="en-US" sz="1800" b="1" dirty="0">
                <a:latin typeface="Courier New" charset="0"/>
              </a:rPr>
              <a:t>Accept-Language: </a:t>
            </a:r>
            <a:r>
              <a:rPr lang="en-US" altLang="en-US" sz="1800" b="1" dirty="0" err="1">
                <a:latin typeface="Courier New" charset="0"/>
              </a:rPr>
              <a:t>en-us,en;q</a:t>
            </a:r>
            <a:r>
              <a:rPr lang="en-US" altLang="en-US" sz="1800" b="1" dirty="0">
                <a:latin typeface="Courier New" charset="0"/>
              </a:rPr>
              <a:t>=0.5\r\n</a:t>
            </a:r>
          </a:p>
          <a:p>
            <a:pPr>
              <a:lnSpc>
                <a:spcPct val="90000"/>
              </a:lnSpc>
              <a:spcBef>
                <a:spcPct val="0"/>
              </a:spcBef>
            </a:pPr>
            <a:r>
              <a:rPr lang="en-US" altLang="en-US" sz="1800" b="1" dirty="0">
                <a:latin typeface="Courier New" charset="0"/>
              </a:rPr>
              <a:t>Accept-Encoding: </a:t>
            </a:r>
            <a:r>
              <a:rPr lang="en-US" altLang="en-US" sz="1800" b="1" dirty="0" err="1">
                <a:latin typeface="Courier New" charset="0"/>
              </a:rPr>
              <a:t>gzip,deflate</a:t>
            </a:r>
            <a:r>
              <a:rPr lang="en-US" altLang="en-US" sz="1800" b="1" dirty="0">
                <a:latin typeface="Courier New" charset="0"/>
              </a:rPr>
              <a:t>\r\n</a:t>
            </a:r>
          </a:p>
          <a:p>
            <a:pPr>
              <a:lnSpc>
                <a:spcPct val="90000"/>
              </a:lnSpc>
              <a:spcBef>
                <a:spcPct val="0"/>
              </a:spcBef>
            </a:pPr>
            <a:r>
              <a:rPr lang="en-US" altLang="en-US" sz="1800" b="1" dirty="0">
                <a:latin typeface="Courier New" charset="0"/>
              </a:rPr>
              <a:t>Accept-Charset: ISO-8859-1,utf-8;q=0.7\r\n</a:t>
            </a:r>
          </a:p>
          <a:p>
            <a:pPr>
              <a:lnSpc>
                <a:spcPct val="90000"/>
              </a:lnSpc>
              <a:spcBef>
                <a:spcPct val="0"/>
              </a:spcBef>
            </a:pPr>
            <a:r>
              <a:rPr lang="en-US" altLang="en-US" sz="1800" b="1" dirty="0">
                <a:latin typeface="Courier New" charset="0"/>
              </a:rPr>
              <a:t>Keep-Alive: 115\r\n</a:t>
            </a:r>
          </a:p>
          <a:p>
            <a:pPr>
              <a:lnSpc>
                <a:spcPct val="90000"/>
              </a:lnSpc>
              <a:spcBef>
                <a:spcPct val="0"/>
              </a:spcBef>
            </a:pPr>
            <a:r>
              <a:rPr lang="en-US" altLang="en-US" sz="1800" b="1" dirty="0">
                <a:latin typeface="Courier New" charset="0"/>
              </a:rPr>
              <a:t>Connection: keep-alive\r\n</a:t>
            </a:r>
          </a:p>
          <a:p>
            <a:pPr>
              <a:lnSpc>
                <a:spcPct val="90000"/>
              </a:lnSpc>
              <a:spcBef>
                <a:spcPct val="0"/>
              </a:spcBef>
            </a:pPr>
            <a:r>
              <a:rPr lang="en-US" altLang="en-US" sz="1800" b="1" dirty="0">
                <a:latin typeface="Courier New" charset="0"/>
              </a:rPr>
              <a:t>\r\n</a:t>
            </a:r>
          </a:p>
        </p:txBody>
      </p:sp>
      <p:sp>
        <p:nvSpPr>
          <p:cNvPr id="83981" name="Line 17"/>
          <p:cNvSpPr>
            <a:spLocks noChangeShapeType="1"/>
          </p:cNvSpPr>
          <p:nvPr/>
        </p:nvSpPr>
        <p:spPr bwMode="auto">
          <a:xfrm flipH="1">
            <a:off x="6334125" y="2486025"/>
            <a:ext cx="166688" cy="514350"/>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82" name="Text Box 18"/>
          <p:cNvSpPr txBox="1">
            <a:spLocks noChangeArrowheads="1"/>
          </p:cNvSpPr>
          <p:nvPr/>
        </p:nvSpPr>
        <p:spPr bwMode="auto">
          <a:xfrm>
            <a:off x="6362700" y="2179637"/>
            <a:ext cx="2411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r>
              <a:rPr lang="en-US" altLang="en-US" sz="1600"/>
              <a:t>carriage return character</a:t>
            </a:r>
          </a:p>
        </p:txBody>
      </p:sp>
      <p:sp>
        <p:nvSpPr>
          <p:cNvPr id="83983" name="Text Box 19"/>
          <p:cNvSpPr txBox="1">
            <a:spLocks noChangeArrowheads="1"/>
          </p:cNvSpPr>
          <p:nvPr/>
        </p:nvSpPr>
        <p:spPr bwMode="auto">
          <a:xfrm>
            <a:off x="6537325" y="2495550"/>
            <a:ext cx="1866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r>
              <a:rPr lang="en-US" altLang="en-US" sz="1600"/>
              <a:t>line-feed character</a:t>
            </a:r>
          </a:p>
        </p:txBody>
      </p:sp>
      <p:sp>
        <p:nvSpPr>
          <p:cNvPr id="83984" name="Line 20"/>
          <p:cNvSpPr>
            <a:spLocks noChangeShapeType="1"/>
          </p:cNvSpPr>
          <p:nvPr/>
        </p:nvSpPr>
        <p:spPr bwMode="auto">
          <a:xfrm flipH="1">
            <a:off x="6615113" y="2795587"/>
            <a:ext cx="80962" cy="252413"/>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85" name="TextBox 1"/>
          <p:cNvSpPr txBox="1">
            <a:spLocks noChangeArrowheads="1"/>
          </p:cNvSpPr>
          <p:nvPr/>
        </p:nvSpPr>
        <p:spPr bwMode="auto">
          <a:xfrm>
            <a:off x="311943" y="5625306"/>
            <a:ext cx="45069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r>
              <a:rPr lang="en-US" altLang="en-US" sz="1400"/>
              <a:t>* Check out the online interactive exercises for more examples: h</a:t>
            </a:r>
            <a:r>
              <a:rPr lang="en-US" altLang="en-US" sz="1200"/>
              <a:t>ttp://</a:t>
            </a:r>
            <a:r>
              <a:rPr lang="en-US" altLang="en-US" sz="1200" dirty="0" err="1"/>
              <a:t>gaia.cs.umass.edu</a:t>
            </a:r>
            <a:r>
              <a:rPr lang="en-US" altLang="en-US" sz="1200" dirty="0"/>
              <a:t>/</a:t>
            </a:r>
            <a:r>
              <a:rPr lang="en-US" altLang="en-US" sz="1200" dirty="0" err="1"/>
              <a:t>kurose_ross</a:t>
            </a:r>
            <a:r>
              <a:rPr lang="en-US" altLang="en-US" sz="1200" dirty="0"/>
              <a:t>/interactive/</a:t>
            </a:r>
          </a:p>
        </p:txBody>
      </p:sp>
    </p:spTree>
    <p:extLst>
      <p:ext uri="{BB962C8B-B14F-4D97-AF65-F5344CB8AC3E}">
        <p14:creationId xmlns:p14="http://schemas.microsoft.com/office/powerpoint/2010/main" val="11185589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CSci4211:          Application Layer</a:t>
            </a:r>
          </a:p>
        </p:txBody>
      </p:sp>
      <p:sp>
        <p:nvSpPr>
          <p:cNvPr id="5" name="Slide Number Placeholder 3"/>
          <p:cNvSpPr>
            <a:spLocks noGrp="1"/>
          </p:cNvSpPr>
          <p:nvPr>
            <p:ph type="sldNum" sz="quarter" idx="11"/>
          </p:nvPr>
        </p:nvSpPr>
        <p:spPr/>
        <p:txBody>
          <a:bodyPr/>
          <a:lstStyle/>
          <a:p>
            <a:fld id="{B891C885-0CF4-40FE-ADEA-CF657475E0B3}" type="slidenum">
              <a:rPr lang="en-US"/>
              <a:pPr/>
              <a:t>48</a:t>
            </a:fld>
            <a:endParaRPr lang="en-US"/>
          </a:p>
        </p:txBody>
      </p:sp>
      <p:sp>
        <p:nvSpPr>
          <p:cNvPr id="88066" name="Rectangle 1026"/>
          <p:cNvSpPr>
            <a:spLocks noGrp="1" noChangeArrowheads="1"/>
          </p:cNvSpPr>
          <p:nvPr>
            <p:ph type="title"/>
          </p:nvPr>
        </p:nvSpPr>
        <p:spPr>
          <a:xfrm>
            <a:off x="685800" y="76200"/>
            <a:ext cx="7772400" cy="1143000"/>
          </a:xfrm>
        </p:spPr>
        <p:txBody>
          <a:bodyPr/>
          <a:lstStyle/>
          <a:p>
            <a:r>
              <a:rPr lang="en-US" sz="3200" dirty="0"/>
              <a:t>http request message: general format</a:t>
            </a:r>
            <a:endParaRPr lang="en-US" dirty="0"/>
          </a:p>
        </p:txBody>
      </p:sp>
      <p:pic>
        <p:nvPicPr>
          <p:cNvPr id="88067" name="Picture 1027" descr="HTTPrequ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775" y="1649413"/>
            <a:ext cx="7512050" cy="37782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8"/>
          <p:cNvSpPr>
            <a:spLocks noGrp="1" noChangeArrowheads="1"/>
          </p:cNvSpPr>
          <p:nvPr>
            <p:ph type="sldNum" sz="quarter" idx="4294967295"/>
          </p:nvPr>
        </p:nvSpPr>
        <p:spPr>
          <a:xfrm>
            <a:off x="8324850" y="6462713"/>
            <a:ext cx="6762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41B340AE-C7AB-7048-817A-176B622500D7}" type="slidenum">
              <a:rPr lang="en-US" altLang="en-US" sz="1200" smtClean="0">
                <a:latin typeface="Tahoma" charset="0"/>
              </a:rPr>
              <a:pPr/>
              <a:t>49</a:t>
            </a:fld>
            <a:endParaRPr lang="en-US" altLang="en-US" sz="1200" dirty="0">
              <a:latin typeface="Tahoma" charset="0"/>
            </a:endParaRPr>
          </a:p>
        </p:txBody>
      </p:sp>
      <p:sp>
        <p:nvSpPr>
          <p:cNvPr id="88068" name="Rectangle 2"/>
          <p:cNvSpPr>
            <a:spLocks noGrp="1" noChangeArrowheads="1"/>
          </p:cNvSpPr>
          <p:nvPr>
            <p:ph type="title"/>
          </p:nvPr>
        </p:nvSpPr>
        <p:spPr>
          <a:xfrm>
            <a:off x="446088" y="223838"/>
            <a:ext cx="8186737" cy="903287"/>
          </a:xfrm>
        </p:spPr>
        <p:txBody>
          <a:bodyPr/>
          <a:lstStyle/>
          <a:p>
            <a:r>
              <a:rPr lang="en-US" altLang="en-US" sz="4000">
                <a:latin typeface="Gill Sans MT" charset="0"/>
                <a:ea typeface="ＭＳ Ｐゴシック" charset="-128"/>
              </a:rPr>
              <a:t>Uploading form input</a:t>
            </a:r>
          </a:p>
        </p:txBody>
      </p:sp>
      <p:sp>
        <p:nvSpPr>
          <p:cNvPr id="104453" name="Rectangle 3"/>
          <p:cNvSpPr>
            <a:spLocks noGrp="1" noChangeArrowheads="1"/>
          </p:cNvSpPr>
          <p:nvPr>
            <p:ph type="body" sz="half" idx="1"/>
          </p:nvPr>
        </p:nvSpPr>
        <p:spPr>
          <a:xfrm>
            <a:off x="700088" y="1343025"/>
            <a:ext cx="3810000" cy="2662238"/>
          </a:xfrm>
        </p:spPr>
        <p:txBody>
          <a:bodyPr/>
          <a:lstStyle/>
          <a:p>
            <a:pPr>
              <a:buFont typeface="Wingdings" charset="0"/>
              <a:buNone/>
              <a:defRPr/>
            </a:pPr>
            <a:r>
              <a:rPr lang="en-US" u="sng" dirty="0">
                <a:solidFill>
                  <a:srgbClr val="CC0000"/>
                </a:solidFill>
                <a:latin typeface="Gill Sans MT" charset="0"/>
              </a:rPr>
              <a:t>POST method:</a:t>
            </a:r>
            <a:endParaRPr lang="en-US" dirty="0">
              <a:solidFill>
                <a:srgbClr val="CC0000"/>
              </a:solidFill>
              <a:latin typeface="Gill Sans MT" charset="0"/>
            </a:endParaRPr>
          </a:p>
          <a:p>
            <a:pPr marL="233363" indent="-233363">
              <a:defRPr/>
            </a:pPr>
            <a:r>
              <a:rPr lang="en-US" sz="2400" dirty="0">
                <a:latin typeface="Gill Sans MT" charset="0"/>
              </a:rPr>
              <a:t>web page often includes form input</a:t>
            </a:r>
          </a:p>
          <a:p>
            <a:pPr marL="233363" indent="-233363">
              <a:defRPr/>
            </a:pPr>
            <a:r>
              <a:rPr lang="en-US" sz="2400" dirty="0">
                <a:latin typeface="Gill Sans MT" charset="0"/>
              </a:rPr>
              <a:t>input is uploaded to server in entity body</a:t>
            </a:r>
          </a:p>
        </p:txBody>
      </p:sp>
      <p:sp>
        <p:nvSpPr>
          <p:cNvPr id="104454" name="Rectangle 4"/>
          <p:cNvSpPr>
            <a:spLocks noGrp="1" noChangeArrowheads="1"/>
          </p:cNvSpPr>
          <p:nvPr>
            <p:ph type="body" sz="half" idx="2"/>
          </p:nvPr>
        </p:nvSpPr>
        <p:spPr>
          <a:xfrm>
            <a:off x="703263" y="3409950"/>
            <a:ext cx="3810000" cy="2206625"/>
          </a:xfrm>
        </p:spPr>
        <p:txBody>
          <a:bodyPr/>
          <a:lstStyle/>
          <a:p>
            <a:pPr>
              <a:buFont typeface="Wingdings" charset="0"/>
              <a:buNone/>
              <a:defRPr/>
            </a:pPr>
            <a:r>
              <a:rPr lang="en-US" u="sng" dirty="0">
                <a:solidFill>
                  <a:srgbClr val="CC0000"/>
                </a:solidFill>
                <a:latin typeface="Gill Sans MT" charset="0"/>
              </a:rPr>
              <a:t>URL method:</a:t>
            </a:r>
          </a:p>
          <a:p>
            <a:pPr marL="233363" indent="-233363">
              <a:defRPr/>
            </a:pPr>
            <a:r>
              <a:rPr lang="en-US" sz="2400" dirty="0">
                <a:latin typeface="Gill Sans MT" charset="0"/>
              </a:rPr>
              <a:t>uses GET method</a:t>
            </a:r>
          </a:p>
          <a:p>
            <a:pPr marL="233363" indent="-233363">
              <a:defRPr/>
            </a:pPr>
            <a:r>
              <a:rPr lang="en-US" sz="2400" dirty="0">
                <a:latin typeface="Gill Sans MT" charset="0"/>
              </a:rPr>
              <a:t>input is uploaded in URL field of request line:</a:t>
            </a:r>
          </a:p>
          <a:p>
            <a:pPr>
              <a:buFont typeface="Wingdings" charset="0"/>
              <a:buNone/>
              <a:defRPr/>
            </a:pPr>
            <a:endParaRPr lang="en-US" sz="2400" dirty="0">
              <a:latin typeface="Gill Sans MT" charset="0"/>
            </a:endParaRPr>
          </a:p>
        </p:txBody>
      </p:sp>
      <p:sp>
        <p:nvSpPr>
          <p:cNvPr id="88071" name="Text Box 5"/>
          <p:cNvSpPr txBox="1">
            <a:spLocks noChangeArrowheads="1"/>
          </p:cNvSpPr>
          <p:nvPr/>
        </p:nvSpPr>
        <p:spPr bwMode="auto">
          <a:xfrm>
            <a:off x="1798638" y="5080000"/>
            <a:ext cx="6280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spcBef>
                <a:spcPct val="0"/>
              </a:spcBef>
              <a:buClrTx/>
              <a:buSzTx/>
              <a:buFontTx/>
              <a:buNone/>
            </a:pPr>
            <a:r>
              <a:rPr lang="en-US" altLang="en-US" sz="1800" b="1">
                <a:latin typeface="Courier New" charset="0"/>
              </a:rPr>
              <a:t>www.somesite.com/animalsearch?monkeys&amp;banana</a:t>
            </a:r>
          </a:p>
        </p:txBody>
      </p:sp>
    </p:spTree>
    <p:extLst>
      <p:ext uri="{BB962C8B-B14F-4D97-AF65-F5344CB8AC3E}">
        <p14:creationId xmlns:p14="http://schemas.microsoft.com/office/powerpoint/2010/main" val="1236433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Footer Placeholder 4"/>
          <p:cNvSpPr>
            <a:spLocks noGrp="1"/>
          </p:cNvSpPr>
          <p:nvPr>
            <p:ph type="ftr" sz="quarter" idx="10"/>
          </p:nvPr>
        </p:nvSpPr>
        <p:spPr/>
        <p:txBody>
          <a:bodyPr/>
          <a:lstStyle/>
          <a:p>
            <a:r>
              <a:rPr lang="en-US" dirty="0"/>
              <a:t>CSci4211:          Application Layer</a:t>
            </a:r>
          </a:p>
        </p:txBody>
      </p:sp>
      <p:sp>
        <p:nvSpPr>
          <p:cNvPr id="253" name="Slide Number Placeholder 5"/>
          <p:cNvSpPr>
            <a:spLocks noGrp="1"/>
          </p:cNvSpPr>
          <p:nvPr>
            <p:ph type="sldNum" sz="quarter" idx="11"/>
          </p:nvPr>
        </p:nvSpPr>
        <p:spPr/>
        <p:txBody>
          <a:bodyPr/>
          <a:lstStyle/>
          <a:p>
            <a:fld id="{861C2D97-CB29-4A07-96A8-9A60A5D7316E}" type="slidenum">
              <a:rPr lang="en-US"/>
              <a:pPr/>
              <a:t>5</a:t>
            </a:fld>
            <a:endParaRPr lang="en-US"/>
          </a:p>
        </p:txBody>
      </p:sp>
      <p:sp>
        <p:nvSpPr>
          <p:cNvPr id="41986" name="Rectangle 2"/>
          <p:cNvSpPr>
            <a:spLocks noGrp="1" noChangeArrowheads="1"/>
          </p:cNvSpPr>
          <p:nvPr>
            <p:ph type="title"/>
          </p:nvPr>
        </p:nvSpPr>
        <p:spPr>
          <a:xfrm>
            <a:off x="304800" y="228600"/>
            <a:ext cx="8382000" cy="1143000"/>
          </a:xfrm>
        </p:spPr>
        <p:txBody>
          <a:bodyPr/>
          <a:lstStyle/>
          <a:p>
            <a:r>
              <a:rPr lang="en-US" sz="2800"/>
              <a:t>Applications and Application-Layer Protocols</a:t>
            </a:r>
            <a:endParaRPr lang="en-US"/>
          </a:p>
        </p:txBody>
      </p:sp>
      <p:sp>
        <p:nvSpPr>
          <p:cNvPr id="41987" name="Rectangle 3"/>
          <p:cNvSpPr>
            <a:spLocks noGrp="1" noChangeArrowheads="1"/>
          </p:cNvSpPr>
          <p:nvPr>
            <p:ph type="body" sz="half" idx="1"/>
          </p:nvPr>
        </p:nvSpPr>
        <p:spPr>
          <a:xfrm>
            <a:off x="438150" y="1400175"/>
            <a:ext cx="4191000" cy="5114925"/>
          </a:xfrm>
        </p:spPr>
        <p:txBody>
          <a:bodyPr/>
          <a:lstStyle/>
          <a:p>
            <a:pPr>
              <a:buFontTx/>
              <a:buNone/>
            </a:pPr>
            <a:r>
              <a:rPr lang="en-US" sz="2000">
                <a:solidFill>
                  <a:srgbClr val="FF0000"/>
                </a:solidFill>
              </a:rPr>
              <a:t>Application: communicating, distributed processes</a:t>
            </a:r>
            <a:endParaRPr lang="en-US" sz="2400"/>
          </a:p>
          <a:p>
            <a:pPr lvl="1"/>
            <a:r>
              <a:rPr lang="en-US" sz="1800"/>
              <a:t>running in network hosts in “user space”</a:t>
            </a:r>
            <a:endParaRPr lang="en-US" sz="1800">
              <a:solidFill>
                <a:srgbClr val="FF0000"/>
              </a:solidFill>
            </a:endParaRPr>
          </a:p>
          <a:p>
            <a:pPr lvl="1"/>
            <a:r>
              <a:rPr lang="en-US" sz="1800"/>
              <a:t>exchange messages to implement app</a:t>
            </a:r>
          </a:p>
          <a:p>
            <a:pPr lvl="1"/>
            <a:r>
              <a:rPr lang="en-US" sz="1800"/>
              <a:t>e.g., email, file transfer, the Web</a:t>
            </a:r>
          </a:p>
          <a:p>
            <a:pPr>
              <a:buFontTx/>
              <a:buNone/>
            </a:pPr>
            <a:r>
              <a:rPr lang="en-US" sz="2000">
                <a:solidFill>
                  <a:srgbClr val="FF0000"/>
                </a:solidFill>
              </a:rPr>
              <a:t>Application-layer protocols</a:t>
            </a:r>
            <a:endParaRPr lang="en-US" sz="2400">
              <a:solidFill>
                <a:srgbClr val="FF0000"/>
              </a:solidFill>
            </a:endParaRPr>
          </a:p>
          <a:p>
            <a:pPr lvl="1"/>
            <a:r>
              <a:rPr lang="en-US" sz="1800"/>
              <a:t>one “piece” of an app</a:t>
            </a:r>
          </a:p>
          <a:p>
            <a:pPr lvl="1"/>
            <a:r>
              <a:rPr lang="en-US" sz="1800"/>
              <a:t>define messages exchanged by apps and actions taken</a:t>
            </a:r>
          </a:p>
          <a:p>
            <a:pPr lvl="1"/>
            <a:r>
              <a:rPr lang="en-US" sz="1800"/>
              <a:t>user services provided by lower layer protocols</a:t>
            </a:r>
          </a:p>
        </p:txBody>
      </p:sp>
      <p:grpSp>
        <p:nvGrpSpPr>
          <p:cNvPr id="41988" name="Group 4"/>
          <p:cNvGrpSpPr>
            <a:grpSpLocks/>
          </p:cNvGrpSpPr>
          <p:nvPr/>
        </p:nvGrpSpPr>
        <p:grpSpPr bwMode="auto">
          <a:xfrm>
            <a:off x="4908550" y="1876425"/>
            <a:ext cx="3678238" cy="3670300"/>
            <a:chOff x="3092" y="1182"/>
            <a:chExt cx="2317" cy="2312"/>
          </a:xfrm>
        </p:grpSpPr>
        <p:sp>
          <p:nvSpPr>
            <p:cNvPr id="41989" name="Freeform 5"/>
            <p:cNvSpPr>
              <a:spLocks/>
            </p:cNvSpPr>
            <p:nvPr/>
          </p:nvSpPr>
          <p:spPr bwMode="auto">
            <a:xfrm>
              <a:off x="4276" y="1272"/>
              <a:ext cx="1133" cy="1055"/>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0" name="Freeform 6"/>
            <p:cNvSpPr>
              <a:spLocks/>
            </p:cNvSpPr>
            <p:nvPr/>
          </p:nvSpPr>
          <p:spPr bwMode="auto">
            <a:xfrm>
              <a:off x="3092" y="1182"/>
              <a:ext cx="1176" cy="1001"/>
            </a:xfrm>
            <a:custGeom>
              <a:avLst/>
              <a:gdLst>
                <a:gd name="T0" fmla="*/ 550 w 1340"/>
                <a:gd name="T1" fmla="*/ 42 h 1191"/>
                <a:gd name="T2" fmla="*/ 82 w 1340"/>
                <a:gd name="T3" fmla="*/ 60 h 1191"/>
                <a:gd name="T4" fmla="*/ 58 w 1340"/>
                <a:gd name="T5" fmla="*/ 402 h 1191"/>
                <a:gd name="T6" fmla="*/ 28 w 1340"/>
                <a:gd name="T7" fmla="*/ 720 h 1191"/>
                <a:gd name="T8" fmla="*/ 112 w 1340"/>
                <a:gd name="T9" fmla="*/ 870 h 1191"/>
                <a:gd name="T10" fmla="*/ 538 w 1340"/>
                <a:gd name="T11" fmla="*/ 876 h 1191"/>
                <a:gd name="T12" fmla="*/ 640 w 1340"/>
                <a:gd name="T13" fmla="*/ 1128 h 1191"/>
                <a:gd name="T14" fmla="*/ 1234 w 1340"/>
                <a:gd name="T15" fmla="*/ 1098 h 1191"/>
                <a:gd name="T16" fmla="*/ 1276 w 1340"/>
                <a:gd name="T17" fmla="*/ 570 h 1191"/>
                <a:gd name="T18" fmla="*/ 1204 w 1340"/>
                <a:gd name="T19" fmla="*/ 342 h 1191"/>
                <a:gd name="T20" fmla="*/ 760 w 1340"/>
                <a:gd name="T21" fmla="*/ 288 h 1191"/>
                <a:gd name="T22" fmla="*/ 550 w 1340"/>
                <a:gd name="T23" fmla="*/ 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1" name="Freeform 7"/>
            <p:cNvSpPr>
              <a:spLocks/>
            </p:cNvSpPr>
            <p:nvPr/>
          </p:nvSpPr>
          <p:spPr bwMode="auto">
            <a:xfrm>
              <a:off x="3324" y="2096"/>
              <a:ext cx="1874" cy="1398"/>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992" name="Group 8"/>
            <p:cNvGrpSpPr>
              <a:grpSpLocks/>
            </p:cNvGrpSpPr>
            <p:nvPr/>
          </p:nvGrpSpPr>
          <p:grpSpPr bwMode="auto">
            <a:xfrm>
              <a:off x="3166" y="1267"/>
              <a:ext cx="462" cy="201"/>
              <a:chOff x="3552" y="246"/>
              <a:chExt cx="527" cy="248"/>
            </a:xfrm>
          </p:grpSpPr>
          <p:graphicFrame>
            <p:nvGraphicFramePr>
              <p:cNvPr id="41993" name="Object 9"/>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42713" name="Clip" r:id="rId4" imgW="1305000" imgH="1085760" progId="">
                      <p:embed/>
                    </p:oleObj>
                  </mc:Choice>
                  <mc:Fallback>
                    <p:oleObj name="Clip" r:id="rId4" imgW="1305000" imgH="1085760" progId="">
                      <p:embed/>
                      <p:pic>
                        <p:nvPicPr>
                          <p:cNvPr id="0" name="Picture 2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1994" name="Object 10"/>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42714" name="Clip" r:id="rId6" imgW="681706" imgH="480401" progId="">
                      <p:embed/>
                    </p:oleObj>
                  </mc:Choice>
                  <mc:Fallback>
                    <p:oleObj name="Clip" r:id="rId6" imgW="681706" imgH="480401" progId="">
                      <p:embed/>
                      <p:pic>
                        <p:nvPicPr>
                          <p:cNvPr id="0" name="Picture 2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1995" name="Line 11"/>
              <p:cNvSpPr>
                <a:spLocks noChangeShapeType="1"/>
              </p:cNvSpPr>
              <p:nvPr/>
            </p:nvSpPr>
            <p:spPr bwMode="auto">
              <a:xfrm flipV="1">
                <a:off x="3844" y="434"/>
                <a:ext cx="82" cy="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996" name="Group 12"/>
            <p:cNvGrpSpPr>
              <a:grpSpLocks/>
            </p:cNvGrpSpPr>
            <p:nvPr/>
          </p:nvGrpSpPr>
          <p:grpSpPr bwMode="auto">
            <a:xfrm>
              <a:off x="3166" y="1642"/>
              <a:ext cx="462" cy="201"/>
              <a:chOff x="3552" y="246"/>
              <a:chExt cx="527" cy="248"/>
            </a:xfrm>
          </p:grpSpPr>
          <p:graphicFrame>
            <p:nvGraphicFramePr>
              <p:cNvPr id="41997" name="Object 13"/>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42715" name="Clip" r:id="rId8" imgW="1305000" imgH="1085760" progId="">
                      <p:embed/>
                    </p:oleObj>
                  </mc:Choice>
                  <mc:Fallback>
                    <p:oleObj name="Clip" r:id="rId8" imgW="1305000" imgH="1085760" progId="">
                      <p:embed/>
                      <p:pic>
                        <p:nvPicPr>
                          <p:cNvPr id="0" name="Picture 2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1998" name="Object 14"/>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42716" name="Clip" r:id="rId9" imgW="681706" imgH="480401" progId="">
                      <p:embed/>
                    </p:oleObj>
                  </mc:Choice>
                  <mc:Fallback>
                    <p:oleObj name="Clip" r:id="rId9" imgW="681706" imgH="480401" progId="">
                      <p:embed/>
                      <p:pic>
                        <p:nvPicPr>
                          <p:cNvPr id="0" name="Picture 2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1999" name="Line 15"/>
              <p:cNvSpPr>
                <a:spLocks noChangeShapeType="1"/>
              </p:cNvSpPr>
              <p:nvPr/>
            </p:nvSpPr>
            <p:spPr bwMode="auto">
              <a:xfrm flipV="1">
                <a:off x="3844" y="434"/>
                <a:ext cx="82" cy="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000" name="Group 16"/>
            <p:cNvGrpSpPr>
              <a:grpSpLocks/>
            </p:cNvGrpSpPr>
            <p:nvPr/>
          </p:nvGrpSpPr>
          <p:grpSpPr bwMode="auto">
            <a:xfrm>
              <a:off x="3403" y="1508"/>
              <a:ext cx="44" cy="135"/>
              <a:chOff x="3842" y="406"/>
              <a:chExt cx="51" cy="167"/>
            </a:xfrm>
          </p:grpSpPr>
          <p:sp>
            <p:nvSpPr>
              <p:cNvPr id="42001" name="Oval 17"/>
              <p:cNvSpPr>
                <a:spLocks noChangeArrowheads="1"/>
              </p:cNvSpPr>
              <p:nvPr/>
            </p:nvSpPr>
            <p:spPr bwMode="auto">
              <a:xfrm>
                <a:off x="3842" y="40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2" name="Oval 18"/>
              <p:cNvSpPr>
                <a:spLocks noChangeArrowheads="1"/>
              </p:cNvSpPr>
              <p:nvPr/>
            </p:nvSpPr>
            <p:spPr bwMode="auto">
              <a:xfrm>
                <a:off x="3844" y="46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3" name="Oval 19"/>
              <p:cNvSpPr>
                <a:spLocks noChangeArrowheads="1"/>
              </p:cNvSpPr>
              <p:nvPr/>
            </p:nvSpPr>
            <p:spPr bwMode="auto">
              <a:xfrm>
                <a:off x="3846" y="52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004" name="Group 20"/>
            <p:cNvGrpSpPr>
              <a:grpSpLocks/>
            </p:cNvGrpSpPr>
            <p:nvPr/>
          </p:nvGrpSpPr>
          <p:grpSpPr bwMode="auto">
            <a:xfrm>
              <a:off x="3699" y="1825"/>
              <a:ext cx="132" cy="249"/>
              <a:chOff x="4180" y="783"/>
              <a:chExt cx="150" cy="307"/>
            </a:xfrm>
          </p:grpSpPr>
          <p:sp>
            <p:nvSpPr>
              <p:cNvPr id="42005" name="AutoShape 21"/>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6" name="Rectangle 22"/>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7"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8"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9" name="Line 25"/>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0" name="Line 26"/>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1"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2" name="Rectangle 28"/>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013" name="Group 29"/>
            <p:cNvGrpSpPr>
              <a:grpSpLocks/>
            </p:cNvGrpSpPr>
            <p:nvPr/>
          </p:nvGrpSpPr>
          <p:grpSpPr bwMode="auto">
            <a:xfrm rot="-5400000">
              <a:off x="3896" y="1874"/>
              <a:ext cx="51" cy="147"/>
              <a:chOff x="3842" y="406"/>
              <a:chExt cx="51" cy="167"/>
            </a:xfrm>
          </p:grpSpPr>
          <p:sp>
            <p:nvSpPr>
              <p:cNvPr id="42014" name="Oval 30"/>
              <p:cNvSpPr>
                <a:spLocks noChangeArrowheads="1"/>
              </p:cNvSpPr>
              <p:nvPr/>
            </p:nvSpPr>
            <p:spPr bwMode="auto">
              <a:xfrm>
                <a:off x="3842" y="40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5" name="Oval 31"/>
              <p:cNvSpPr>
                <a:spLocks noChangeArrowheads="1"/>
              </p:cNvSpPr>
              <p:nvPr/>
            </p:nvSpPr>
            <p:spPr bwMode="auto">
              <a:xfrm>
                <a:off x="3844" y="46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6" name="Oval 32"/>
              <p:cNvSpPr>
                <a:spLocks noChangeArrowheads="1"/>
              </p:cNvSpPr>
              <p:nvPr/>
            </p:nvSpPr>
            <p:spPr bwMode="auto">
              <a:xfrm>
                <a:off x="3846" y="52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017" name="Line 33"/>
            <p:cNvSpPr>
              <a:spLocks noChangeShapeType="1"/>
            </p:cNvSpPr>
            <p:nvPr/>
          </p:nvSpPr>
          <p:spPr bwMode="auto">
            <a:xfrm>
              <a:off x="3785" y="1767"/>
              <a:ext cx="312" cy="1"/>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8" name="Line 34"/>
            <p:cNvSpPr>
              <a:spLocks noChangeShapeType="1"/>
            </p:cNvSpPr>
            <p:nvPr/>
          </p:nvSpPr>
          <p:spPr bwMode="auto">
            <a:xfrm>
              <a:off x="3787" y="1765"/>
              <a:ext cx="1"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9" name="Line 35"/>
            <p:cNvSpPr>
              <a:spLocks noChangeShapeType="1"/>
            </p:cNvSpPr>
            <p:nvPr/>
          </p:nvSpPr>
          <p:spPr bwMode="auto">
            <a:xfrm>
              <a:off x="4099" y="1764"/>
              <a:ext cx="1" cy="5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0" name="Line 36"/>
            <p:cNvSpPr>
              <a:spLocks noChangeShapeType="1"/>
            </p:cNvSpPr>
            <p:nvPr/>
          </p:nvSpPr>
          <p:spPr bwMode="auto">
            <a:xfrm>
              <a:off x="3596" y="1427"/>
              <a:ext cx="182" cy="16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1" name="Line 37"/>
            <p:cNvSpPr>
              <a:spLocks noChangeShapeType="1"/>
            </p:cNvSpPr>
            <p:nvPr/>
          </p:nvSpPr>
          <p:spPr bwMode="auto">
            <a:xfrm flipV="1">
              <a:off x="3604" y="1607"/>
              <a:ext cx="174" cy="2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2" name="Line 38"/>
            <p:cNvSpPr>
              <a:spLocks noChangeShapeType="1"/>
            </p:cNvSpPr>
            <p:nvPr/>
          </p:nvSpPr>
          <p:spPr bwMode="auto">
            <a:xfrm flipV="1">
              <a:off x="3936" y="1661"/>
              <a:ext cx="1" cy="10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023" name="Group 39"/>
            <p:cNvGrpSpPr>
              <a:grpSpLocks/>
            </p:cNvGrpSpPr>
            <p:nvPr/>
          </p:nvGrpSpPr>
          <p:grpSpPr bwMode="auto">
            <a:xfrm>
              <a:off x="4011" y="1811"/>
              <a:ext cx="132" cy="249"/>
              <a:chOff x="4180" y="783"/>
              <a:chExt cx="150" cy="307"/>
            </a:xfrm>
          </p:grpSpPr>
          <p:sp>
            <p:nvSpPr>
              <p:cNvPr id="42024" name="AutoShape 40"/>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5" name="Rectangle 41"/>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6"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7"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8" name="Line 44"/>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9" name="Line 45"/>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0"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1" name="Rectangle 47"/>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032" name="Group 48"/>
            <p:cNvGrpSpPr>
              <a:grpSpLocks/>
            </p:cNvGrpSpPr>
            <p:nvPr/>
          </p:nvGrpSpPr>
          <p:grpSpPr bwMode="auto">
            <a:xfrm>
              <a:off x="3408" y="2201"/>
              <a:ext cx="302" cy="583"/>
              <a:chOff x="3314" y="1248"/>
              <a:chExt cx="344" cy="694"/>
            </a:xfrm>
          </p:grpSpPr>
          <p:graphicFrame>
            <p:nvGraphicFramePr>
              <p:cNvPr id="42033" name="Object 49"/>
              <p:cNvGraphicFramePr>
                <a:graphicFrameLocks noChangeAspect="1"/>
              </p:cNvGraphicFramePr>
              <p:nvPr/>
            </p:nvGraphicFramePr>
            <p:xfrm>
              <a:off x="3314" y="1248"/>
              <a:ext cx="299" cy="248"/>
            </p:xfrm>
            <a:graphic>
              <a:graphicData uri="http://schemas.openxmlformats.org/presentationml/2006/ole">
                <mc:AlternateContent xmlns:mc="http://schemas.openxmlformats.org/markup-compatibility/2006">
                  <mc:Choice xmlns:v="urn:schemas-microsoft-com:vml" Requires="v">
                    <p:oleObj spid="_x0000_s42717" name="Clip" r:id="rId10" imgW="1305000" imgH="1085760" progId="">
                      <p:embed/>
                    </p:oleObj>
                  </mc:Choice>
                  <mc:Fallback>
                    <p:oleObj name="Clip" r:id="rId10" imgW="1305000" imgH="1085760" progId="">
                      <p:embed/>
                      <p:pic>
                        <p:nvPicPr>
                          <p:cNvPr id="0" name="Picture 2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 y="1248"/>
                            <a:ext cx="299" cy="24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2034" name="Line 50"/>
              <p:cNvSpPr>
                <a:spLocks noChangeShapeType="1"/>
              </p:cNvSpPr>
              <p:nvPr/>
            </p:nvSpPr>
            <p:spPr bwMode="auto">
              <a:xfrm flipV="1">
                <a:off x="3606" y="1433"/>
                <a:ext cx="52" cy="5"/>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2035" name="Object 51"/>
              <p:cNvGraphicFramePr>
                <a:graphicFrameLocks noChangeAspect="1"/>
              </p:cNvGraphicFramePr>
              <p:nvPr/>
            </p:nvGraphicFramePr>
            <p:xfrm>
              <a:off x="3314" y="1694"/>
              <a:ext cx="299" cy="248"/>
            </p:xfrm>
            <a:graphic>
              <a:graphicData uri="http://schemas.openxmlformats.org/presentationml/2006/ole">
                <mc:AlternateContent xmlns:mc="http://schemas.openxmlformats.org/markup-compatibility/2006">
                  <mc:Choice xmlns:v="urn:schemas-microsoft-com:vml" Requires="v">
                    <p:oleObj spid="_x0000_s42718" name="Clip" r:id="rId11" imgW="1305000" imgH="1085760" progId="">
                      <p:embed/>
                    </p:oleObj>
                  </mc:Choice>
                  <mc:Fallback>
                    <p:oleObj name="Clip" r:id="rId11" imgW="1305000" imgH="1085760" progId="">
                      <p:embed/>
                      <p:pic>
                        <p:nvPicPr>
                          <p:cNvPr id="0" name="Picture 2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 y="1694"/>
                            <a:ext cx="299" cy="24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2036" name="Line 52"/>
              <p:cNvSpPr>
                <a:spLocks noChangeShapeType="1"/>
              </p:cNvSpPr>
              <p:nvPr/>
            </p:nvSpPr>
            <p:spPr bwMode="auto">
              <a:xfrm flipV="1">
                <a:off x="3606" y="1882"/>
                <a:ext cx="52" cy="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037" name="Group 53"/>
              <p:cNvGrpSpPr>
                <a:grpSpLocks/>
              </p:cNvGrpSpPr>
              <p:nvPr/>
            </p:nvGrpSpPr>
            <p:grpSpPr bwMode="auto">
              <a:xfrm>
                <a:off x="3404" y="1504"/>
                <a:ext cx="51" cy="167"/>
                <a:chOff x="3842" y="406"/>
                <a:chExt cx="51" cy="167"/>
              </a:xfrm>
            </p:grpSpPr>
            <p:sp>
              <p:nvSpPr>
                <p:cNvPr id="42038" name="Oval 54"/>
                <p:cNvSpPr>
                  <a:spLocks noChangeArrowheads="1"/>
                </p:cNvSpPr>
                <p:nvPr/>
              </p:nvSpPr>
              <p:spPr bwMode="auto">
                <a:xfrm>
                  <a:off x="3842" y="40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9" name="Oval 55"/>
                <p:cNvSpPr>
                  <a:spLocks noChangeArrowheads="1"/>
                </p:cNvSpPr>
                <p:nvPr/>
              </p:nvSpPr>
              <p:spPr bwMode="auto">
                <a:xfrm>
                  <a:off x="3844" y="46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0" name="Oval 56"/>
                <p:cNvSpPr>
                  <a:spLocks noChangeArrowheads="1"/>
                </p:cNvSpPr>
                <p:nvPr/>
              </p:nvSpPr>
              <p:spPr bwMode="auto">
                <a:xfrm>
                  <a:off x="3846" y="526"/>
                  <a:ext cx="47" cy="47"/>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041" name="Line 57"/>
              <p:cNvSpPr>
                <a:spLocks noChangeShapeType="1"/>
              </p:cNvSpPr>
              <p:nvPr/>
            </p:nvSpPr>
            <p:spPr bwMode="auto">
              <a:xfrm>
                <a:off x="3654" y="1431"/>
                <a:ext cx="0" cy="45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2042" name="Object 58"/>
            <p:cNvGraphicFramePr>
              <a:graphicFrameLocks noChangeAspect="1"/>
            </p:cNvGraphicFramePr>
            <p:nvPr/>
          </p:nvGraphicFramePr>
          <p:xfrm>
            <a:off x="3955" y="2837"/>
            <a:ext cx="263" cy="209"/>
          </p:xfrm>
          <a:graphic>
            <a:graphicData uri="http://schemas.openxmlformats.org/presentationml/2006/ole">
              <mc:AlternateContent xmlns:mc="http://schemas.openxmlformats.org/markup-compatibility/2006">
                <mc:Choice xmlns:v="urn:schemas-microsoft-com:vml" Requires="v">
                  <p:oleObj spid="_x0000_s42719" name="Clip" r:id="rId12" imgW="1305000" imgH="1085760" progId="">
                    <p:embed/>
                  </p:oleObj>
                </mc:Choice>
                <mc:Fallback>
                  <p:oleObj name="Clip" r:id="rId12" imgW="1305000" imgH="1085760" progId="">
                    <p:embed/>
                    <p:pic>
                      <p:nvPicPr>
                        <p:cNvPr id="0" name="Picture 2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 y="2837"/>
                          <a:ext cx="263"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2043" name="Object 59"/>
            <p:cNvGraphicFramePr>
              <a:graphicFrameLocks noChangeAspect="1"/>
            </p:cNvGraphicFramePr>
            <p:nvPr/>
          </p:nvGraphicFramePr>
          <p:xfrm>
            <a:off x="3568" y="2830"/>
            <a:ext cx="262" cy="208"/>
          </p:xfrm>
          <a:graphic>
            <a:graphicData uri="http://schemas.openxmlformats.org/presentationml/2006/ole">
              <mc:AlternateContent xmlns:mc="http://schemas.openxmlformats.org/markup-compatibility/2006">
                <mc:Choice xmlns:v="urn:schemas-microsoft-com:vml" Requires="v">
                  <p:oleObj spid="_x0000_s42720" name="Clip" r:id="rId13" imgW="1305000" imgH="1085760" progId="">
                    <p:embed/>
                  </p:oleObj>
                </mc:Choice>
                <mc:Fallback>
                  <p:oleObj name="Clip" r:id="rId13" imgW="1305000" imgH="1085760" progId="">
                    <p:embed/>
                    <p:pic>
                      <p:nvPicPr>
                        <p:cNvPr id="0" name="Picture 2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 y="2830"/>
                          <a:ext cx="262" cy="20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2044" name="Oval 60"/>
            <p:cNvSpPr>
              <a:spLocks noChangeArrowheads="1"/>
            </p:cNvSpPr>
            <p:nvPr/>
          </p:nvSpPr>
          <p:spPr bwMode="auto">
            <a:xfrm rot="-5400000">
              <a:off x="3831" y="2895"/>
              <a:ext cx="40" cy="41"/>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5" name="Oval 61"/>
            <p:cNvSpPr>
              <a:spLocks noChangeArrowheads="1"/>
            </p:cNvSpPr>
            <p:nvPr/>
          </p:nvSpPr>
          <p:spPr bwMode="auto">
            <a:xfrm rot="-5400000">
              <a:off x="3884" y="2894"/>
              <a:ext cx="40" cy="42"/>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6" name="Oval 62"/>
            <p:cNvSpPr>
              <a:spLocks noChangeArrowheads="1"/>
            </p:cNvSpPr>
            <p:nvPr/>
          </p:nvSpPr>
          <p:spPr bwMode="auto">
            <a:xfrm rot="-5400000">
              <a:off x="3933" y="2897"/>
              <a:ext cx="39" cy="41"/>
            </a:xfrm>
            <a:prstGeom prst="ellipse">
              <a:avLst/>
            </a:prstGeom>
            <a:solidFill>
              <a:schemeClr val="accent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7" name="Line 63"/>
            <p:cNvSpPr>
              <a:spLocks noChangeShapeType="1"/>
            </p:cNvSpPr>
            <p:nvPr/>
          </p:nvSpPr>
          <p:spPr bwMode="auto">
            <a:xfrm rot="-5400000">
              <a:off x="4097" y="2821"/>
              <a:ext cx="38" cy="1"/>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8" name="Line 64"/>
            <p:cNvSpPr>
              <a:spLocks noChangeShapeType="1"/>
            </p:cNvSpPr>
            <p:nvPr/>
          </p:nvSpPr>
          <p:spPr bwMode="auto">
            <a:xfrm rot="5400000" flipH="1">
              <a:off x="3702" y="2816"/>
              <a:ext cx="4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9" name="Line 65"/>
            <p:cNvSpPr>
              <a:spLocks noChangeShapeType="1"/>
            </p:cNvSpPr>
            <p:nvPr/>
          </p:nvSpPr>
          <p:spPr bwMode="auto">
            <a:xfrm rot="16200000" flipV="1">
              <a:off x="3921" y="2602"/>
              <a:ext cx="0" cy="39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0" name="Line 66"/>
            <p:cNvSpPr>
              <a:spLocks noChangeShapeType="1"/>
            </p:cNvSpPr>
            <p:nvPr/>
          </p:nvSpPr>
          <p:spPr bwMode="auto">
            <a:xfrm flipV="1">
              <a:off x="3710" y="2564"/>
              <a:ext cx="59" cy="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1" name="Line 67"/>
            <p:cNvSpPr>
              <a:spLocks noChangeShapeType="1"/>
            </p:cNvSpPr>
            <p:nvPr/>
          </p:nvSpPr>
          <p:spPr bwMode="auto">
            <a:xfrm>
              <a:off x="4089" y="2593"/>
              <a:ext cx="191" cy="24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2" name="Line 68"/>
            <p:cNvSpPr>
              <a:spLocks noChangeShapeType="1"/>
            </p:cNvSpPr>
            <p:nvPr/>
          </p:nvSpPr>
          <p:spPr bwMode="auto">
            <a:xfrm flipH="1">
              <a:off x="4590" y="2591"/>
              <a:ext cx="176" cy="24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2053" name="Object 69"/>
            <p:cNvGraphicFramePr>
              <a:graphicFrameLocks noChangeAspect="1"/>
            </p:cNvGraphicFramePr>
            <p:nvPr/>
          </p:nvGraphicFramePr>
          <p:xfrm>
            <a:off x="4702" y="2309"/>
            <a:ext cx="128" cy="152"/>
          </p:xfrm>
          <a:graphic>
            <a:graphicData uri="http://schemas.openxmlformats.org/presentationml/2006/ole">
              <mc:AlternateContent xmlns:mc="http://schemas.openxmlformats.org/markup-compatibility/2006">
                <mc:Choice xmlns:v="urn:schemas-microsoft-com:vml" Requires="v">
                  <p:oleObj spid="_x0000_s42721" name="Clip" r:id="rId14" imgW="982811" imgH="1208363" progId="">
                    <p:embed/>
                  </p:oleObj>
                </mc:Choice>
                <mc:Fallback>
                  <p:oleObj name="Clip" r:id="rId14" imgW="982811" imgH="1208363" progId="">
                    <p:embed/>
                    <p:pic>
                      <p:nvPicPr>
                        <p:cNvPr id="0" name="Picture 27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02" y="2309"/>
                          <a:ext cx="128" cy="15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2054" name="Object 70"/>
            <p:cNvGraphicFramePr>
              <a:graphicFrameLocks noChangeAspect="1"/>
            </p:cNvGraphicFramePr>
            <p:nvPr/>
          </p:nvGraphicFramePr>
          <p:xfrm>
            <a:off x="3860" y="2360"/>
            <a:ext cx="128" cy="151"/>
          </p:xfrm>
          <a:graphic>
            <a:graphicData uri="http://schemas.openxmlformats.org/presentationml/2006/ole">
              <mc:AlternateContent xmlns:mc="http://schemas.openxmlformats.org/markup-compatibility/2006">
                <mc:Choice xmlns:v="urn:schemas-microsoft-com:vml" Requires="v">
                  <p:oleObj spid="_x0000_s42722" name="Clip" r:id="rId16" imgW="982811" imgH="1208363" progId="">
                    <p:embed/>
                  </p:oleObj>
                </mc:Choice>
                <mc:Fallback>
                  <p:oleObj name="Clip" r:id="rId16" imgW="982811" imgH="1208363" progId="">
                    <p:embed/>
                    <p:pic>
                      <p:nvPicPr>
                        <p:cNvPr id="0" name="Picture 27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60" y="2360"/>
                          <a:ext cx="128" cy="15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2055" name="Freeform 71"/>
            <p:cNvSpPr>
              <a:spLocks/>
            </p:cNvSpPr>
            <p:nvPr/>
          </p:nvSpPr>
          <p:spPr bwMode="auto">
            <a:xfrm>
              <a:off x="3911" y="2218"/>
              <a:ext cx="853" cy="192"/>
            </a:xfrm>
            <a:custGeom>
              <a:avLst/>
              <a:gdLst>
                <a:gd name="T0" fmla="*/ 0 w 972"/>
                <a:gd name="T1" fmla="*/ 228 h 228"/>
                <a:gd name="T2" fmla="*/ 432 w 972"/>
                <a:gd name="T3" fmla="*/ 9 h 228"/>
                <a:gd name="T4" fmla="*/ 972 w 972"/>
                <a:gd name="T5" fmla="*/ 171 h 228"/>
              </a:gdLst>
              <a:ahLst/>
              <a:cxnLst>
                <a:cxn ang="0">
                  <a:pos x="T0" y="T1"/>
                </a:cxn>
                <a:cxn ang="0">
                  <a:pos x="T2" y="T3"/>
                </a:cxn>
                <a:cxn ang="0">
                  <a:pos x="T4" y="T5"/>
                </a:cxn>
              </a:cxnLst>
              <a:rect l="0" t="0" r="r" b="b"/>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056" name="Group 72"/>
            <p:cNvGrpSpPr>
              <a:grpSpLocks/>
            </p:cNvGrpSpPr>
            <p:nvPr/>
          </p:nvGrpSpPr>
          <p:grpSpPr bwMode="auto">
            <a:xfrm>
              <a:off x="4079" y="3114"/>
              <a:ext cx="256" cy="269"/>
              <a:chOff x="2870" y="1518"/>
              <a:chExt cx="292" cy="320"/>
            </a:xfrm>
          </p:grpSpPr>
          <p:graphicFrame>
            <p:nvGraphicFramePr>
              <p:cNvPr id="42057" name="Object 7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2723" name="Clip" r:id="rId17" imgW="819000" imgH="847800" progId="">
                      <p:embed/>
                    </p:oleObj>
                  </mc:Choice>
                  <mc:Fallback>
                    <p:oleObj name="Clip" r:id="rId17" imgW="819000" imgH="847800" progId="">
                      <p:embed/>
                      <p:pic>
                        <p:nvPicPr>
                          <p:cNvPr id="0" name="Picture 27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2058" name="Object 7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2724" name="Clip" r:id="rId19" imgW="1266840" imgH="1200240" progId="">
                      <p:embed/>
                    </p:oleObj>
                  </mc:Choice>
                  <mc:Fallback>
                    <p:oleObj name="Clip" r:id="rId19" imgW="1266840" imgH="1200240" progId="">
                      <p:embed/>
                      <p:pic>
                        <p:nvPicPr>
                          <p:cNvPr id="0" name="Picture 27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42059" name="Group 75"/>
            <p:cNvGrpSpPr>
              <a:grpSpLocks/>
            </p:cNvGrpSpPr>
            <p:nvPr/>
          </p:nvGrpSpPr>
          <p:grpSpPr bwMode="auto">
            <a:xfrm>
              <a:off x="4569" y="3134"/>
              <a:ext cx="256" cy="269"/>
              <a:chOff x="2870" y="1518"/>
              <a:chExt cx="292" cy="320"/>
            </a:xfrm>
          </p:grpSpPr>
          <p:graphicFrame>
            <p:nvGraphicFramePr>
              <p:cNvPr id="42060" name="Object 7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2725" name="Clip" r:id="rId21" imgW="819000" imgH="847800" progId="">
                      <p:embed/>
                    </p:oleObj>
                  </mc:Choice>
                  <mc:Fallback>
                    <p:oleObj name="Clip" r:id="rId21" imgW="819000" imgH="847800" progId="">
                      <p:embed/>
                      <p:pic>
                        <p:nvPicPr>
                          <p:cNvPr id="0" name="Picture 27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2061" name="Object 7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2726" name="Clip" r:id="rId22" imgW="1266840" imgH="1200240" progId="">
                      <p:embed/>
                    </p:oleObj>
                  </mc:Choice>
                  <mc:Fallback>
                    <p:oleObj name="Clip" r:id="rId22" imgW="1266840" imgH="1200240" progId="">
                      <p:embed/>
                      <p:pic>
                        <p:nvPicPr>
                          <p:cNvPr id="0" name="Picture 28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42062" name="Group 78"/>
            <p:cNvGrpSpPr>
              <a:grpSpLocks/>
            </p:cNvGrpSpPr>
            <p:nvPr/>
          </p:nvGrpSpPr>
          <p:grpSpPr bwMode="auto">
            <a:xfrm>
              <a:off x="4308" y="2955"/>
              <a:ext cx="239" cy="237"/>
              <a:chOff x="4733" y="2082"/>
              <a:chExt cx="272" cy="282"/>
            </a:xfrm>
          </p:grpSpPr>
          <p:graphicFrame>
            <p:nvGraphicFramePr>
              <p:cNvPr id="42063" name="Object 79"/>
              <p:cNvGraphicFramePr>
                <a:graphicFrameLocks noChangeAspect="1"/>
              </p:cNvGraphicFramePr>
              <p:nvPr/>
            </p:nvGraphicFramePr>
            <p:xfrm>
              <a:off x="4733" y="2082"/>
              <a:ext cx="272" cy="282"/>
            </p:xfrm>
            <a:graphic>
              <a:graphicData uri="http://schemas.openxmlformats.org/presentationml/2006/ole">
                <mc:AlternateContent xmlns:mc="http://schemas.openxmlformats.org/markup-compatibility/2006">
                  <mc:Choice xmlns:v="urn:schemas-microsoft-com:vml" Requires="v">
                    <p:oleObj spid="_x0000_s42727" name="Clip" r:id="rId23" imgW="819000" imgH="847800" progId="">
                      <p:embed/>
                    </p:oleObj>
                  </mc:Choice>
                  <mc:Fallback>
                    <p:oleObj name="Clip" r:id="rId23" imgW="819000" imgH="847800" progId="">
                      <p:embed/>
                      <p:pic>
                        <p:nvPicPr>
                          <p:cNvPr id="0" name="Picture 2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33" y="2082"/>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2064" name="Rectangle 80"/>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065" name="Line 81"/>
            <p:cNvSpPr>
              <a:spLocks noChangeShapeType="1"/>
            </p:cNvSpPr>
            <p:nvPr/>
          </p:nvSpPr>
          <p:spPr bwMode="auto">
            <a:xfrm>
              <a:off x="4501" y="2894"/>
              <a:ext cx="0" cy="144"/>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066" name="Group 82"/>
            <p:cNvGrpSpPr>
              <a:grpSpLocks/>
            </p:cNvGrpSpPr>
            <p:nvPr/>
          </p:nvGrpSpPr>
          <p:grpSpPr bwMode="auto">
            <a:xfrm>
              <a:off x="4955" y="2531"/>
              <a:ext cx="131" cy="258"/>
              <a:chOff x="4180" y="783"/>
              <a:chExt cx="150" cy="307"/>
            </a:xfrm>
          </p:grpSpPr>
          <p:sp>
            <p:nvSpPr>
              <p:cNvPr id="42067" name="AutoShape 83"/>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8" name="Rectangle 84"/>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9" name="Rectangle 8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0" name="AutoShape 8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1" name="Line 87"/>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2" name="Line 88"/>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3" name="Rectangle 8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4" name="Rectangle 90"/>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075" name="Group 91"/>
            <p:cNvGrpSpPr>
              <a:grpSpLocks/>
            </p:cNvGrpSpPr>
            <p:nvPr/>
          </p:nvGrpSpPr>
          <p:grpSpPr bwMode="auto">
            <a:xfrm>
              <a:off x="4947" y="2811"/>
              <a:ext cx="131" cy="258"/>
              <a:chOff x="4180" y="783"/>
              <a:chExt cx="150" cy="307"/>
            </a:xfrm>
          </p:grpSpPr>
          <p:sp>
            <p:nvSpPr>
              <p:cNvPr id="42076" name="AutoShape 92"/>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7" name="Rectangle 93"/>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8" name="Rectangle 9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9" name="AutoShape 9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0" name="Line 96"/>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1" name="Line 97"/>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2" name="Rectangle 9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3" name="Rectangle 99"/>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084" name="Line 100"/>
            <p:cNvSpPr>
              <a:spLocks noChangeShapeType="1"/>
            </p:cNvSpPr>
            <p:nvPr/>
          </p:nvSpPr>
          <p:spPr bwMode="auto">
            <a:xfrm rot="5400000" flipH="1">
              <a:off x="4711" y="2767"/>
              <a:ext cx="38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5" name="Line 101"/>
            <p:cNvSpPr>
              <a:spLocks noChangeShapeType="1"/>
            </p:cNvSpPr>
            <p:nvPr/>
          </p:nvSpPr>
          <p:spPr bwMode="auto">
            <a:xfrm rot="-5400000">
              <a:off x="4935" y="2925"/>
              <a:ext cx="0" cy="6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6" name="Line 102"/>
            <p:cNvSpPr>
              <a:spLocks noChangeShapeType="1"/>
            </p:cNvSpPr>
            <p:nvPr/>
          </p:nvSpPr>
          <p:spPr bwMode="auto">
            <a:xfrm rot="-5400000">
              <a:off x="4928" y="2630"/>
              <a:ext cx="0" cy="5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7" name="Line 103"/>
            <p:cNvSpPr>
              <a:spLocks noChangeShapeType="1"/>
            </p:cNvSpPr>
            <p:nvPr/>
          </p:nvSpPr>
          <p:spPr bwMode="auto">
            <a:xfrm flipV="1">
              <a:off x="4096" y="1459"/>
              <a:ext cx="289" cy="131"/>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8" name="Line 104"/>
            <p:cNvSpPr>
              <a:spLocks noChangeShapeType="1"/>
            </p:cNvSpPr>
            <p:nvPr/>
          </p:nvSpPr>
          <p:spPr bwMode="auto">
            <a:xfrm>
              <a:off x="4685" y="1449"/>
              <a:ext cx="306" cy="131"/>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9" name="Line 105"/>
            <p:cNvSpPr>
              <a:spLocks noChangeShapeType="1"/>
            </p:cNvSpPr>
            <p:nvPr/>
          </p:nvSpPr>
          <p:spPr bwMode="auto">
            <a:xfrm flipH="1">
              <a:off x="5012" y="1661"/>
              <a:ext cx="152" cy="429"/>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0" name="Line 106"/>
            <p:cNvSpPr>
              <a:spLocks noChangeShapeType="1"/>
            </p:cNvSpPr>
            <p:nvPr/>
          </p:nvSpPr>
          <p:spPr bwMode="auto">
            <a:xfrm>
              <a:off x="4527" y="1520"/>
              <a:ext cx="0" cy="27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1" name="Line 107"/>
            <p:cNvSpPr>
              <a:spLocks noChangeShapeType="1"/>
            </p:cNvSpPr>
            <p:nvPr/>
          </p:nvSpPr>
          <p:spPr bwMode="auto">
            <a:xfrm>
              <a:off x="4543" y="1928"/>
              <a:ext cx="337" cy="23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2" name="Line 108"/>
            <p:cNvSpPr>
              <a:spLocks noChangeShapeType="1"/>
            </p:cNvSpPr>
            <p:nvPr/>
          </p:nvSpPr>
          <p:spPr bwMode="auto">
            <a:xfrm flipH="1">
              <a:off x="4833" y="2221"/>
              <a:ext cx="168" cy="22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3" name="Line 109"/>
            <p:cNvSpPr>
              <a:spLocks noChangeShapeType="1"/>
            </p:cNvSpPr>
            <p:nvPr/>
          </p:nvSpPr>
          <p:spPr bwMode="auto">
            <a:xfrm flipH="1">
              <a:off x="4690" y="1641"/>
              <a:ext cx="353" cy="24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4" name="Line 110"/>
            <p:cNvSpPr>
              <a:spLocks noChangeShapeType="1"/>
            </p:cNvSpPr>
            <p:nvPr/>
          </p:nvSpPr>
          <p:spPr bwMode="auto">
            <a:xfrm flipH="1">
              <a:off x="4696" y="1288"/>
              <a:ext cx="221" cy="161"/>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5" name="Line 111"/>
            <p:cNvSpPr>
              <a:spLocks noChangeShapeType="1"/>
            </p:cNvSpPr>
            <p:nvPr/>
          </p:nvSpPr>
          <p:spPr bwMode="auto">
            <a:xfrm flipH="1">
              <a:off x="5148" y="1399"/>
              <a:ext cx="127" cy="111"/>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096" name="Group 112"/>
            <p:cNvGrpSpPr>
              <a:grpSpLocks/>
            </p:cNvGrpSpPr>
            <p:nvPr/>
          </p:nvGrpSpPr>
          <p:grpSpPr bwMode="auto">
            <a:xfrm>
              <a:off x="3769" y="1520"/>
              <a:ext cx="316" cy="147"/>
              <a:chOff x="3600" y="219"/>
              <a:chExt cx="360" cy="175"/>
            </a:xfrm>
          </p:grpSpPr>
          <p:sp>
            <p:nvSpPr>
              <p:cNvPr id="42097" name="Oval 11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8" name="Line 114"/>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9" name="Line 115"/>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00" name="Rectangle 116"/>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2101" name="Oval 11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102" name="Group 118"/>
              <p:cNvGrpSpPr>
                <a:grpSpLocks/>
              </p:cNvGrpSpPr>
              <p:nvPr/>
            </p:nvGrpSpPr>
            <p:grpSpPr bwMode="auto">
              <a:xfrm>
                <a:off x="3686" y="244"/>
                <a:ext cx="177" cy="66"/>
                <a:chOff x="2848" y="848"/>
                <a:chExt cx="140" cy="98"/>
              </a:xfrm>
            </p:grpSpPr>
            <p:sp>
              <p:nvSpPr>
                <p:cNvPr id="42103" name="Line 11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04" name="Line 12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05" name="Line 12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106" name="Group 122"/>
              <p:cNvGrpSpPr>
                <a:grpSpLocks/>
              </p:cNvGrpSpPr>
              <p:nvPr/>
            </p:nvGrpSpPr>
            <p:grpSpPr bwMode="auto">
              <a:xfrm flipV="1">
                <a:off x="3686" y="243"/>
                <a:ext cx="177" cy="66"/>
                <a:chOff x="2848" y="848"/>
                <a:chExt cx="140" cy="98"/>
              </a:xfrm>
            </p:grpSpPr>
            <p:sp>
              <p:nvSpPr>
                <p:cNvPr id="42107" name="Line 12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08" name="Line 12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09" name="Line 12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110" name="Group 126"/>
            <p:cNvGrpSpPr>
              <a:grpSpLocks/>
            </p:cNvGrpSpPr>
            <p:nvPr/>
          </p:nvGrpSpPr>
          <p:grpSpPr bwMode="auto">
            <a:xfrm>
              <a:off x="4369" y="1376"/>
              <a:ext cx="316" cy="147"/>
              <a:chOff x="3600" y="219"/>
              <a:chExt cx="360" cy="175"/>
            </a:xfrm>
          </p:grpSpPr>
          <p:sp>
            <p:nvSpPr>
              <p:cNvPr id="42111" name="Oval 12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2" name="Line 128"/>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3" name="Line 129"/>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4" name="Rectangle 130"/>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2115" name="Oval 13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116" name="Group 132"/>
              <p:cNvGrpSpPr>
                <a:grpSpLocks/>
              </p:cNvGrpSpPr>
              <p:nvPr/>
            </p:nvGrpSpPr>
            <p:grpSpPr bwMode="auto">
              <a:xfrm>
                <a:off x="3686" y="244"/>
                <a:ext cx="177" cy="66"/>
                <a:chOff x="2848" y="848"/>
                <a:chExt cx="140" cy="98"/>
              </a:xfrm>
            </p:grpSpPr>
            <p:sp>
              <p:nvSpPr>
                <p:cNvPr id="42117" name="Line 13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8" name="Line 13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9" name="Line 13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120" name="Group 136"/>
              <p:cNvGrpSpPr>
                <a:grpSpLocks/>
              </p:cNvGrpSpPr>
              <p:nvPr/>
            </p:nvGrpSpPr>
            <p:grpSpPr bwMode="auto">
              <a:xfrm flipV="1">
                <a:off x="3686" y="243"/>
                <a:ext cx="177" cy="66"/>
                <a:chOff x="2848" y="848"/>
                <a:chExt cx="140" cy="98"/>
              </a:xfrm>
            </p:grpSpPr>
            <p:sp>
              <p:nvSpPr>
                <p:cNvPr id="42121" name="Line 13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22" name="Line 13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23" name="Line 13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124" name="Group 140"/>
            <p:cNvGrpSpPr>
              <a:grpSpLocks/>
            </p:cNvGrpSpPr>
            <p:nvPr/>
          </p:nvGrpSpPr>
          <p:grpSpPr bwMode="auto">
            <a:xfrm>
              <a:off x="4380" y="1790"/>
              <a:ext cx="316" cy="147"/>
              <a:chOff x="3600" y="219"/>
              <a:chExt cx="360" cy="175"/>
            </a:xfrm>
          </p:grpSpPr>
          <p:sp>
            <p:nvSpPr>
              <p:cNvPr id="42125" name="Oval 14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26" name="Line 142"/>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27" name="Line 143"/>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28" name="Rectangle 144"/>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2129" name="Oval 14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130" name="Group 146"/>
              <p:cNvGrpSpPr>
                <a:grpSpLocks/>
              </p:cNvGrpSpPr>
              <p:nvPr/>
            </p:nvGrpSpPr>
            <p:grpSpPr bwMode="auto">
              <a:xfrm>
                <a:off x="3686" y="244"/>
                <a:ext cx="177" cy="66"/>
                <a:chOff x="2848" y="848"/>
                <a:chExt cx="140" cy="98"/>
              </a:xfrm>
            </p:grpSpPr>
            <p:sp>
              <p:nvSpPr>
                <p:cNvPr id="42131" name="Line 14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32" name="Line 14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33" name="Line 14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134" name="Group 150"/>
              <p:cNvGrpSpPr>
                <a:grpSpLocks/>
              </p:cNvGrpSpPr>
              <p:nvPr/>
            </p:nvGrpSpPr>
            <p:grpSpPr bwMode="auto">
              <a:xfrm flipV="1">
                <a:off x="3686" y="243"/>
                <a:ext cx="177" cy="66"/>
                <a:chOff x="2848" y="848"/>
                <a:chExt cx="140" cy="98"/>
              </a:xfrm>
            </p:grpSpPr>
            <p:sp>
              <p:nvSpPr>
                <p:cNvPr id="42135" name="Line 15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36" name="Line 15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37" name="Line 15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138" name="Group 154"/>
            <p:cNvGrpSpPr>
              <a:grpSpLocks/>
            </p:cNvGrpSpPr>
            <p:nvPr/>
          </p:nvGrpSpPr>
          <p:grpSpPr bwMode="auto">
            <a:xfrm>
              <a:off x="4991" y="1507"/>
              <a:ext cx="315" cy="147"/>
              <a:chOff x="3600" y="219"/>
              <a:chExt cx="360" cy="175"/>
            </a:xfrm>
          </p:grpSpPr>
          <p:sp>
            <p:nvSpPr>
              <p:cNvPr id="42139" name="Oval 15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40" name="Line 156"/>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41" name="Line 157"/>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42" name="Rectangle 158"/>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2143" name="Oval 15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144" name="Group 160"/>
              <p:cNvGrpSpPr>
                <a:grpSpLocks/>
              </p:cNvGrpSpPr>
              <p:nvPr/>
            </p:nvGrpSpPr>
            <p:grpSpPr bwMode="auto">
              <a:xfrm>
                <a:off x="3686" y="244"/>
                <a:ext cx="177" cy="66"/>
                <a:chOff x="2848" y="848"/>
                <a:chExt cx="140" cy="98"/>
              </a:xfrm>
            </p:grpSpPr>
            <p:sp>
              <p:nvSpPr>
                <p:cNvPr id="42145" name="Line 16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46" name="Line 16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47" name="Line 16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148" name="Group 164"/>
              <p:cNvGrpSpPr>
                <a:grpSpLocks/>
              </p:cNvGrpSpPr>
              <p:nvPr/>
            </p:nvGrpSpPr>
            <p:grpSpPr bwMode="auto">
              <a:xfrm flipV="1">
                <a:off x="3686" y="243"/>
                <a:ext cx="177" cy="66"/>
                <a:chOff x="2848" y="848"/>
                <a:chExt cx="140" cy="98"/>
              </a:xfrm>
            </p:grpSpPr>
            <p:sp>
              <p:nvSpPr>
                <p:cNvPr id="42149" name="Line 16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50" name="Line 16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51" name="Line 16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152" name="Group 168"/>
            <p:cNvGrpSpPr>
              <a:grpSpLocks/>
            </p:cNvGrpSpPr>
            <p:nvPr/>
          </p:nvGrpSpPr>
          <p:grpSpPr bwMode="auto">
            <a:xfrm>
              <a:off x="4869" y="2072"/>
              <a:ext cx="316" cy="147"/>
              <a:chOff x="3600" y="219"/>
              <a:chExt cx="360" cy="175"/>
            </a:xfrm>
          </p:grpSpPr>
          <p:sp>
            <p:nvSpPr>
              <p:cNvPr id="42153" name="Oval 16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54" name="Line 17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55" name="Line 17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56" name="Rectangle 172"/>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2157" name="Oval 17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158" name="Group 174"/>
              <p:cNvGrpSpPr>
                <a:grpSpLocks/>
              </p:cNvGrpSpPr>
              <p:nvPr/>
            </p:nvGrpSpPr>
            <p:grpSpPr bwMode="auto">
              <a:xfrm>
                <a:off x="3686" y="244"/>
                <a:ext cx="177" cy="66"/>
                <a:chOff x="2848" y="848"/>
                <a:chExt cx="140" cy="98"/>
              </a:xfrm>
            </p:grpSpPr>
            <p:sp>
              <p:nvSpPr>
                <p:cNvPr id="42159" name="Line 17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60" name="Line 17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61" name="Line 17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162" name="Group 178"/>
              <p:cNvGrpSpPr>
                <a:grpSpLocks/>
              </p:cNvGrpSpPr>
              <p:nvPr/>
            </p:nvGrpSpPr>
            <p:grpSpPr bwMode="auto">
              <a:xfrm flipV="1">
                <a:off x="3686" y="243"/>
                <a:ext cx="177" cy="66"/>
                <a:chOff x="2848" y="848"/>
                <a:chExt cx="140" cy="98"/>
              </a:xfrm>
            </p:grpSpPr>
            <p:sp>
              <p:nvSpPr>
                <p:cNvPr id="42163" name="Line 17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64" name="Line 18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65" name="Line 18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166" name="Group 182"/>
            <p:cNvGrpSpPr>
              <a:grpSpLocks/>
            </p:cNvGrpSpPr>
            <p:nvPr/>
          </p:nvGrpSpPr>
          <p:grpSpPr bwMode="auto">
            <a:xfrm>
              <a:off x="4659" y="2440"/>
              <a:ext cx="316" cy="148"/>
              <a:chOff x="3600" y="219"/>
              <a:chExt cx="360" cy="175"/>
            </a:xfrm>
          </p:grpSpPr>
          <p:sp>
            <p:nvSpPr>
              <p:cNvPr id="42167" name="Oval 18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68" name="Line 184"/>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69" name="Line 185"/>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70" name="Rectangle 186"/>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2171" name="Oval 18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172" name="Group 188"/>
              <p:cNvGrpSpPr>
                <a:grpSpLocks/>
              </p:cNvGrpSpPr>
              <p:nvPr/>
            </p:nvGrpSpPr>
            <p:grpSpPr bwMode="auto">
              <a:xfrm>
                <a:off x="3686" y="244"/>
                <a:ext cx="177" cy="66"/>
                <a:chOff x="2848" y="848"/>
                <a:chExt cx="140" cy="98"/>
              </a:xfrm>
            </p:grpSpPr>
            <p:sp>
              <p:nvSpPr>
                <p:cNvPr id="42173" name="Line 18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74" name="Line 19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75" name="Line 19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176" name="Group 192"/>
              <p:cNvGrpSpPr>
                <a:grpSpLocks/>
              </p:cNvGrpSpPr>
              <p:nvPr/>
            </p:nvGrpSpPr>
            <p:grpSpPr bwMode="auto">
              <a:xfrm flipV="1">
                <a:off x="3686" y="243"/>
                <a:ext cx="177" cy="66"/>
                <a:chOff x="2848" y="848"/>
                <a:chExt cx="140" cy="98"/>
              </a:xfrm>
            </p:grpSpPr>
            <p:sp>
              <p:nvSpPr>
                <p:cNvPr id="42177" name="Line 19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78" name="Line 19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79" name="Line 19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180" name="Group 196"/>
            <p:cNvGrpSpPr>
              <a:grpSpLocks/>
            </p:cNvGrpSpPr>
            <p:nvPr/>
          </p:nvGrpSpPr>
          <p:grpSpPr bwMode="auto">
            <a:xfrm>
              <a:off x="4275" y="2748"/>
              <a:ext cx="315" cy="147"/>
              <a:chOff x="3600" y="219"/>
              <a:chExt cx="360" cy="175"/>
            </a:xfrm>
          </p:grpSpPr>
          <p:sp>
            <p:nvSpPr>
              <p:cNvPr id="42181" name="Oval 19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2" name="Line 198"/>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3" name="Line 199"/>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4" name="Rectangle 200"/>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2185" name="Oval 20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186" name="Group 202"/>
              <p:cNvGrpSpPr>
                <a:grpSpLocks/>
              </p:cNvGrpSpPr>
              <p:nvPr/>
            </p:nvGrpSpPr>
            <p:grpSpPr bwMode="auto">
              <a:xfrm>
                <a:off x="3686" y="244"/>
                <a:ext cx="177" cy="66"/>
                <a:chOff x="2848" y="848"/>
                <a:chExt cx="140" cy="98"/>
              </a:xfrm>
            </p:grpSpPr>
            <p:sp>
              <p:nvSpPr>
                <p:cNvPr id="42187" name="Line 20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8" name="Line 20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9" name="Line 20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190" name="Group 206"/>
              <p:cNvGrpSpPr>
                <a:grpSpLocks/>
              </p:cNvGrpSpPr>
              <p:nvPr/>
            </p:nvGrpSpPr>
            <p:grpSpPr bwMode="auto">
              <a:xfrm flipV="1">
                <a:off x="3686" y="243"/>
                <a:ext cx="177" cy="66"/>
                <a:chOff x="2848" y="848"/>
                <a:chExt cx="140" cy="98"/>
              </a:xfrm>
            </p:grpSpPr>
            <p:sp>
              <p:nvSpPr>
                <p:cNvPr id="42191" name="Line 20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2" name="Line 20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3" name="Line 20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194" name="Group 210"/>
            <p:cNvGrpSpPr>
              <a:grpSpLocks/>
            </p:cNvGrpSpPr>
            <p:nvPr/>
          </p:nvGrpSpPr>
          <p:grpSpPr bwMode="auto">
            <a:xfrm>
              <a:off x="3769" y="2511"/>
              <a:ext cx="316" cy="147"/>
              <a:chOff x="3600" y="219"/>
              <a:chExt cx="360" cy="175"/>
            </a:xfrm>
          </p:grpSpPr>
          <p:sp>
            <p:nvSpPr>
              <p:cNvPr id="42195" name="Oval 21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6" name="Line 212"/>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7" name="Line 213"/>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8" name="Rectangle 214"/>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2199" name="Oval 21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200" name="Group 216"/>
              <p:cNvGrpSpPr>
                <a:grpSpLocks/>
              </p:cNvGrpSpPr>
              <p:nvPr/>
            </p:nvGrpSpPr>
            <p:grpSpPr bwMode="auto">
              <a:xfrm>
                <a:off x="3686" y="244"/>
                <a:ext cx="177" cy="66"/>
                <a:chOff x="2848" y="848"/>
                <a:chExt cx="140" cy="98"/>
              </a:xfrm>
            </p:grpSpPr>
            <p:sp>
              <p:nvSpPr>
                <p:cNvPr id="42201" name="Line 21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02" name="Line 21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03" name="Line 21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204" name="Group 220"/>
              <p:cNvGrpSpPr>
                <a:grpSpLocks/>
              </p:cNvGrpSpPr>
              <p:nvPr/>
            </p:nvGrpSpPr>
            <p:grpSpPr bwMode="auto">
              <a:xfrm flipV="1">
                <a:off x="3686" y="243"/>
                <a:ext cx="177" cy="66"/>
                <a:chOff x="2848" y="848"/>
                <a:chExt cx="140" cy="98"/>
              </a:xfrm>
            </p:grpSpPr>
            <p:sp>
              <p:nvSpPr>
                <p:cNvPr id="42205" name="Line 22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06" name="Line 22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07" name="Line 22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2208" name="Line 224"/>
            <p:cNvSpPr>
              <a:spLocks noChangeShapeType="1"/>
            </p:cNvSpPr>
            <p:nvPr/>
          </p:nvSpPr>
          <p:spPr bwMode="auto">
            <a:xfrm flipV="1">
              <a:off x="3930" y="2645"/>
              <a:ext cx="1" cy="15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209" name="Group 225"/>
          <p:cNvGrpSpPr>
            <a:grpSpLocks/>
          </p:cNvGrpSpPr>
          <p:nvPr/>
        </p:nvGrpSpPr>
        <p:grpSpPr bwMode="auto">
          <a:xfrm>
            <a:off x="4740275" y="1500188"/>
            <a:ext cx="3738563" cy="3830637"/>
            <a:chOff x="2986" y="945"/>
            <a:chExt cx="2355" cy="2413"/>
          </a:xfrm>
        </p:grpSpPr>
        <p:grpSp>
          <p:nvGrpSpPr>
            <p:cNvPr id="42210" name="Group 226"/>
            <p:cNvGrpSpPr>
              <a:grpSpLocks/>
            </p:cNvGrpSpPr>
            <p:nvPr/>
          </p:nvGrpSpPr>
          <p:grpSpPr bwMode="auto">
            <a:xfrm>
              <a:off x="2986" y="945"/>
              <a:ext cx="513" cy="541"/>
              <a:chOff x="2938" y="2925"/>
              <a:chExt cx="513" cy="541"/>
            </a:xfrm>
          </p:grpSpPr>
          <p:sp>
            <p:nvSpPr>
              <p:cNvPr id="42211" name="Rectangle 227"/>
              <p:cNvSpPr>
                <a:spLocks noChangeArrowheads="1"/>
              </p:cNvSpPr>
              <p:nvPr/>
            </p:nvSpPr>
            <p:spPr bwMode="auto">
              <a:xfrm>
                <a:off x="3000" y="2925"/>
                <a:ext cx="426" cy="489"/>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12" name="Rectangle 228"/>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13" name="Rectangle 229"/>
              <p:cNvSpPr>
                <a:spLocks noChangeArrowheads="1"/>
              </p:cNvSpPr>
              <p:nvPr/>
            </p:nvSpPr>
            <p:spPr bwMode="auto">
              <a:xfrm>
                <a:off x="2982" y="2943"/>
                <a:ext cx="426" cy="12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14" name="Text Box 230"/>
              <p:cNvSpPr txBox="1">
                <a:spLocks noChangeArrowheads="1"/>
              </p:cNvSpPr>
              <p:nvPr/>
            </p:nvSpPr>
            <p:spPr bwMode="auto">
              <a:xfrm>
                <a:off x="2938" y="2928"/>
                <a:ext cx="513" cy="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000">
                    <a:solidFill>
                      <a:schemeClr val="bg1"/>
                    </a:solidFill>
                  </a:rPr>
                  <a:t>application</a:t>
                </a:r>
                <a:endParaRPr lang="en-US" sz="1000"/>
              </a:p>
              <a:p>
                <a:pPr algn="ctr"/>
                <a:r>
                  <a:rPr lang="en-US" sz="1000"/>
                  <a:t>transport</a:t>
                </a:r>
              </a:p>
              <a:p>
                <a:pPr algn="ctr"/>
                <a:r>
                  <a:rPr lang="en-US" sz="1000"/>
                  <a:t>network</a:t>
                </a:r>
              </a:p>
              <a:p>
                <a:pPr algn="ctr"/>
                <a:r>
                  <a:rPr lang="en-US" sz="1000"/>
                  <a:t>data link</a:t>
                </a:r>
              </a:p>
              <a:p>
                <a:pPr algn="ctr"/>
                <a:r>
                  <a:rPr lang="en-US" sz="1000"/>
                  <a:t>physical</a:t>
                </a:r>
                <a:endParaRPr lang="en-US"/>
              </a:p>
            </p:txBody>
          </p:sp>
          <p:sp>
            <p:nvSpPr>
              <p:cNvPr id="42215" name="Line 231"/>
              <p:cNvSpPr>
                <a:spLocks noChangeShapeType="1"/>
              </p:cNvSpPr>
              <p:nvPr/>
            </p:nvSpPr>
            <p:spPr bwMode="auto">
              <a:xfrm>
                <a:off x="2979" y="3156"/>
                <a:ext cx="435" cy="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16" name="Line 232"/>
              <p:cNvSpPr>
                <a:spLocks noChangeShapeType="1"/>
              </p:cNvSpPr>
              <p:nvPr/>
            </p:nvSpPr>
            <p:spPr bwMode="auto">
              <a:xfrm>
                <a:off x="2985" y="3243"/>
                <a:ext cx="435" cy="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17" name="Line 233"/>
              <p:cNvSpPr>
                <a:spLocks noChangeShapeType="1"/>
              </p:cNvSpPr>
              <p:nvPr/>
            </p:nvSpPr>
            <p:spPr bwMode="auto">
              <a:xfrm>
                <a:off x="2985" y="3330"/>
                <a:ext cx="435" cy="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218" name="Group 234"/>
            <p:cNvGrpSpPr>
              <a:grpSpLocks/>
            </p:cNvGrpSpPr>
            <p:nvPr/>
          </p:nvGrpSpPr>
          <p:grpSpPr bwMode="auto">
            <a:xfrm>
              <a:off x="4828" y="2751"/>
              <a:ext cx="513" cy="541"/>
              <a:chOff x="2938" y="2925"/>
              <a:chExt cx="513" cy="541"/>
            </a:xfrm>
          </p:grpSpPr>
          <p:sp>
            <p:nvSpPr>
              <p:cNvPr id="42219" name="Rectangle 235"/>
              <p:cNvSpPr>
                <a:spLocks noChangeArrowheads="1"/>
              </p:cNvSpPr>
              <p:nvPr/>
            </p:nvSpPr>
            <p:spPr bwMode="auto">
              <a:xfrm>
                <a:off x="3000" y="2925"/>
                <a:ext cx="426" cy="489"/>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20" name="Rectangle 236"/>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21" name="Rectangle 237"/>
              <p:cNvSpPr>
                <a:spLocks noChangeArrowheads="1"/>
              </p:cNvSpPr>
              <p:nvPr/>
            </p:nvSpPr>
            <p:spPr bwMode="auto">
              <a:xfrm>
                <a:off x="2982" y="2943"/>
                <a:ext cx="426" cy="12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22" name="Text Box 238"/>
              <p:cNvSpPr txBox="1">
                <a:spLocks noChangeArrowheads="1"/>
              </p:cNvSpPr>
              <p:nvPr/>
            </p:nvSpPr>
            <p:spPr bwMode="auto">
              <a:xfrm>
                <a:off x="2938" y="2928"/>
                <a:ext cx="513" cy="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000">
                    <a:solidFill>
                      <a:schemeClr val="bg1"/>
                    </a:solidFill>
                  </a:rPr>
                  <a:t>application</a:t>
                </a:r>
                <a:endParaRPr lang="en-US" sz="1000"/>
              </a:p>
              <a:p>
                <a:pPr algn="ctr"/>
                <a:r>
                  <a:rPr lang="en-US" sz="1000"/>
                  <a:t>transport</a:t>
                </a:r>
              </a:p>
              <a:p>
                <a:pPr algn="ctr"/>
                <a:r>
                  <a:rPr lang="en-US" sz="1000"/>
                  <a:t>network</a:t>
                </a:r>
              </a:p>
              <a:p>
                <a:pPr algn="ctr"/>
                <a:r>
                  <a:rPr lang="en-US" sz="1000"/>
                  <a:t>data link</a:t>
                </a:r>
              </a:p>
              <a:p>
                <a:pPr algn="ctr"/>
                <a:r>
                  <a:rPr lang="en-US" sz="1000"/>
                  <a:t>physical</a:t>
                </a:r>
                <a:endParaRPr lang="en-US"/>
              </a:p>
            </p:txBody>
          </p:sp>
          <p:sp>
            <p:nvSpPr>
              <p:cNvPr id="42223" name="Line 239"/>
              <p:cNvSpPr>
                <a:spLocks noChangeShapeType="1"/>
              </p:cNvSpPr>
              <p:nvPr/>
            </p:nvSpPr>
            <p:spPr bwMode="auto">
              <a:xfrm>
                <a:off x="2979" y="3156"/>
                <a:ext cx="435" cy="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24" name="Line 240"/>
              <p:cNvSpPr>
                <a:spLocks noChangeShapeType="1"/>
              </p:cNvSpPr>
              <p:nvPr/>
            </p:nvSpPr>
            <p:spPr bwMode="auto">
              <a:xfrm>
                <a:off x="2985" y="3243"/>
                <a:ext cx="435" cy="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25" name="Line 241"/>
              <p:cNvSpPr>
                <a:spLocks noChangeShapeType="1"/>
              </p:cNvSpPr>
              <p:nvPr/>
            </p:nvSpPr>
            <p:spPr bwMode="auto">
              <a:xfrm>
                <a:off x="2985" y="3330"/>
                <a:ext cx="435" cy="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226" name="Group 242"/>
            <p:cNvGrpSpPr>
              <a:grpSpLocks/>
            </p:cNvGrpSpPr>
            <p:nvPr/>
          </p:nvGrpSpPr>
          <p:grpSpPr bwMode="auto">
            <a:xfrm>
              <a:off x="3352" y="2817"/>
              <a:ext cx="513" cy="541"/>
              <a:chOff x="2938" y="2925"/>
              <a:chExt cx="513" cy="541"/>
            </a:xfrm>
          </p:grpSpPr>
          <p:sp>
            <p:nvSpPr>
              <p:cNvPr id="42227" name="Rectangle 243"/>
              <p:cNvSpPr>
                <a:spLocks noChangeArrowheads="1"/>
              </p:cNvSpPr>
              <p:nvPr/>
            </p:nvSpPr>
            <p:spPr bwMode="auto">
              <a:xfrm>
                <a:off x="3000" y="2925"/>
                <a:ext cx="426" cy="489"/>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28" name="Rectangle 244"/>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29" name="Rectangle 245"/>
              <p:cNvSpPr>
                <a:spLocks noChangeArrowheads="1"/>
              </p:cNvSpPr>
              <p:nvPr/>
            </p:nvSpPr>
            <p:spPr bwMode="auto">
              <a:xfrm>
                <a:off x="2982" y="2943"/>
                <a:ext cx="426" cy="12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30" name="Text Box 246"/>
              <p:cNvSpPr txBox="1">
                <a:spLocks noChangeArrowheads="1"/>
              </p:cNvSpPr>
              <p:nvPr/>
            </p:nvSpPr>
            <p:spPr bwMode="auto">
              <a:xfrm>
                <a:off x="2938" y="2928"/>
                <a:ext cx="513" cy="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000">
                    <a:solidFill>
                      <a:schemeClr val="bg1"/>
                    </a:solidFill>
                  </a:rPr>
                  <a:t>application</a:t>
                </a:r>
                <a:endParaRPr lang="en-US" sz="1000"/>
              </a:p>
              <a:p>
                <a:pPr algn="ctr"/>
                <a:r>
                  <a:rPr lang="en-US" sz="1000"/>
                  <a:t>transport</a:t>
                </a:r>
              </a:p>
              <a:p>
                <a:pPr algn="ctr"/>
                <a:r>
                  <a:rPr lang="en-US" sz="1000"/>
                  <a:t>network</a:t>
                </a:r>
              </a:p>
              <a:p>
                <a:pPr algn="ctr"/>
                <a:r>
                  <a:rPr lang="en-US" sz="1000"/>
                  <a:t>data link</a:t>
                </a:r>
              </a:p>
              <a:p>
                <a:pPr algn="ctr"/>
                <a:r>
                  <a:rPr lang="en-US" sz="1000"/>
                  <a:t>physical</a:t>
                </a:r>
                <a:endParaRPr lang="en-US"/>
              </a:p>
            </p:txBody>
          </p:sp>
          <p:sp>
            <p:nvSpPr>
              <p:cNvPr id="42231" name="Line 247"/>
              <p:cNvSpPr>
                <a:spLocks noChangeShapeType="1"/>
              </p:cNvSpPr>
              <p:nvPr/>
            </p:nvSpPr>
            <p:spPr bwMode="auto">
              <a:xfrm>
                <a:off x="2979" y="3156"/>
                <a:ext cx="435" cy="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32" name="Line 248"/>
              <p:cNvSpPr>
                <a:spLocks noChangeShapeType="1"/>
              </p:cNvSpPr>
              <p:nvPr/>
            </p:nvSpPr>
            <p:spPr bwMode="auto">
              <a:xfrm>
                <a:off x="2985" y="3243"/>
                <a:ext cx="435" cy="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33" name="Line 249"/>
              <p:cNvSpPr>
                <a:spLocks noChangeShapeType="1"/>
              </p:cNvSpPr>
              <p:nvPr/>
            </p:nvSpPr>
            <p:spPr bwMode="auto">
              <a:xfrm>
                <a:off x="2985" y="3330"/>
                <a:ext cx="435" cy="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234" name="Line 250"/>
            <p:cNvSpPr>
              <a:spLocks noChangeShapeType="1"/>
            </p:cNvSpPr>
            <p:nvPr/>
          </p:nvSpPr>
          <p:spPr bwMode="auto">
            <a:xfrm>
              <a:off x="3480" y="1020"/>
              <a:ext cx="1380" cy="1794"/>
            </a:xfrm>
            <a:prstGeom prst="line">
              <a:avLst/>
            </a:prstGeom>
            <a:noFill/>
            <a:ln w="57150">
              <a:solidFill>
                <a:srgbClr val="FF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35" name="Line 251"/>
            <p:cNvSpPr>
              <a:spLocks noChangeShapeType="1"/>
            </p:cNvSpPr>
            <p:nvPr/>
          </p:nvSpPr>
          <p:spPr bwMode="auto">
            <a:xfrm flipV="1">
              <a:off x="3846" y="2850"/>
              <a:ext cx="1002" cy="36"/>
            </a:xfrm>
            <a:prstGeom prst="line">
              <a:avLst/>
            </a:prstGeom>
            <a:noFill/>
            <a:ln w="57150">
              <a:solidFill>
                <a:srgbClr val="FF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209"/>
                                        </p:tgtEl>
                                        <p:attrNameLst>
                                          <p:attrName>style.visibility</p:attrName>
                                        </p:attrNameLst>
                                      </p:cBhvr>
                                      <p:to>
                                        <p:strVal val="visible"/>
                                      </p:to>
                                    </p:set>
                                    <p:animEffect transition="in" filter="dissolve">
                                      <p:cBhvr>
                                        <p:cTn id="7" dur="500"/>
                                        <p:tgtEl>
                                          <p:spTgt spid="42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r>
              <a:rPr lang="en-US" altLang="en-US" sz="1200">
                <a:latin typeface="Tahoma" charset="0"/>
              </a:rPr>
              <a:t>Application Layer</a:t>
            </a:r>
          </a:p>
        </p:txBody>
      </p:sp>
      <p:sp>
        <p:nvSpPr>
          <p:cNvPr id="90114" name="Rectangle 8"/>
          <p:cNvSpPr>
            <a:spLocks noGrp="1" noChangeArrowheads="1"/>
          </p:cNvSpPr>
          <p:nvPr>
            <p:ph type="sldNum" sz="quarter" idx="4294967295"/>
          </p:nvPr>
        </p:nvSpPr>
        <p:spPr>
          <a:xfrm>
            <a:off x="8324850" y="6462713"/>
            <a:ext cx="6762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r>
              <a:rPr lang="en-US" altLang="en-US" sz="1200">
                <a:latin typeface="Tahoma" charset="0"/>
              </a:rPr>
              <a:t>2-</a:t>
            </a:r>
            <a:fld id="{B0E6492D-A967-2444-886C-DB16B0576815}" type="slidenum">
              <a:rPr lang="en-US" altLang="en-US" sz="1200">
                <a:latin typeface="Tahoma" charset="0"/>
              </a:rPr>
              <a:pPr/>
              <a:t>50</a:t>
            </a:fld>
            <a:endParaRPr lang="en-US" altLang="en-US" sz="1200">
              <a:latin typeface="Tahoma" charset="0"/>
            </a:endParaRPr>
          </a:p>
        </p:txBody>
      </p:sp>
      <p:sp>
        <p:nvSpPr>
          <p:cNvPr id="90116" name="Rectangle 2"/>
          <p:cNvSpPr>
            <a:spLocks noGrp="1" noChangeArrowheads="1"/>
          </p:cNvSpPr>
          <p:nvPr>
            <p:ph type="title"/>
          </p:nvPr>
        </p:nvSpPr>
        <p:spPr>
          <a:xfrm>
            <a:off x="3092450" y="228600"/>
            <a:ext cx="3479800" cy="1143000"/>
          </a:xfrm>
        </p:spPr>
        <p:txBody>
          <a:bodyPr/>
          <a:lstStyle/>
          <a:p>
            <a:r>
              <a:rPr lang="en-US" altLang="en-US">
                <a:latin typeface="Gill Sans MT" charset="0"/>
                <a:ea typeface="ＭＳ Ｐゴシック" charset="-128"/>
              </a:rPr>
              <a:t>Method types</a:t>
            </a:r>
          </a:p>
        </p:txBody>
      </p:sp>
      <p:sp>
        <p:nvSpPr>
          <p:cNvPr id="90117" name="Rectangle 3"/>
          <p:cNvSpPr>
            <a:spLocks noGrp="1" noChangeArrowheads="1"/>
          </p:cNvSpPr>
          <p:nvPr>
            <p:ph type="body" sz="half" idx="1"/>
          </p:nvPr>
        </p:nvSpPr>
        <p:spPr>
          <a:xfrm>
            <a:off x="533400" y="1611313"/>
            <a:ext cx="3810000" cy="4648200"/>
          </a:xfrm>
        </p:spPr>
        <p:txBody>
          <a:bodyPr/>
          <a:lstStyle/>
          <a:p>
            <a:pPr>
              <a:buFont typeface="Wingdings" charset="2"/>
              <a:buNone/>
            </a:pPr>
            <a:r>
              <a:rPr lang="en-US" altLang="en-US">
                <a:solidFill>
                  <a:srgbClr val="CC0000"/>
                </a:solidFill>
                <a:latin typeface="Gill Sans MT" charset="0"/>
                <a:ea typeface="ＭＳ Ｐゴシック" charset="-128"/>
              </a:rPr>
              <a:t>HTTP/1.0:</a:t>
            </a:r>
          </a:p>
          <a:p>
            <a:r>
              <a:rPr lang="en-US" altLang="en-US" sz="2400">
                <a:latin typeface="Gill Sans MT" charset="0"/>
                <a:ea typeface="ＭＳ Ｐゴシック" charset="-128"/>
              </a:rPr>
              <a:t>GET</a:t>
            </a:r>
          </a:p>
          <a:p>
            <a:r>
              <a:rPr lang="en-US" altLang="en-US" sz="2400">
                <a:latin typeface="Gill Sans MT" charset="0"/>
                <a:ea typeface="ＭＳ Ｐゴシック" charset="-128"/>
              </a:rPr>
              <a:t>POST</a:t>
            </a:r>
          </a:p>
          <a:p>
            <a:r>
              <a:rPr lang="en-US" altLang="en-US" sz="2400">
                <a:latin typeface="Gill Sans MT" charset="0"/>
                <a:ea typeface="ＭＳ Ｐゴシック" charset="-128"/>
              </a:rPr>
              <a:t>HEAD</a:t>
            </a:r>
          </a:p>
          <a:p>
            <a:pPr lvl="1"/>
            <a:r>
              <a:rPr lang="en-US" altLang="en-US">
                <a:latin typeface="Gill Sans MT" charset="0"/>
                <a:ea typeface="ＭＳ Ｐゴシック" charset="-128"/>
              </a:rPr>
              <a:t>asks server to leave requested object out of response</a:t>
            </a:r>
          </a:p>
        </p:txBody>
      </p:sp>
      <p:sp>
        <p:nvSpPr>
          <p:cNvPr id="90118" name="Rectangle 4"/>
          <p:cNvSpPr>
            <a:spLocks noGrp="1" noChangeArrowheads="1"/>
          </p:cNvSpPr>
          <p:nvPr>
            <p:ph type="body" sz="half" idx="2"/>
          </p:nvPr>
        </p:nvSpPr>
        <p:spPr>
          <a:xfrm>
            <a:off x="4495800" y="1611313"/>
            <a:ext cx="3810000" cy="4648200"/>
          </a:xfrm>
        </p:spPr>
        <p:txBody>
          <a:bodyPr/>
          <a:lstStyle/>
          <a:p>
            <a:pPr>
              <a:buFont typeface="Wingdings" charset="2"/>
              <a:buNone/>
            </a:pPr>
            <a:r>
              <a:rPr lang="en-US" altLang="en-US">
                <a:solidFill>
                  <a:srgbClr val="CC0000"/>
                </a:solidFill>
                <a:latin typeface="Gill Sans MT" charset="0"/>
                <a:ea typeface="ＭＳ Ｐゴシック" charset="-128"/>
              </a:rPr>
              <a:t>HTTP/1.1:</a:t>
            </a:r>
          </a:p>
          <a:p>
            <a:r>
              <a:rPr lang="en-US" altLang="en-US" sz="2400">
                <a:latin typeface="Gill Sans MT" charset="0"/>
                <a:ea typeface="ＭＳ Ｐゴシック" charset="-128"/>
              </a:rPr>
              <a:t>GET, POST, HEAD</a:t>
            </a:r>
          </a:p>
          <a:p>
            <a:r>
              <a:rPr lang="en-US" altLang="en-US" sz="2400">
                <a:latin typeface="Gill Sans MT" charset="0"/>
                <a:ea typeface="ＭＳ Ｐゴシック" charset="-128"/>
              </a:rPr>
              <a:t>PUT</a:t>
            </a:r>
          </a:p>
          <a:p>
            <a:pPr lvl="1"/>
            <a:r>
              <a:rPr lang="en-US" altLang="en-US">
                <a:latin typeface="Gill Sans MT" charset="0"/>
                <a:ea typeface="ＭＳ Ｐゴシック" charset="-128"/>
              </a:rPr>
              <a:t>uploads file in entity body to path specified in URL field</a:t>
            </a:r>
          </a:p>
          <a:p>
            <a:r>
              <a:rPr lang="en-US" altLang="en-US" sz="2400">
                <a:latin typeface="Gill Sans MT" charset="0"/>
                <a:ea typeface="ＭＳ Ｐゴシック" charset="-128"/>
              </a:rPr>
              <a:t>DELETE</a:t>
            </a:r>
          </a:p>
          <a:p>
            <a:pPr lvl="1"/>
            <a:r>
              <a:rPr lang="en-US" altLang="en-US">
                <a:latin typeface="Gill Sans MT" charset="0"/>
                <a:ea typeface="ＭＳ Ｐゴシック" charset="-128"/>
              </a:rPr>
              <a:t>deletes file specified in the URL field</a:t>
            </a:r>
          </a:p>
        </p:txBody>
      </p:sp>
    </p:spTree>
    <p:extLst>
      <p:ext uri="{BB962C8B-B14F-4D97-AF65-F5344CB8AC3E}">
        <p14:creationId xmlns:p14="http://schemas.microsoft.com/office/powerpoint/2010/main" val="21402153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8"/>
          <p:cNvSpPr>
            <a:spLocks noGrp="1" noChangeArrowheads="1"/>
          </p:cNvSpPr>
          <p:nvPr>
            <p:ph type="sldNum" sz="quarter" idx="4294967295"/>
          </p:nvPr>
        </p:nvSpPr>
        <p:spPr>
          <a:xfrm>
            <a:off x="8324850" y="6462713"/>
            <a:ext cx="6762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1962778F-6693-8946-900F-72925C494E3E}" type="slidenum">
              <a:rPr lang="en-US" altLang="en-US" sz="1200" smtClean="0">
                <a:latin typeface="Tahoma" charset="0"/>
              </a:rPr>
              <a:pPr/>
              <a:t>51</a:t>
            </a:fld>
            <a:endParaRPr lang="en-US" altLang="en-US" sz="1200" dirty="0">
              <a:latin typeface="Tahoma" charset="0"/>
            </a:endParaRPr>
          </a:p>
        </p:txBody>
      </p:sp>
      <p:sp>
        <p:nvSpPr>
          <p:cNvPr id="92164" name="Rectangle 2"/>
          <p:cNvSpPr>
            <a:spLocks noGrp="1" noChangeArrowheads="1"/>
          </p:cNvSpPr>
          <p:nvPr>
            <p:ph type="title"/>
          </p:nvPr>
        </p:nvSpPr>
        <p:spPr>
          <a:xfrm>
            <a:off x="542925" y="80962"/>
            <a:ext cx="7772400" cy="979488"/>
          </a:xfrm>
        </p:spPr>
        <p:txBody>
          <a:bodyPr/>
          <a:lstStyle/>
          <a:p>
            <a:r>
              <a:rPr lang="en-US" altLang="en-US" sz="4000">
                <a:latin typeface="Gill Sans MT" charset="0"/>
                <a:ea typeface="ＭＳ Ｐゴシック" charset="-128"/>
              </a:rPr>
              <a:t>HTTP response message</a:t>
            </a:r>
            <a:endParaRPr lang="en-US" altLang="en-US">
              <a:latin typeface="Gill Sans MT" charset="0"/>
              <a:ea typeface="ＭＳ Ｐゴシック" charset="-128"/>
            </a:endParaRPr>
          </a:p>
        </p:txBody>
      </p:sp>
      <p:sp>
        <p:nvSpPr>
          <p:cNvPr id="92165" name="Text Box 5"/>
          <p:cNvSpPr txBox="1">
            <a:spLocks noChangeArrowheads="1"/>
          </p:cNvSpPr>
          <p:nvPr/>
        </p:nvSpPr>
        <p:spPr bwMode="auto">
          <a:xfrm>
            <a:off x="139700" y="838200"/>
            <a:ext cx="17907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spcBef>
                <a:spcPct val="0"/>
              </a:spcBef>
              <a:buClrTx/>
              <a:buSzTx/>
              <a:buFontTx/>
              <a:buNone/>
            </a:pPr>
            <a:r>
              <a:rPr lang="en-US" altLang="en-US" dirty="0">
                <a:solidFill>
                  <a:srgbClr val="CC0000"/>
                </a:solidFill>
              </a:rPr>
              <a:t>status line</a:t>
            </a:r>
          </a:p>
          <a:p>
            <a:pPr>
              <a:spcBef>
                <a:spcPct val="0"/>
              </a:spcBef>
              <a:buClrTx/>
              <a:buSzTx/>
              <a:buFontTx/>
              <a:buNone/>
            </a:pPr>
            <a:r>
              <a:rPr lang="en-US" altLang="en-US" dirty="0">
                <a:solidFill>
                  <a:srgbClr val="CC0000"/>
                </a:solidFill>
              </a:rPr>
              <a:t>(protocol</a:t>
            </a:r>
          </a:p>
          <a:p>
            <a:pPr>
              <a:spcBef>
                <a:spcPct val="0"/>
              </a:spcBef>
              <a:buClrTx/>
              <a:buSzTx/>
              <a:buFontTx/>
              <a:buNone/>
            </a:pPr>
            <a:r>
              <a:rPr lang="en-US" altLang="en-US" dirty="0">
                <a:solidFill>
                  <a:srgbClr val="CC0000"/>
                </a:solidFill>
              </a:rPr>
              <a:t>status code</a:t>
            </a:r>
          </a:p>
          <a:p>
            <a:pPr>
              <a:spcBef>
                <a:spcPct val="0"/>
              </a:spcBef>
              <a:buClrTx/>
              <a:buSzTx/>
              <a:buFontTx/>
              <a:buNone/>
            </a:pPr>
            <a:r>
              <a:rPr lang="en-US" altLang="en-US" dirty="0">
                <a:solidFill>
                  <a:srgbClr val="CC0000"/>
                </a:solidFill>
              </a:rPr>
              <a:t>status phrase)</a:t>
            </a:r>
            <a:endParaRPr lang="en-US" altLang="en-US" sz="2400" dirty="0">
              <a:solidFill>
                <a:srgbClr val="CC0000"/>
              </a:solidFill>
            </a:endParaRPr>
          </a:p>
        </p:txBody>
      </p:sp>
      <p:sp>
        <p:nvSpPr>
          <p:cNvPr id="92166" name="Line 6"/>
          <p:cNvSpPr>
            <a:spLocks noChangeShapeType="1"/>
          </p:cNvSpPr>
          <p:nvPr/>
        </p:nvSpPr>
        <p:spPr bwMode="auto">
          <a:xfrm>
            <a:off x="1358900" y="1355725"/>
            <a:ext cx="923925" cy="257175"/>
          </a:xfrm>
          <a:prstGeom prst="line">
            <a:avLst/>
          </a:prstGeom>
          <a:noFill/>
          <a:ln w="1905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7" name="Freeform 7"/>
          <p:cNvSpPr>
            <a:spLocks/>
          </p:cNvSpPr>
          <p:nvPr/>
        </p:nvSpPr>
        <p:spPr bwMode="auto">
          <a:xfrm>
            <a:off x="2057400" y="1746250"/>
            <a:ext cx="257175" cy="2941638"/>
          </a:xfrm>
          <a:custGeom>
            <a:avLst/>
            <a:gdLst>
              <a:gd name="T0" fmla="*/ 2147483647 w 162"/>
              <a:gd name="T1" fmla="*/ 2147483647 h 1428"/>
              <a:gd name="T2" fmla="*/ 0 w 162"/>
              <a:gd name="T3" fmla="*/ 0 h 1428"/>
              <a:gd name="T4" fmla="*/ 0 w 162"/>
              <a:gd name="T5" fmla="*/ 2147483647 h 1428"/>
              <a:gd name="T6" fmla="*/ 2147483647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168" name="Text Box 8"/>
          <p:cNvSpPr txBox="1">
            <a:spLocks noChangeArrowheads="1"/>
          </p:cNvSpPr>
          <p:nvPr/>
        </p:nvSpPr>
        <p:spPr bwMode="auto">
          <a:xfrm>
            <a:off x="893763" y="2727325"/>
            <a:ext cx="974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r">
              <a:spcBef>
                <a:spcPct val="0"/>
              </a:spcBef>
              <a:buClrTx/>
              <a:buSzTx/>
              <a:buFontTx/>
              <a:buNone/>
            </a:pPr>
            <a:r>
              <a:rPr lang="en-US" altLang="en-US">
                <a:solidFill>
                  <a:srgbClr val="CC0000"/>
                </a:solidFill>
              </a:rPr>
              <a:t>header</a:t>
            </a:r>
          </a:p>
          <a:p>
            <a:pPr algn="r">
              <a:spcBef>
                <a:spcPct val="0"/>
              </a:spcBef>
              <a:buClrTx/>
              <a:buSzTx/>
              <a:buFontTx/>
              <a:buNone/>
            </a:pPr>
            <a:r>
              <a:rPr lang="en-US" altLang="en-US">
                <a:solidFill>
                  <a:srgbClr val="CC0000"/>
                </a:solidFill>
              </a:rPr>
              <a:t> lines</a:t>
            </a:r>
            <a:endParaRPr lang="en-US" altLang="en-US" sz="2400">
              <a:solidFill>
                <a:srgbClr val="CC0000"/>
              </a:solidFill>
            </a:endParaRPr>
          </a:p>
        </p:txBody>
      </p:sp>
      <p:sp>
        <p:nvSpPr>
          <p:cNvPr id="92169" name="Line 9"/>
          <p:cNvSpPr>
            <a:spLocks noChangeShapeType="1"/>
          </p:cNvSpPr>
          <p:nvPr/>
        </p:nvSpPr>
        <p:spPr bwMode="auto">
          <a:xfrm flipV="1">
            <a:off x="1543050" y="4859338"/>
            <a:ext cx="757238" cy="212725"/>
          </a:xfrm>
          <a:prstGeom prst="line">
            <a:avLst/>
          </a:prstGeom>
          <a:noFill/>
          <a:ln w="1905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0" name="Text Box 10"/>
          <p:cNvSpPr txBox="1">
            <a:spLocks noChangeArrowheads="1"/>
          </p:cNvSpPr>
          <p:nvPr/>
        </p:nvSpPr>
        <p:spPr bwMode="auto">
          <a:xfrm>
            <a:off x="242888" y="4287838"/>
            <a:ext cx="13795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spcBef>
                <a:spcPct val="0"/>
              </a:spcBef>
              <a:buClrTx/>
              <a:buSzTx/>
              <a:buFontTx/>
              <a:buNone/>
            </a:pPr>
            <a:r>
              <a:rPr lang="en-US" altLang="en-US">
                <a:solidFill>
                  <a:srgbClr val="CC0000"/>
                </a:solidFill>
              </a:rPr>
              <a:t>data, e.g., </a:t>
            </a:r>
          </a:p>
          <a:p>
            <a:pPr>
              <a:spcBef>
                <a:spcPct val="0"/>
              </a:spcBef>
              <a:buClrTx/>
              <a:buSzTx/>
              <a:buFontTx/>
              <a:buNone/>
            </a:pPr>
            <a:r>
              <a:rPr lang="en-US" altLang="en-US">
                <a:solidFill>
                  <a:srgbClr val="CC0000"/>
                </a:solidFill>
              </a:rPr>
              <a:t>requested</a:t>
            </a:r>
          </a:p>
          <a:p>
            <a:pPr>
              <a:spcBef>
                <a:spcPct val="0"/>
              </a:spcBef>
              <a:buClrTx/>
              <a:buSzTx/>
              <a:buFontTx/>
              <a:buNone/>
            </a:pPr>
            <a:r>
              <a:rPr lang="en-US" altLang="en-US">
                <a:solidFill>
                  <a:srgbClr val="CC0000"/>
                </a:solidFill>
              </a:rPr>
              <a:t>HTML file</a:t>
            </a:r>
            <a:endParaRPr lang="en-US" altLang="en-US" sz="2400">
              <a:solidFill>
                <a:srgbClr val="CC0000"/>
              </a:solidFill>
            </a:endParaRPr>
          </a:p>
        </p:txBody>
      </p:sp>
      <p:sp>
        <p:nvSpPr>
          <p:cNvPr id="92171" name="Rectangle 15"/>
          <p:cNvSpPr>
            <a:spLocks noChangeArrowheads="1"/>
          </p:cNvSpPr>
          <p:nvPr/>
        </p:nvSpPr>
        <p:spPr bwMode="auto">
          <a:xfrm>
            <a:off x="2243138" y="1485900"/>
            <a:ext cx="63119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nSpc>
                <a:spcPct val="90000"/>
              </a:lnSpc>
              <a:spcBef>
                <a:spcPct val="0"/>
              </a:spcBef>
            </a:pPr>
            <a:r>
              <a:rPr lang="en-US" altLang="en-US" sz="1800" b="1">
                <a:latin typeface="Courier New" charset="0"/>
              </a:rPr>
              <a:t>HTTP/1.1 200 OK\r\n</a:t>
            </a:r>
          </a:p>
          <a:p>
            <a:pPr>
              <a:lnSpc>
                <a:spcPct val="90000"/>
              </a:lnSpc>
              <a:spcBef>
                <a:spcPct val="0"/>
              </a:spcBef>
            </a:pPr>
            <a:r>
              <a:rPr lang="en-US" altLang="en-US" sz="1800" b="1">
                <a:latin typeface="Courier New" charset="0"/>
              </a:rPr>
              <a:t>Date: Sun, 26 Sep 2010 20:09:20 GMT\r\n</a:t>
            </a:r>
          </a:p>
          <a:p>
            <a:pPr>
              <a:lnSpc>
                <a:spcPct val="90000"/>
              </a:lnSpc>
              <a:spcBef>
                <a:spcPct val="0"/>
              </a:spcBef>
            </a:pPr>
            <a:r>
              <a:rPr lang="en-US" altLang="en-US" sz="1800" b="1">
                <a:latin typeface="Courier New" charset="0"/>
              </a:rPr>
              <a:t>Server: Apache/2.0.52 (CentOS)\r\n</a:t>
            </a:r>
          </a:p>
          <a:p>
            <a:pPr>
              <a:lnSpc>
                <a:spcPct val="90000"/>
              </a:lnSpc>
              <a:spcBef>
                <a:spcPct val="0"/>
              </a:spcBef>
            </a:pPr>
            <a:r>
              <a:rPr lang="en-US" altLang="en-US" sz="1800" b="1">
                <a:latin typeface="Courier New" charset="0"/>
              </a:rPr>
              <a:t>Last-Modified: Tue, 30 Oct 2007 17:00:02 GMT\r\n</a:t>
            </a:r>
          </a:p>
          <a:p>
            <a:pPr>
              <a:lnSpc>
                <a:spcPct val="90000"/>
              </a:lnSpc>
              <a:spcBef>
                <a:spcPct val="0"/>
              </a:spcBef>
            </a:pPr>
            <a:r>
              <a:rPr lang="en-US" altLang="en-US" sz="1800" b="1">
                <a:latin typeface="Courier New" charset="0"/>
              </a:rPr>
              <a:t>ETag: "17dc6-a5c-bf716880"\r\n</a:t>
            </a:r>
          </a:p>
          <a:p>
            <a:pPr>
              <a:lnSpc>
                <a:spcPct val="90000"/>
              </a:lnSpc>
              <a:spcBef>
                <a:spcPct val="0"/>
              </a:spcBef>
            </a:pPr>
            <a:r>
              <a:rPr lang="en-US" altLang="en-US" sz="1800" b="1">
                <a:latin typeface="Courier New" charset="0"/>
              </a:rPr>
              <a:t>Accept-Ranges: bytes\r\n</a:t>
            </a:r>
          </a:p>
          <a:p>
            <a:pPr>
              <a:lnSpc>
                <a:spcPct val="90000"/>
              </a:lnSpc>
              <a:spcBef>
                <a:spcPct val="0"/>
              </a:spcBef>
            </a:pPr>
            <a:r>
              <a:rPr lang="en-US" altLang="en-US" sz="1800" b="1">
                <a:latin typeface="Courier New" charset="0"/>
              </a:rPr>
              <a:t>Content-Length: 2652\r\n</a:t>
            </a:r>
          </a:p>
          <a:p>
            <a:pPr>
              <a:lnSpc>
                <a:spcPct val="90000"/>
              </a:lnSpc>
              <a:spcBef>
                <a:spcPct val="0"/>
              </a:spcBef>
            </a:pPr>
            <a:r>
              <a:rPr lang="en-US" altLang="en-US" sz="1800" b="1">
                <a:latin typeface="Courier New" charset="0"/>
              </a:rPr>
              <a:t>Keep-Alive: timeout=10, max=100\r\n</a:t>
            </a:r>
          </a:p>
          <a:p>
            <a:pPr>
              <a:lnSpc>
                <a:spcPct val="90000"/>
              </a:lnSpc>
              <a:spcBef>
                <a:spcPct val="0"/>
              </a:spcBef>
            </a:pPr>
            <a:r>
              <a:rPr lang="en-US" altLang="en-US" sz="1800" b="1">
                <a:latin typeface="Courier New" charset="0"/>
              </a:rPr>
              <a:t>Connection: Keep-Alive\r\n</a:t>
            </a:r>
          </a:p>
          <a:p>
            <a:pPr>
              <a:lnSpc>
                <a:spcPct val="90000"/>
              </a:lnSpc>
              <a:spcBef>
                <a:spcPct val="0"/>
              </a:spcBef>
            </a:pPr>
            <a:r>
              <a:rPr lang="en-US" altLang="en-US" sz="1800" b="1">
                <a:latin typeface="Courier New" charset="0"/>
              </a:rPr>
              <a:t>Content-Type: text/html; charset=ISO-8859-1\r\n</a:t>
            </a:r>
          </a:p>
          <a:p>
            <a:pPr>
              <a:lnSpc>
                <a:spcPct val="90000"/>
              </a:lnSpc>
              <a:spcBef>
                <a:spcPct val="0"/>
              </a:spcBef>
            </a:pPr>
            <a:r>
              <a:rPr lang="en-US" altLang="en-US" sz="1800" b="1">
                <a:latin typeface="Courier New" charset="0"/>
              </a:rPr>
              <a:t>\r\n</a:t>
            </a:r>
          </a:p>
          <a:p>
            <a:pPr>
              <a:lnSpc>
                <a:spcPct val="90000"/>
              </a:lnSpc>
              <a:spcBef>
                <a:spcPct val="0"/>
              </a:spcBef>
            </a:pPr>
            <a:r>
              <a:rPr lang="it-IT" altLang="en-US" sz="1800" b="1">
                <a:latin typeface="Courier New" charset="0"/>
              </a:rPr>
              <a:t>data data data data data ... </a:t>
            </a:r>
            <a:endParaRPr lang="en-US" altLang="en-US" sz="1800" b="1">
              <a:latin typeface="Courier New" charset="0"/>
            </a:endParaRPr>
          </a:p>
        </p:txBody>
      </p:sp>
      <p:sp>
        <p:nvSpPr>
          <p:cNvPr id="92172" name="TextBox 1"/>
          <p:cNvSpPr txBox="1">
            <a:spLocks noChangeArrowheads="1"/>
          </p:cNvSpPr>
          <p:nvPr/>
        </p:nvSpPr>
        <p:spPr bwMode="auto">
          <a:xfrm>
            <a:off x="242888" y="5499100"/>
            <a:ext cx="45069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r>
              <a:rPr lang="en-US" altLang="en-US" sz="1400"/>
              <a:t>* Check out the online interactive exercises for more examples: h</a:t>
            </a:r>
            <a:r>
              <a:rPr lang="en-US" altLang="en-US" sz="1200"/>
              <a:t>ttp://</a:t>
            </a:r>
            <a:r>
              <a:rPr lang="en-US" altLang="en-US" sz="1200" dirty="0" err="1"/>
              <a:t>gaia.cs.umass.edu</a:t>
            </a:r>
            <a:r>
              <a:rPr lang="en-US" altLang="en-US" sz="1200" dirty="0"/>
              <a:t>/</a:t>
            </a:r>
            <a:r>
              <a:rPr lang="en-US" altLang="en-US" sz="1200" dirty="0" err="1"/>
              <a:t>kurose_ross</a:t>
            </a:r>
            <a:r>
              <a:rPr lang="en-US" altLang="en-US" sz="1200" dirty="0"/>
              <a:t>/interactive/</a:t>
            </a:r>
          </a:p>
        </p:txBody>
      </p:sp>
    </p:spTree>
    <p:extLst>
      <p:ext uri="{BB962C8B-B14F-4D97-AF65-F5344CB8AC3E}">
        <p14:creationId xmlns:p14="http://schemas.microsoft.com/office/powerpoint/2010/main" val="20909500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8"/>
          <p:cNvSpPr>
            <a:spLocks noGrp="1" noChangeArrowheads="1"/>
          </p:cNvSpPr>
          <p:nvPr>
            <p:ph type="sldNum" sz="quarter" idx="4294967295"/>
          </p:nvPr>
        </p:nvSpPr>
        <p:spPr>
          <a:xfrm>
            <a:off x="8324850" y="6462713"/>
            <a:ext cx="6762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fld id="{4D926BB3-D86F-FF42-AE33-AAAA273D0F3C}" type="slidenum">
              <a:rPr lang="en-US" altLang="en-US" sz="1200" smtClean="0">
                <a:latin typeface="Tahoma" charset="0"/>
              </a:rPr>
              <a:pPr/>
              <a:t>52</a:t>
            </a:fld>
            <a:endParaRPr lang="en-US" altLang="en-US" sz="1200" dirty="0">
              <a:latin typeface="Tahoma" charset="0"/>
            </a:endParaRPr>
          </a:p>
        </p:txBody>
      </p:sp>
      <p:sp>
        <p:nvSpPr>
          <p:cNvPr id="94212" name="Rectangle 2"/>
          <p:cNvSpPr>
            <a:spLocks noGrp="1" noChangeArrowheads="1"/>
          </p:cNvSpPr>
          <p:nvPr>
            <p:ph type="title"/>
          </p:nvPr>
        </p:nvSpPr>
        <p:spPr>
          <a:xfrm>
            <a:off x="477838" y="147638"/>
            <a:ext cx="7772400" cy="979487"/>
          </a:xfrm>
        </p:spPr>
        <p:txBody>
          <a:bodyPr/>
          <a:lstStyle/>
          <a:p>
            <a:r>
              <a:rPr lang="en-US" altLang="en-US" sz="4000">
                <a:latin typeface="Gill Sans MT" charset="0"/>
                <a:ea typeface="ＭＳ Ｐゴシック" charset="-128"/>
              </a:rPr>
              <a:t>HTTP response status codes</a:t>
            </a:r>
            <a:endParaRPr lang="en-US" altLang="en-US">
              <a:latin typeface="Gill Sans MT" charset="0"/>
              <a:ea typeface="ＭＳ Ｐゴシック" charset="-128"/>
            </a:endParaRPr>
          </a:p>
        </p:txBody>
      </p:sp>
      <p:sp>
        <p:nvSpPr>
          <p:cNvPr id="94213" name="Rectangle 3"/>
          <p:cNvSpPr>
            <a:spLocks noGrp="1" noChangeArrowheads="1"/>
          </p:cNvSpPr>
          <p:nvPr>
            <p:ph type="body" sz="half" idx="1"/>
          </p:nvPr>
        </p:nvSpPr>
        <p:spPr>
          <a:xfrm>
            <a:off x="889000" y="2362200"/>
            <a:ext cx="8075613" cy="4168775"/>
          </a:xfrm>
        </p:spPr>
        <p:txBody>
          <a:bodyPr/>
          <a:lstStyle/>
          <a:p>
            <a:pPr>
              <a:lnSpc>
                <a:spcPct val="95000"/>
              </a:lnSpc>
              <a:spcBef>
                <a:spcPct val="15000"/>
              </a:spcBef>
              <a:buFont typeface="Wingdings" charset="2"/>
              <a:buNone/>
            </a:pPr>
            <a:r>
              <a:rPr lang="en-US" altLang="en-US" sz="2400" b="1">
                <a:solidFill>
                  <a:srgbClr val="CC0000"/>
                </a:solidFill>
                <a:latin typeface="Courier New" charset="0"/>
                <a:ea typeface="ＭＳ Ｐゴシック" charset="-128"/>
              </a:rPr>
              <a:t>200 OK</a:t>
            </a:r>
            <a:endParaRPr lang="en-US" altLang="en-US" sz="2400">
              <a:solidFill>
                <a:srgbClr val="CC0000"/>
              </a:solidFill>
              <a:latin typeface="Gill Sans MT" charset="0"/>
              <a:ea typeface="ＭＳ Ｐゴシック" charset="-128"/>
            </a:endParaRPr>
          </a:p>
          <a:p>
            <a:pPr lvl="1">
              <a:lnSpc>
                <a:spcPct val="95000"/>
              </a:lnSpc>
              <a:spcBef>
                <a:spcPct val="15000"/>
              </a:spcBef>
            </a:pPr>
            <a:r>
              <a:rPr lang="en-US" altLang="en-US" sz="2000" dirty="0">
                <a:latin typeface="Gill Sans MT" charset="0"/>
                <a:ea typeface="ＭＳ Ｐゴシック" charset="-128"/>
              </a:rPr>
              <a:t>request succeeded, requested object later in this </a:t>
            </a:r>
            <a:r>
              <a:rPr lang="en-US" altLang="en-US" sz="2000" dirty="0" err="1">
                <a:latin typeface="Gill Sans MT" charset="0"/>
                <a:ea typeface="ＭＳ Ｐゴシック" charset="-128"/>
              </a:rPr>
              <a:t>msg</a:t>
            </a:r>
            <a:endParaRPr lang="en-US" altLang="en-US" sz="2000" dirty="0">
              <a:latin typeface="Gill Sans MT" charset="0"/>
              <a:ea typeface="ＭＳ Ｐゴシック" charset="-128"/>
            </a:endParaRPr>
          </a:p>
          <a:p>
            <a:pPr>
              <a:lnSpc>
                <a:spcPct val="95000"/>
              </a:lnSpc>
              <a:spcBef>
                <a:spcPct val="15000"/>
              </a:spcBef>
              <a:buFont typeface="Wingdings" charset="2"/>
              <a:buNone/>
            </a:pPr>
            <a:r>
              <a:rPr lang="en-US" altLang="en-US" sz="2400" b="1" dirty="0">
                <a:solidFill>
                  <a:srgbClr val="CC0000"/>
                </a:solidFill>
                <a:latin typeface="Courier New" charset="0"/>
                <a:ea typeface="ＭＳ Ｐゴシック" charset="-128"/>
              </a:rPr>
              <a:t>301 Moved Permanently</a:t>
            </a:r>
            <a:endParaRPr lang="en-US" altLang="en-US" sz="2400" dirty="0">
              <a:solidFill>
                <a:srgbClr val="CC0000"/>
              </a:solidFill>
              <a:latin typeface="Gill Sans MT" charset="0"/>
              <a:ea typeface="ＭＳ Ｐゴシック" charset="-128"/>
            </a:endParaRPr>
          </a:p>
          <a:p>
            <a:pPr lvl="1">
              <a:lnSpc>
                <a:spcPct val="95000"/>
              </a:lnSpc>
              <a:spcBef>
                <a:spcPct val="15000"/>
              </a:spcBef>
            </a:pPr>
            <a:r>
              <a:rPr lang="en-US" altLang="en-US" sz="2000" dirty="0">
                <a:latin typeface="Gill Sans MT" charset="0"/>
                <a:ea typeface="ＭＳ Ｐゴシック" charset="-128"/>
              </a:rPr>
              <a:t>requested object moved, new location specified later in this </a:t>
            </a:r>
            <a:r>
              <a:rPr lang="en-US" altLang="en-US" sz="2000" dirty="0" err="1">
                <a:latin typeface="Gill Sans MT" charset="0"/>
                <a:ea typeface="ＭＳ Ｐゴシック" charset="-128"/>
              </a:rPr>
              <a:t>msg</a:t>
            </a:r>
            <a:r>
              <a:rPr lang="en-US" altLang="en-US" sz="2000" dirty="0">
                <a:latin typeface="Gill Sans MT" charset="0"/>
                <a:ea typeface="ＭＳ Ｐゴシック" charset="-128"/>
              </a:rPr>
              <a:t> (Location:)</a:t>
            </a:r>
          </a:p>
          <a:p>
            <a:pPr>
              <a:lnSpc>
                <a:spcPct val="95000"/>
              </a:lnSpc>
              <a:spcBef>
                <a:spcPct val="15000"/>
              </a:spcBef>
              <a:buFont typeface="Wingdings" charset="2"/>
              <a:buNone/>
            </a:pPr>
            <a:r>
              <a:rPr lang="en-US" altLang="en-US" sz="2400" b="1" dirty="0">
                <a:solidFill>
                  <a:srgbClr val="CC0000"/>
                </a:solidFill>
                <a:latin typeface="Courier New" charset="0"/>
                <a:ea typeface="ＭＳ Ｐゴシック" charset="-128"/>
              </a:rPr>
              <a:t>400 Bad Request</a:t>
            </a:r>
            <a:endParaRPr lang="en-US" altLang="en-US" sz="2400" dirty="0">
              <a:solidFill>
                <a:srgbClr val="CC0000"/>
              </a:solidFill>
              <a:latin typeface="Gill Sans MT" charset="0"/>
              <a:ea typeface="ＭＳ Ｐゴシック" charset="-128"/>
            </a:endParaRPr>
          </a:p>
          <a:p>
            <a:pPr lvl="1">
              <a:lnSpc>
                <a:spcPct val="95000"/>
              </a:lnSpc>
              <a:spcBef>
                <a:spcPct val="15000"/>
              </a:spcBef>
            </a:pPr>
            <a:r>
              <a:rPr lang="en-US" altLang="en-US" sz="2000" dirty="0">
                <a:latin typeface="Gill Sans MT" charset="0"/>
                <a:ea typeface="ＭＳ Ｐゴシック" charset="-128"/>
              </a:rPr>
              <a:t>request </a:t>
            </a:r>
            <a:r>
              <a:rPr lang="en-US" altLang="en-US" sz="2000" dirty="0" err="1">
                <a:latin typeface="Gill Sans MT" charset="0"/>
                <a:ea typeface="ＭＳ Ｐゴシック" charset="-128"/>
              </a:rPr>
              <a:t>msg</a:t>
            </a:r>
            <a:r>
              <a:rPr lang="en-US" altLang="en-US" sz="2000" dirty="0">
                <a:latin typeface="Gill Sans MT" charset="0"/>
                <a:ea typeface="ＭＳ Ｐゴシック" charset="-128"/>
              </a:rPr>
              <a:t> not understood by server</a:t>
            </a:r>
          </a:p>
          <a:p>
            <a:pPr>
              <a:lnSpc>
                <a:spcPct val="95000"/>
              </a:lnSpc>
              <a:spcBef>
                <a:spcPct val="15000"/>
              </a:spcBef>
              <a:buFont typeface="Wingdings" charset="2"/>
              <a:buNone/>
            </a:pPr>
            <a:r>
              <a:rPr lang="en-US" altLang="en-US" sz="2400" b="1" dirty="0">
                <a:solidFill>
                  <a:srgbClr val="CC0000"/>
                </a:solidFill>
                <a:latin typeface="Courier New" charset="0"/>
                <a:ea typeface="ＭＳ Ｐゴシック" charset="-128"/>
              </a:rPr>
              <a:t>404 Not Found</a:t>
            </a:r>
            <a:endParaRPr lang="en-US" altLang="en-US" sz="2400" dirty="0">
              <a:solidFill>
                <a:srgbClr val="CC0000"/>
              </a:solidFill>
              <a:latin typeface="Gill Sans MT" charset="0"/>
              <a:ea typeface="ＭＳ Ｐゴシック" charset="-128"/>
            </a:endParaRPr>
          </a:p>
          <a:p>
            <a:pPr lvl="1">
              <a:lnSpc>
                <a:spcPct val="95000"/>
              </a:lnSpc>
              <a:spcBef>
                <a:spcPct val="15000"/>
              </a:spcBef>
            </a:pPr>
            <a:r>
              <a:rPr lang="en-US" altLang="en-US" sz="2000" dirty="0">
                <a:latin typeface="Gill Sans MT" charset="0"/>
                <a:ea typeface="ＭＳ Ｐゴシック" charset="-128"/>
              </a:rPr>
              <a:t>requested document not found on this server</a:t>
            </a:r>
          </a:p>
          <a:p>
            <a:pPr>
              <a:lnSpc>
                <a:spcPct val="95000"/>
              </a:lnSpc>
              <a:spcBef>
                <a:spcPct val="15000"/>
              </a:spcBef>
              <a:buFont typeface="Wingdings" charset="2"/>
              <a:buNone/>
            </a:pPr>
            <a:r>
              <a:rPr lang="en-US" altLang="en-US" sz="2400" b="1" dirty="0">
                <a:solidFill>
                  <a:srgbClr val="CC0000"/>
                </a:solidFill>
                <a:latin typeface="Courier New" charset="0"/>
                <a:ea typeface="ＭＳ Ｐゴシック" charset="-128"/>
              </a:rPr>
              <a:t>505 HTTP Version Not Supported</a:t>
            </a:r>
            <a:endParaRPr lang="en-US" altLang="en-US" sz="2400" dirty="0">
              <a:solidFill>
                <a:srgbClr val="CC0000"/>
              </a:solidFill>
              <a:latin typeface="Gill Sans MT" charset="0"/>
              <a:ea typeface="ＭＳ Ｐゴシック" charset="-128"/>
            </a:endParaRPr>
          </a:p>
        </p:txBody>
      </p:sp>
      <p:sp>
        <p:nvSpPr>
          <p:cNvPr id="94214" name="Rectangle 5"/>
          <p:cNvSpPr>
            <a:spLocks noChangeArrowheads="1"/>
          </p:cNvSpPr>
          <p:nvPr/>
        </p:nvSpPr>
        <p:spPr bwMode="auto">
          <a:xfrm>
            <a:off x="488950" y="1190625"/>
            <a:ext cx="81121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0838" indent="-350838">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nSpc>
                <a:spcPct val="90000"/>
              </a:lnSpc>
              <a:buClr>
                <a:srgbClr val="000099"/>
              </a:buClr>
              <a:buSzPct val="100000"/>
              <a:buFont typeface="Wingdings" charset="2"/>
              <a:buChar char="§"/>
            </a:pPr>
            <a:r>
              <a:rPr lang="en-US" altLang="en-US" sz="2800" dirty="0"/>
              <a:t>status code appears in 1st line in server-to-client response message.</a:t>
            </a:r>
          </a:p>
          <a:p>
            <a:pPr>
              <a:buClr>
                <a:srgbClr val="000099"/>
              </a:buClr>
              <a:buSzPct val="100000"/>
              <a:buFont typeface="Wingdings" charset="2"/>
              <a:buChar char="§"/>
            </a:pPr>
            <a:r>
              <a:rPr lang="en-US" altLang="en-US" sz="2800" dirty="0"/>
              <a:t>some sample codes</a:t>
            </a:r>
            <a:r>
              <a:rPr lang="en-US" altLang="en-US" sz="2400" dirty="0">
                <a:latin typeface="Comic Sans MS" charset="0"/>
              </a:rPr>
              <a:t>:</a:t>
            </a:r>
          </a:p>
        </p:txBody>
      </p:sp>
    </p:spTree>
    <p:extLst>
      <p:ext uri="{BB962C8B-B14F-4D97-AF65-F5344CB8AC3E}">
        <p14:creationId xmlns:p14="http://schemas.microsoft.com/office/powerpoint/2010/main" val="76428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8"/>
          <p:cNvSpPr>
            <a:spLocks noGrp="1" noChangeArrowheads="1"/>
          </p:cNvSpPr>
          <p:nvPr>
            <p:ph type="sldNum" sz="quarter" idx="4294967295"/>
          </p:nvPr>
        </p:nvSpPr>
        <p:spPr>
          <a:xfrm>
            <a:off x="8324850" y="6462713"/>
            <a:ext cx="6762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r>
              <a:rPr lang="en-US" altLang="en-US" sz="1200" dirty="0">
                <a:latin typeface="Tahoma" charset="0"/>
              </a:rPr>
              <a:t> </a:t>
            </a:r>
            <a:fld id="{B86F5BDD-4312-A942-B9BF-6EC14842950F}" type="slidenum">
              <a:rPr lang="en-US" altLang="en-US" sz="1200" smtClean="0">
                <a:latin typeface="Tahoma" charset="0"/>
              </a:rPr>
              <a:pPr/>
              <a:t>53</a:t>
            </a:fld>
            <a:endParaRPr lang="en-US" altLang="en-US" sz="1200" dirty="0">
              <a:latin typeface="Tahoma" charset="0"/>
            </a:endParaRPr>
          </a:p>
        </p:txBody>
      </p:sp>
      <p:sp>
        <p:nvSpPr>
          <p:cNvPr id="96260" name="Rectangle 2"/>
          <p:cNvSpPr>
            <a:spLocks noGrp="1" noChangeArrowheads="1"/>
          </p:cNvSpPr>
          <p:nvPr>
            <p:ph type="title"/>
          </p:nvPr>
        </p:nvSpPr>
        <p:spPr>
          <a:xfrm>
            <a:off x="422275" y="192088"/>
            <a:ext cx="8455025" cy="979487"/>
          </a:xfrm>
        </p:spPr>
        <p:txBody>
          <a:bodyPr/>
          <a:lstStyle/>
          <a:p>
            <a:r>
              <a:rPr lang="en-US" altLang="en-US" sz="3600">
                <a:latin typeface="Gill Sans MT" charset="0"/>
                <a:ea typeface="ＭＳ Ｐゴシック" charset="-128"/>
              </a:rPr>
              <a:t>Trying out HTTP (client side) for yourself</a:t>
            </a:r>
            <a:endParaRPr lang="en-US" altLang="en-US">
              <a:latin typeface="Gill Sans MT" charset="0"/>
              <a:ea typeface="ＭＳ Ｐゴシック" charset="-128"/>
            </a:endParaRPr>
          </a:p>
        </p:txBody>
      </p:sp>
      <p:sp>
        <p:nvSpPr>
          <p:cNvPr id="96261" name="Rectangle 3"/>
          <p:cNvSpPr>
            <a:spLocks noGrp="1" noChangeArrowheads="1"/>
          </p:cNvSpPr>
          <p:nvPr>
            <p:ph type="body" sz="half" idx="1"/>
          </p:nvPr>
        </p:nvSpPr>
        <p:spPr>
          <a:xfrm>
            <a:off x="390525" y="1143000"/>
            <a:ext cx="8096250" cy="466725"/>
          </a:xfrm>
        </p:spPr>
        <p:txBody>
          <a:bodyPr/>
          <a:lstStyle/>
          <a:p>
            <a:pPr>
              <a:buFont typeface="Wingdings" charset="2"/>
              <a:buNone/>
            </a:pPr>
            <a:r>
              <a:rPr lang="en-US" altLang="en-US" sz="2400">
                <a:latin typeface="Gill Sans MT" charset="0"/>
                <a:ea typeface="ＭＳ Ｐゴシック" charset="-128"/>
              </a:rPr>
              <a:t>1. Telnet to your favorite Web server:</a:t>
            </a:r>
          </a:p>
          <a:p>
            <a:pPr lvl="2">
              <a:buFontTx/>
              <a:buNone/>
            </a:pPr>
            <a:endParaRPr lang="en-US" altLang="en-US" sz="1800">
              <a:ea typeface="ＭＳ Ｐゴシック" charset="-128"/>
            </a:endParaRPr>
          </a:p>
        </p:txBody>
      </p:sp>
      <p:sp>
        <p:nvSpPr>
          <p:cNvPr id="96262" name="Text Box 5"/>
          <p:cNvSpPr txBox="1">
            <a:spLocks noChangeArrowheads="1"/>
          </p:cNvSpPr>
          <p:nvPr/>
        </p:nvSpPr>
        <p:spPr bwMode="auto">
          <a:xfrm>
            <a:off x="4479925" y="1636713"/>
            <a:ext cx="37258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spcBef>
                <a:spcPct val="0"/>
              </a:spcBef>
              <a:buClrTx/>
              <a:buSzTx/>
              <a:buFontTx/>
              <a:buNone/>
            </a:pPr>
            <a:r>
              <a:rPr lang="en-US" altLang="en-US" sz="1800"/>
              <a:t>opens TCP connection to port 80</a:t>
            </a:r>
          </a:p>
          <a:p>
            <a:pPr>
              <a:spcBef>
                <a:spcPct val="0"/>
              </a:spcBef>
              <a:buClrTx/>
              <a:buSzTx/>
              <a:buFontTx/>
              <a:buNone/>
            </a:pPr>
            <a:r>
              <a:rPr lang="en-US" altLang="en-US" sz="1800"/>
              <a:t>    (default HTTP server port) </a:t>
            </a:r>
          </a:p>
          <a:p>
            <a:pPr>
              <a:spcBef>
                <a:spcPct val="0"/>
              </a:spcBef>
              <a:buClrTx/>
              <a:buSzTx/>
              <a:buFontTx/>
              <a:buNone/>
            </a:pPr>
            <a:r>
              <a:rPr lang="en-US" altLang="en-US" sz="1800"/>
              <a:t>     at gaia.cs.umass. edu.</a:t>
            </a:r>
          </a:p>
          <a:p>
            <a:pPr>
              <a:spcBef>
                <a:spcPct val="0"/>
              </a:spcBef>
              <a:buClrTx/>
              <a:buSzTx/>
              <a:buFontTx/>
              <a:buNone/>
            </a:pPr>
            <a:r>
              <a:rPr lang="en-US" altLang="en-US" sz="1800"/>
              <a:t>anything typed in will be sent </a:t>
            </a:r>
          </a:p>
          <a:p>
            <a:pPr>
              <a:spcBef>
                <a:spcPct val="0"/>
              </a:spcBef>
              <a:buClrTx/>
              <a:buSzTx/>
              <a:buFontTx/>
              <a:buNone/>
            </a:pPr>
            <a:r>
              <a:rPr lang="en-US" altLang="en-US" sz="1800"/>
              <a:t>     to port 80 at gaia.cs.umass.edu</a:t>
            </a:r>
            <a:endParaRPr lang="en-US" altLang="en-US" sz="2400"/>
          </a:p>
        </p:txBody>
      </p:sp>
      <p:sp>
        <p:nvSpPr>
          <p:cNvPr id="96263" name="Text Box 6"/>
          <p:cNvSpPr txBox="1">
            <a:spLocks noChangeArrowheads="1"/>
          </p:cNvSpPr>
          <p:nvPr/>
        </p:nvSpPr>
        <p:spPr bwMode="auto">
          <a:xfrm>
            <a:off x="423069" y="1685925"/>
            <a:ext cx="39068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ctr">
              <a:spcBef>
                <a:spcPct val="0"/>
              </a:spcBef>
              <a:buClrTx/>
              <a:buSzTx/>
              <a:buFontTx/>
              <a:buNone/>
            </a:pPr>
            <a:r>
              <a:rPr lang="en-US" altLang="en-US" sz="1800" b="1" dirty="0">
                <a:solidFill>
                  <a:srgbClr val="CC0000"/>
                </a:solidFill>
                <a:latin typeface="Courier New" charset="0"/>
              </a:rPr>
              <a:t>telnet </a:t>
            </a:r>
            <a:r>
              <a:rPr lang="en-US" altLang="en-US" sz="1800" b="1" dirty="0" err="1" smtClean="0">
                <a:solidFill>
                  <a:srgbClr val="CC0000"/>
                </a:solidFill>
                <a:latin typeface="Courier New" charset="0"/>
              </a:rPr>
              <a:t>gaia.cs.umass.edu</a:t>
            </a:r>
            <a:r>
              <a:rPr lang="en-US" altLang="en-US" sz="1800" b="1" dirty="0" smtClean="0">
                <a:solidFill>
                  <a:srgbClr val="CC0000"/>
                </a:solidFill>
                <a:latin typeface="Courier New" charset="0"/>
              </a:rPr>
              <a:t> </a:t>
            </a:r>
            <a:r>
              <a:rPr lang="en-US" altLang="en-US" sz="1800" b="1" dirty="0">
                <a:solidFill>
                  <a:srgbClr val="CC0000"/>
                </a:solidFill>
                <a:latin typeface="Courier New" charset="0"/>
              </a:rPr>
              <a:t>80</a:t>
            </a:r>
            <a:endParaRPr lang="en-US" altLang="en-US" sz="2800" dirty="0">
              <a:solidFill>
                <a:srgbClr val="CC0000"/>
              </a:solidFill>
            </a:endParaRPr>
          </a:p>
        </p:txBody>
      </p:sp>
      <p:sp>
        <p:nvSpPr>
          <p:cNvPr id="96264" name="Rectangle 7"/>
          <p:cNvSpPr>
            <a:spLocks noChangeArrowheads="1"/>
          </p:cNvSpPr>
          <p:nvPr/>
        </p:nvSpPr>
        <p:spPr bwMode="auto">
          <a:xfrm>
            <a:off x="422275" y="3216275"/>
            <a:ext cx="80962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r>
              <a:rPr lang="en-US" altLang="en-US" sz="2400"/>
              <a:t>2. type in a GET HTTP request:</a:t>
            </a:r>
          </a:p>
          <a:p>
            <a:pPr lvl="2">
              <a:buClrTx/>
              <a:buSzTx/>
              <a:buFontTx/>
              <a:buNone/>
            </a:pPr>
            <a:endParaRPr lang="en-US" altLang="en-US" sz="1800">
              <a:latin typeface="Comic Sans MS" charset="0"/>
            </a:endParaRPr>
          </a:p>
        </p:txBody>
      </p:sp>
      <p:sp>
        <p:nvSpPr>
          <p:cNvPr id="96265" name="Text Box 8"/>
          <p:cNvSpPr txBox="1">
            <a:spLocks noChangeArrowheads="1"/>
          </p:cNvSpPr>
          <p:nvPr/>
        </p:nvSpPr>
        <p:spPr bwMode="auto">
          <a:xfrm>
            <a:off x="671513" y="3740150"/>
            <a:ext cx="6696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spcBef>
                <a:spcPct val="0"/>
              </a:spcBef>
              <a:buClrTx/>
              <a:buSzTx/>
              <a:buFontTx/>
              <a:buNone/>
            </a:pPr>
            <a:r>
              <a:rPr lang="en-US" altLang="en-US" sz="1800" b="1">
                <a:solidFill>
                  <a:srgbClr val="CC0000"/>
                </a:solidFill>
                <a:latin typeface="Courier New" charset="0"/>
              </a:rPr>
              <a:t>GET /kurose_ross/interactive/index.php HTTP/1.1</a:t>
            </a:r>
          </a:p>
          <a:p>
            <a:pPr>
              <a:spcBef>
                <a:spcPct val="0"/>
              </a:spcBef>
              <a:buClrTx/>
              <a:buSzTx/>
              <a:buFontTx/>
              <a:buNone/>
            </a:pPr>
            <a:r>
              <a:rPr lang="en-US" altLang="en-US" sz="1800" b="1">
                <a:solidFill>
                  <a:srgbClr val="CC0000"/>
                </a:solidFill>
                <a:latin typeface="Courier New" charset="0"/>
              </a:rPr>
              <a:t>Host: gaia.cs.umass.edu</a:t>
            </a:r>
            <a:endParaRPr lang="en-US" altLang="en-US" sz="1800">
              <a:solidFill>
                <a:srgbClr val="CC0000"/>
              </a:solidFill>
              <a:latin typeface="Courier New" charset="0"/>
            </a:endParaRPr>
          </a:p>
        </p:txBody>
      </p:sp>
      <p:sp>
        <p:nvSpPr>
          <p:cNvPr id="96266" name="Text Box 11"/>
          <p:cNvSpPr txBox="1">
            <a:spLocks noChangeArrowheads="1"/>
          </p:cNvSpPr>
          <p:nvPr/>
        </p:nvSpPr>
        <p:spPr bwMode="auto">
          <a:xfrm>
            <a:off x="4848225" y="4092575"/>
            <a:ext cx="3092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spcBef>
                <a:spcPct val="0"/>
              </a:spcBef>
              <a:buClrTx/>
              <a:buSzTx/>
              <a:buFontTx/>
              <a:buNone/>
            </a:pPr>
            <a:r>
              <a:rPr lang="en-US" altLang="en-US" sz="1800"/>
              <a:t>by typing this in (hit carriage</a:t>
            </a:r>
          </a:p>
          <a:p>
            <a:pPr>
              <a:spcBef>
                <a:spcPct val="0"/>
              </a:spcBef>
              <a:buClrTx/>
              <a:buSzTx/>
              <a:buFontTx/>
              <a:buNone/>
            </a:pPr>
            <a:r>
              <a:rPr lang="en-US" altLang="en-US" sz="1800"/>
              <a:t>return twice), you send</a:t>
            </a:r>
          </a:p>
          <a:p>
            <a:pPr>
              <a:spcBef>
                <a:spcPct val="0"/>
              </a:spcBef>
              <a:buClrTx/>
              <a:buSzTx/>
              <a:buFontTx/>
              <a:buNone/>
            </a:pPr>
            <a:r>
              <a:rPr lang="en-US" altLang="en-US" sz="1800"/>
              <a:t>this minimal (but complete) </a:t>
            </a:r>
          </a:p>
          <a:p>
            <a:pPr>
              <a:spcBef>
                <a:spcPct val="0"/>
              </a:spcBef>
              <a:buClrTx/>
              <a:buSzTx/>
              <a:buFontTx/>
              <a:buNone/>
            </a:pPr>
            <a:r>
              <a:rPr lang="en-US" altLang="en-US" sz="1800"/>
              <a:t>GET request to HTTP server</a:t>
            </a:r>
            <a:endParaRPr lang="en-US" altLang="en-US" sz="2400"/>
          </a:p>
        </p:txBody>
      </p:sp>
      <p:sp>
        <p:nvSpPr>
          <p:cNvPr id="96267" name="Rectangle 14"/>
          <p:cNvSpPr>
            <a:spLocks noChangeArrowheads="1"/>
          </p:cNvSpPr>
          <p:nvPr/>
        </p:nvSpPr>
        <p:spPr bwMode="auto">
          <a:xfrm>
            <a:off x="407988" y="5318125"/>
            <a:ext cx="80962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r>
              <a:rPr lang="en-US" altLang="en-US" sz="2400"/>
              <a:t>3. look at response message sent by HTTP server!</a:t>
            </a:r>
          </a:p>
        </p:txBody>
      </p:sp>
      <p:sp>
        <p:nvSpPr>
          <p:cNvPr id="96268" name="Text Box 17"/>
          <p:cNvSpPr txBox="1">
            <a:spLocks noChangeArrowheads="1"/>
          </p:cNvSpPr>
          <p:nvPr/>
        </p:nvSpPr>
        <p:spPr bwMode="auto">
          <a:xfrm>
            <a:off x="474662" y="5692775"/>
            <a:ext cx="6800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r>
              <a:rPr lang="en-US" altLang="en-US">
                <a:latin typeface="Gill Sans MT" charset="0"/>
              </a:rPr>
              <a:t>(or use Wireshark to look at captured HTTP request/response)</a:t>
            </a:r>
          </a:p>
        </p:txBody>
      </p:sp>
      <p:sp>
        <p:nvSpPr>
          <p:cNvPr id="96269" name="Left Brace 2"/>
          <p:cNvSpPr>
            <a:spLocks/>
          </p:cNvSpPr>
          <p:nvPr/>
        </p:nvSpPr>
        <p:spPr bwMode="auto">
          <a:xfrm>
            <a:off x="4264025" y="1808163"/>
            <a:ext cx="257175" cy="1179512"/>
          </a:xfrm>
          <a:prstGeom prst="leftBrace">
            <a:avLst>
              <a:gd name="adj1" fmla="val 8323"/>
              <a:gd name="adj2" fmla="val 50000"/>
            </a:avLst>
          </a:prstGeom>
          <a:noFill/>
          <a:ln w="25400">
            <a:solidFill>
              <a:srgbClr val="00009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ctr"/>
            <a:endParaRPr lang="en-US" altLang="en-US"/>
          </a:p>
        </p:txBody>
      </p:sp>
      <p:sp>
        <p:nvSpPr>
          <p:cNvPr id="96270" name="Left Brace 17"/>
          <p:cNvSpPr>
            <a:spLocks/>
          </p:cNvSpPr>
          <p:nvPr/>
        </p:nvSpPr>
        <p:spPr bwMode="auto">
          <a:xfrm>
            <a:off x="4627563" y="4229100"/>
            <a:ext cx="285750" cy="950913"/>
          </a:xfrm>
          <a:prstGeom prst="leftBrace">
            <a:avLst>
              <a:gd name="adj1" fmla="val 8335"/>
              <a:gd name="adj2" fmla="val 50000"/>
            </a:avLst>
          </a:prstGeom>
          <a:noFill/>
          <a:ln w="25400">
            <a:solidFill>
              <a:srgbClr val="00009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128"/>
              </a:defRPr>
            </a:lvl9pPr>
          </a:lstStyle>
          <a:p>
            <a:pPr algn="ctr"/>
            <a:endParaRPr lang="en-US" altLang="en-US"/>
          </a:p>
        </p:txBody>
      </p:sp>
    </p:spTree>
    <p:extLst>
      <p:ext uri="{BB962C8B-B14F-4D97-AF65-F5344CB8AC3E}">
        <p14:creationId xmlns:p14="http://schemas.microsoft.com/office/powerpoint/2010/main" val="8875490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en-US"/>
              <a:t>CSci4211:          Application Layer</a:t>
            </a:r>
          </a:p>
        </p:txBody>
      </p:sp>
      <p:sp>
        <p:nvSpPr>
          <p:cNvPr id="15" name="Slide Number Placeholder 4"/>
          <p:cNvSpPr>
            <a:spLocks noGrp="1"/>
          </p:cNvSpPr>
          <p:nvPr>
            <p:ph type="sldNum" sz="quarter" idx="11"/>
          </p:nvPr>
        </p:nvSpPr>
        <p:spPr/>
        <p:txBody>
          <a:bodyPr/>
          <a:lstStyle/>
          <a:p>
            <a:fld id="{5C4CAF6F-E196-4640-9DEF-697331746217}" type="slidenum">
              <a:rPr lang="en-US"/>
              <a:pPr/>
              <a:t>54</a:t>
            </a:fld>
            <a:endParaRPr lang="en-US"/>
          </a:p>
        </p:txBody>
      </p:sp>
      <p:sp>
        <p:nvSpPr>
          <p:cNvPr id="105474" name="Rectangle 1026"/>
          <p:cNvSpPr>
            <a:spLocks noGrp="1" noChangeArrowheads="1"/>
          </p:cNvSpPr>
          <p:nvPr>
            <p:ph type="title"/>
          </p:nvPr>
        </p:nvSpPr>
        <p:spPr>
          <a:xfrm>
            <a:off x="457200" y="228600"/>
            <a:ext cx="8001000" cy="533400"/>
          </a:xfrm>
        </p:spPr>
        <p:txBody>
          <a:bodyPr/>
          <a:lstStyle/>
          <a:p>
            <a:r>
              <a:rPr lang="en-US"/>
              <a:t>Web and HTTP Summary</a:t>
            </a:r>
          </a:p>
        </p:txBody>
      </p:sp>
      <p:sp>
        <p:nvSpPr>
          <p:cNvPr id="105475" name="Text Box 1027"/>
          <p:cNvSpPr txBox="1">
            <a:spLocks noChangeArrowheads="1"/>
          </p:cNvSpPr>
          <p:nvPr/>
        </p:nvSpPr>
        <p:spPr bwMode="auto">
          <a:xfrm>
            <a:off x="533400" y="3886200"/>
            <a:ext cx="37560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atin typeface="Arial" charset="0"/>
              </a:rPr>
              <a:t>GET </a:t>
            </a:r>
            <a:r>
              <a:rPr lang="en-US">
                <a:solidFill>
                  <a:srgbClr val="033BC2"/>
                </a:solidFill>
                <a:latin typeface="Arial" charset="0"/>
              </a:rPr>
              <a:t>/index.html</a:t>
            </a:r>
            <a:r>
              <a:rPr lang="en-US">
                <a:latin typeface="Arial" charset="0"/>
              </a:rPr>
              <a:t> </a:t>
            </a:r>
            <a:r>
              <a:rPr lang="en-US">
                <a:solidFill>
                  <a:schemeClr val="folHlink"/>
                </a:solidFill>
                <a:latin typeface="Arial" charset="0"/>
              </a:rPr>
              <a:t>HTTP/1.0</a:t>
            </a:r>
            <a:endParaRPr lang="en-US">
              <a:latin typeface="Arial" charset="0"/>
            </a:endParaRPr>
          </a:p>
        </p:txBody>
      </p:sp>
      <p:sp>
        <p:nvSpPr>
          <p:cNvPr id="105476" name="Text Box 1028"/>
          <p:cNvSpPr txBox="1">
            <a:spLocks noChangeArrowheads="1"/>
          </p:cNvSpPr>
          <p:nvPr/>
        </p:nvSpPr>
        <p:spPr bwMode="auto">
          <a:xfrm>
            <a:off x="4800600" y="3886200"/>
            <a:ext cx="3910013"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atin typeface="Arial" charset="0"/>
              </a:rPr>
              <a:t>HTTP/1.0</a:t>
            </a:r>
          </a:p>
          <a:p>
            <a:pPr eaLnBrk="1" hangingPunct="1"/>
            <a:r>
              <a:rPr lang="en-US">
                <a:latin typeface="Arial" charset="0"/>
              </a:rPr>
              <a:t>200 </a:t>
            </a:r>
            <a:r>
              <a:rPr lang="en-US">
                <a:solidFill>
                  <a:srgbClr val="033BC2"/>
                </a:solidFill>
                <a:latin typeface="Arial" charset="0"/>
              </a:rPr>
              <a:t>Document follows</a:t>
            </a:r>
            <a:endParaRPr lang="en-US">
              <a:latin typeface="Arial" charset="0"/>
            </a:endParaRPr>
          </a:p>
          <a:p>
            <a:pPr eaLnBrk="1" hangingPunct="1"/>
            <a:r>
              <a:rPr lang="en-US">
                <a:solidFill>
                  <a:schemeClr val="folHlink"/>
                </a:solidFill>
                <a:latin typeface="Arial" charset="0"/>
              </a:rPr>
              <a:t>Content-type: text/html</a:t>
            </a:r>
          </a:p>
          <a:p>
            <a:pPr eaLnBrk="1" hangingPunct="1"/>
            <a:r>
              <a:rPr lang="en-US">
                <a:solidFill>
                  <a:schemeClr val="folHlink"/>
                </a:solidFill>
                <a:latin typeface="Arial" charset="0"/>
              </a:rPr>
              <a:t>Content-length: 2090</a:t>
            </a:r>
            <a:endParaRPr lang="en-US">
              <a:latin typeface="Arial" charset="0"/>
            </a:endParaRPr>
          </a:p>
          <a:p>
            <a:pPr eaLnBrk="1" hangingPunct="1"/>
            <a:r>
              <a:rPr lang="en-US">
                <a:latin typeface="Arial" charset="0"/>
              </a:rPr>
              <a:t>           </a:t>
            </a:r>
            <a:r>
              <a:rPr lang="en-US">
                <a:solidFill>
                  <a:srgbClr val="618FFD"/>
                </a:solidFill>
                <a:latin typeface="Arial" charset="0"/>
              </a:rPr>
              <a:t>-- blank line --</a:t>
            </a:r>
            <a:endParaRPr lang="en-US">
              <a:latin typeface="Arial" charset="0"/>
            </a:endParaRPr>
          </a:p>
          <a:p>
            <a:pPr eaLnBrk="1" hangingPunct="1"/>
            <a:r>
              <a:rPr lang="en-US">
                <a:latin typeface="Arial" charset="0"/>
              </a:rPr>
              <a:t>HTML text of the Web page</a:t>
            </a:r>
            <a:endParaRPr lang="en-US" sz="2800">
              <a:latin typeface="Arial" charset="0"/>
            </a:endParaRPr>
          </a:p>
        </p:txBody>
      </p:sp>
      <p:sp>
        <p:nvSpPr>
          <p:cNvPr id="105477" name="Rectangle 1029"/>
          <p:cNvSpPr>
            <a:spLocks noChangeArrowheads="1"/>
          </p:cNvSpPr>
          <p:nvPr/>
        </p:nvSpPr>
        <p:spPr bwMode="auto">
          <a:xfrm>
            <a:off x="457200" y="3886200"/>
            <a:ext cx="3962400"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8" name="Rectangle 1030"/>
          <p:cNvSpPr>
            <a:spLocks noChangeArrowheads="1"/>
          </p:cNvSpPr>
          <p:nvPr/>
        </p:nvSpPr>
        <p:spPr bwMode="auto">
          <a:xfrm>
            <a:off x="4800600" y="3733800"/>
            <a:ext cx="3886200" cy="2362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9" name="Text Box 1031"/>
          <p:cNvSpPr txBox="1">
            <a:spLocks noChangeArrowheads="1"/>
          </p:cNvSpPr>
          <p:nvPr/>
        </p:nvSpPr>
        <p:spPr bwMode="auto">
          <a:xfrm>
            <a:off x="838200" y="1828800"/>
            <a:ext cx="1222375"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a:latin typeface="Arial" charset="0"/>
              </a:rPr>
              <a:t>Client</a:t>
            </a:r>
            <a:endParaRPr lang="en-US" sz="2800">
              <a:latin typeface="Arial" charset="0"/>
            </a:endParaRPr>
          </a:p>
        </p:txBody>
      </p:sp>
      <p:sp>
        <p:nvSpPr>
          <p:cNvPr id="105480" name="Text Box 1032"/>
          <p:cNvSpPr txBox="1">
            <a:spLocks noChangeArrowheads="1"/>
          </p:cNvSpPr>
          <p:nvPr/>
        </p:nvSpPr>
        <p:spPr bwMode="auto">
          <a:xfrm>
            <a:off x="5943600" y="1981200"/>
            <a:ext cx="1379538"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a:latin typeface="Arial" charset="0"/>
              </a:rPr>
              <a:t>Server</a:t>
            </a:r>
          </a:p>
        </p:txBody>
      </p:sp>
      <p:sp>
        <p:nvSpPr>
          <p:cNvPr id="105481" name="Line 1033"/>
          <p:cNvSpPr>
            <a:spLocks noChangeShapeType="1"/>
          </p:cNvSpPr>
          <p:nvPr/>
        </p:nvSpPr>
        <p:spPr bwMode="auto">
          <a:xfrm>
            <a:off x="2362200" y="2133600"/>
            <a:ext cx="1447800" cy="0"/>
          </a:xfrm>
          <a:prstGeom prst="line">
            <a:avLst/>
          </a:prstGeom>
          <a:noFill/>
          <a:ln w="57150">
            <a:solidFill>
              <a:schemeClr val="tx1"/>
            </a:solidFill>
            <a:round/>
            <a:headEnd type="none" w="sm" len="sm"/>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82" name="Line 1034"/>
          <p:cNvSpPr>
            <a:spLocks noChangeShapeType="1"/>
          </p:cNvSpPr>
          <p:nvPr/>
        </p:nvSpPr>
        <p:spPr bwMode="auto">
          <a:xfrm flipH="1">
            <a:off x="5715000" y="2895600"/>
            <a:ext cx="1447800" cy="0"/>
          </a:xfrm>
          <a:prstGeom prst="line">
            <a:avLst/>
          </a:prstGeom>
          <a:noFill/>
          <a:ln w="57150">
            <a:solidFill>
              <a:schemeClr val="tx1"/>
            </a:solidFill>
            <a:round/>
            <a:headEnd type="none" w="sm" len="sm"/>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05483" name="Object 1035"/>
          <p:cNvGraphicFramePr>
            <a:graphicFrameLocks noChangeAspect="1"/>
          </p:cNvGraphicFramePr>
          <p:nvPr/>
        </p:nvGraphicFramePr>
        <p:xfrm>
          <a:off x="7391400" y="1371600"/>
          <a:ext cx="1301750" cy="2286000"/>
        </p:xfrm>
        <a:graphic>
          <a:graphicData uri="http://schemas.openxmlformats.org/presentationml/2006/ole">
            <mc:AlternateContent xmlns:mc="http://schemas.openxmlformats.org/markup-compatibility/2006">
              <mc:Choice xmlns:v="urn:schemas-microsoft-com:vml" Requires="v">
                <p:oleObj spid="_x0000_s182344" name="Clip" r:id="rId4" imgW="1927225" imgH="3382963" progId="">
                  <p:embed/>
                </p:oleObj>
              </mc:Choice>
              <mc:Fallback>
                <p:oleObj name="Clip" r:id="rId4" imgW="1927225" imgH="3382963" progId="">
                  <p:embed/>
                  <p:pic>
                    <p:nvPicPr>
                      <p:cNvPr id="0" name="Picture 1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371600"/>
                        <a:ext cx="1301750" cy="2286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5484" name="Object 1036"/>
          <p:cNvGraphicFramePr>
            <a:graphicFrameLocks noChangeAspect="1"/>
          </p:cNvGraphicFramePr>
          <p:nvPr/>
        </p:nvGraphicFramePr>
        <p:xfrm>
          <a:off x="914400" y="2438400"/>
          <a:ext cx="1714500" cy="1209675"/>
        </p:xfrm>
        <a:graphic>
          <a:graphicData uri="http://schemas.openxmlformats.org/presentationml/2006/ole">
            <mc:AlternateContent xmlns:mc="http://schemas.openxmlformats.org/markup-compatibility/2006">
              <mc:Choice xmlns:v="urn:schemas-microsoft-com:vml" Requires="v">
                <p:oleObj spid="_x0000_s182345" name="Clip" r:id="rId6" imgW="3886200" imgH="2743200" progId="">
                  <p:embed/>
                </p:oleObj>
              </mc:Choice>
              <mc:Fallback>
                <p:oleObj name="Clip" r:id="rId6" imgW="3886200" imgH="2743200" progId="">
                  <p:embed/>
                  <p:pic>
                    <p:nvPicPr>
                      <p:cNvPr id="0" name="Picture 10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2438400"/>
                        <a:ext cx="1714500" cy="1209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5485" name="Text Box 1037"/>
          <p:cNvSpPr txBox="1">
            <a:spLocks noChangeArrowheads="1"/>
          </p:cNvSpPr>
          <p:nvPr/>
        </p:nvSpPr>
        <p:spPr bwMode="auto">
          <a:xfrm>
            <a:off x="304800" y="915988"/>
            <a:ext cx="75057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type="none" w="sm" len="sm"/>
                <a:tailEnd type="none" w="lg" len="lg"/>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1">
                <a:solidFill>
                  <a:srgbClr val="033BC2"/>
                </a:solidFill>
                <a:latin typeface="Helvetica" pitchFamily="34" charset="0"/>
              </a:rPr>
              <a:t>Transaction-oriented (request/reply), use TCP, port 80</a:t>
            </a:r>
            <a:endParaRPr lang="en-US" sz="3600">
              <a:latin typeface="Helvetica" pitchFamily="34" charset="0"/>
            </a:endParaRPr>
          </a:p>
        </p:txBody>
      </p:sp>
      <p:sp>
        <p:nvSpPr>
          <p:cNvPr id="16" name="Text Box 13"/>
          <p:cNvSpPr txBox="1">
            <a:spLocks noChangeArrowheads="1"/>
          </p:cNvSpPr>
          <p:nvPr/>
        </p:nvSpPr>
        <p:spPr bwMode="auto">
          <a:xfrm>
            <a:off x="304800" y="1477288"/>
            <a:ext cx="671690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type="none" w="sm" len="sm"/>
                <a:tailEnd type="none" w="lg" len="lg"/>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i="1" dirty="0" smtClean="0">
                <a:solidFill>
                  <a:srgbClr val="FF0000"/>
                </a:solidFill>
                <a:latin typeface="Helvetica" charset="0"/>
              </a:rPr>
              <a:t>Non-persistent (HTTP/1.0) vs. persistent (HTTP/1.1)</a:t>
            </a:r>
            <a:endParaRPr lang="en-US" sz="2200" dirty="0">
              <a:solidFill>
                <a:srgbClr val="FF0000"/>
              </a:solidFill>
              <a:latin typeface="Helvetica"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0"/>
          </p:nvPr>
        </p:nvSpPr>
        <p:spPr/>
        <p:txBody>
          <a:bodyPr/>
          <a:lstStyle/>
          <a:p>
            <a:r>
              <a:rPr lang="en-US"/>
              <a:t>CSci4211:          Application Layer</a:t>
            </a:r>
          </a:p>
        </p:txBody>
      </p:sp>
      <p:sp>
        <p:nvSpPr>
          <p:cNvPr id="34" name="Slide Number Placeholder 5"/>
          <p:cNvSpPr>
            <a:spLocks noGrp="1"/>
          </p:cNvSpPr>
          <p:nvPr>
            <p:ph type="sldNum" sz="quarter" idx="11"/>
          </p:nvPr>
        </p:nvSpPr>
        <p:spPr/>
        <p:txBody>
          <a:bodyPr/>
          <a:lstStyle/>
          <a:p>
            <a:fld id="{7CCEC618-19B9-4EED-BA8E-1BCE66B0007B}" type="slidenum">
              <a:rPr lang="en-US"/>
              <a:pPr/>
              <a:t>55</a:t>
            </a:fld>
            <a:endParaRPr lang="en-US"/>
          </a:p>
        </p:txBody>
      </p:sp>
      <p:sp>
        <p:nvSpPr>
          <p:cNvPr id="92162" name="Rectangle 1026"/>
          <p:cNvSpPr>
            <a:spLocks noGrp="1" noChangeArrowheads="1"/>
          </p:cNvSpPr>
          <p:nvPr>
            <p:ph type="title"/>
          </p:nvPr>
        </p:nvSpPr>
        <p:spPr>
          <a:xfrm>
            <a:off x="762000" y="228600"/>
            <a:ext cx="7772400" cy="1143000"/>
          </a:xfrm>
        </p:spPr>
        <p:txBody>
          <a:bodyPr/>
          <a:lstStyle/>
          <a:p>
            <a:r>
              <a:rPr lang="en-US" sz="3200"/>
              <a:t>User-server interaction: authentication</a:t>
            </a:r>
            <a:endParaRPr lang="en-US"/>
          </a:p>
        </p:txBody>
      </p:sp>
      <p:sp>
        <p:nvSpPr>
          <p:cNvPr id="92163" name="Rectangle 1027"/>
          <p:cNvSpPr>
            <a:spLocks noGrp="1" noChangeArrowheads="1"/>
          </p:cNvSpPr>
          <p:nvPr>
            <p:ph type="body" sz="half" idx="1"/>
          </p:nvPr>
        </p:nvSpPr>
        <p:spPr>
          <a:xfrm>
            <a:off x="457200" y="1676400"/>
            <a:ext cx="4086225" cy="3811588"/>
          </a:xfrm>
        </p:spPr>
        <p:txBody>
          <a:bodyPr/>
          <a:lstStyle/>
          <a:p>
            <a:pPr>
              <a:lnSpc>
                <a:spcPct val="90000"/>
              </a:lnSpc>
              <a:buFontTx/>
              <a:buNone/>
            </a:pPr>
            <a:r>
              <a:rPr lang="en-US" sz="2000">
                <a:solidFill>
                  <a:srgbClr val="FF0000"/>
                </a:solidFill>
              </a:rPr>
              <a:t>Authentication goal:</a:t>
            </a:r>
            <a:r>
              <a:rPr lang="en-US" sz="2000"/>
              <a:t> control access to server documents</a:t>
            </a:r>
          </a:p>
          <a:p>
            <a:pPr>
              <a:lnSpc>
                <a:spcPct val="90000"/>
              </a:lnSpc>
            </a:pPr>
            <a:r>
              <a:rPr lang="en-US" sz="2000">
                <a:solidFill>
                  <a:srgbClr val="FF0000"/>
                </a:solidFill>
              </a:rPr>
              <a:t>stateless:</a:t>
            </a:r>
            <a:r>
              <a:rPr lang="en-US" sz="2000"/>
              <a:t> client must present authorization in each request</a:t>
            </a:r>
          </a:p>
          <a:p>
            <a:pPr>
              <a:lnSpc>
                <a:spcPct val="90000"/>
              </a:lnSpc>
            </a:pPr>
            <a:r>
              <a:rPr lang="en-US" sz="2000"/>
              <a:t>authorization: typically name, password</a:t>
            </a:r>
          </a:p>
          <a:p>
            <a:pPr lvl="1">
              <a:lnSpc>
                <a:spcPct val="90000"/>
              </a:lnSpc>
            </a:pPr>
            <a:r>
              <a:rPr lang="en-US" sz="1600" b="1">
                <a:latin typeface="Courier New" pitchFamily="49" charset="0"/>
              </a:rPr>
              <a:t>authorization:</a:t>
            </a:r>
            <a:r>
              <a:rPr lang="en-US" sz="1800"/>
              <a:t> header line in request</a:t>
            </a:r>
          </a:p>
          <a:p>
            <a:pPr lvl="1">
              <a:lnSpc>
                <a:spcPct val="90000"/>
              </a:lnSpc>
            </a:pPr>
            <a:r>
              <a:rPr lang="en-US" sz="1800"/>
              <a:t>if no authorization presented, server refuses access, sends</a:t>
            </a:r>
          </a:p>
          <a:p>
            <a:pPr lvl="2">
              <a:lnSpc>
                <a:spcPct val="90000"/>
              </a:lnSpc>
              <a:buFontTx/>
              <a:buNone/>
            </a:pPr>
            <a:r>
              <a:rPr lang="en-US" sz="1600" b="1">
                <a:latin typeface="Courier New" pitchFamily="49" charset="0"/>
              </a:rPr>
              <a:t>WWW authenticate:</a:t>
            </a:r>
            <a:r>
              <a:rPr lang="en-US" sz="1600"/>
              <a:t> </a:t>
            </a:r>
          </a:p>
          <a:p>
            <a:pPr lvl="2">
              <a:lnSpc>
                <a:spcPct val="90000"/>
              </a:lnSpc>
              <a:buFontTx/>
              <a:buNone/>
            </a:pPr>
            <a:r>
              <a:rPr lang="en-US" sz="1800"/>
              <a:t>header line in response</a:t>
            </a:r>
            <a:endParaRPr lang="en-US" sz="1600"/>
          </a:p>
        </p:txBody>
      </p:sp>
      <p:sp>
        <p:nvSpPr>
          <p:cNvPr id="92164" name="Line 1028"/>
          <p:cNvSpPr>
            <a:spLocks noChangeShapeType="1"/>
          </p:cNvSpPr>
          <p:nvPr/>
        </p:nvSpPr>
        <p:spPr bwMode="auto">
          <a:xfrm>
            <a:off x="4800600" y="1990725"/>
            <a:ext cx="3305175" cy="38100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5" name="Text Box 1029"/>
          <p:cNvSpPr txBox="1">
            <a:spLocks noChangeArrowheads="1"/>
          </p:cNvSpPr>
          <p:nvPr/>
        </p:nvSpPr>
        <p:spPr bwMode="auto">
          <a:xfrm>
            <a:off x="4410075" y="1455738"/>
            <a:ext cx="981075"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u="sng">
                <a:latin typeface="Comic Sans MS" pitchFamily="66" charset="0"/>
              </a:rPr>
              <a:t>client</a:t>
            </a:r>
            <a:endParaRPr lang="en-US"/>
          </a:p>
        </p:txBody>
      </p:sp>
      <p:sp>
        <p:nvSpPr>
          <p:cNvPr id="92166" name="Text Box 1030"/>
          <p:cNvSpPr txBox="1">
            <a:spLocks noChangeArrowheads="1"/>
          </p:cNvSpPr>
          <p:nvPr/>
        </p:nvSpPr>
        <p:spPr bwMode="auto">
          <a:xfrm>
            <a:off x="7321550" y="1408113"/>
            <a:ext cx="11049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u="sng">
                <a:latin typeface="Comic Sans MS" pitchFamily="66" charset="0"/>
              </a:rPr>
              <a:t>server</a:t>
            </a:r>
            <a:endParaRPr lang="en-US"/>
          </a:p>
        </p:txBody>
      </p:sp>
      <p:sp>
        <p:nvSpPr>
          <p:cNvPr id="92167" name="Rectangle 1031"/>
          <p:cNvSpPr>
            <a:spLocks noChangeArrowheads="1"/>
          </p:cNvSpPr>
          <p:nvPr/>
        </p:nvSpPr>
        <p:spPr bwMode="auto">
          <a:xfrm>
            <a:off x="5038725" y="1990725"/>
            <a:ext cx="2686050" cy="3143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8" name="Text Box 1032"/>
          <p:cNvSpPr txBox="1">
            <a:spLocks noChangeArrowheads="1"/>
          </p:cNvSpPr>
          <p:nvPr/>
        </p:nvSpPr>
        <p:spPr bwMode="auto">
          <a:xfrm>
            <a:off x="5045075" y="1974850"/>
            <a:ext cx="268128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Comic Sans MS" pitchFamily="66" charset="0"/>
              </a:rPr>
              <a:t>usual http request msg</a:t>
            </a:r>
            <a:endParaRPr lang="en-US"/>
          </a:p>
        </p:txBody>
      </p:sp>
      <p:sp>
        <p:nvSpPr>
          <p:cNvPr id="92169" name="Line 1033"/>
          <p:cNvSpPr>
            <a:spLocks noChangeShapeType="1"/>
          </p:cNvSpPr>
          <p:nvPr/>
        </p:nvSpPr>
        <p:spPr bwMode="auto">
          <a:xfrm flipH="1">
            <a:off x="4829175" y="2438400"/>
            <a:ext cx="3305175" cy="38100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0" name="Rectangle 1034"/>
          <p:cNvSpPr>
            <a:spLocks noChangeArrowheads="1"/>
          </p:cNvSpPr>
          <p:nvPr/>
        </p:nvSpPr>
        <p:spPr bwMode="auto">
          <a:xfrm>
            <a:off x="5162550" y="2411413"/>
            <a:ext cx="2505075" cy="55721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1" name="Text Box 1035"/>
          <p:cNvSpPr txBox="1">
            <a:spLocks noChangeArrowheads="1"/>
          </p:cNvSpPr>
          <p:nvPr/>
        </p:nvSpPr>
        <p:spPr bwMode="auto">
          <a:xfrm>
            <a:off x="5083175" y="2374900"/>
            <a:ext cx="2643188" cy="641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Comic Sans MS" pitchFamily="66" charset="0"/>
              </a:rPr>
              <a:t>401: authorization req.</a:t>
            </a:r>
          </a:p>
          <a:p>
            <a:pPr algn="ctr"/>
            <a:r>
              <a:rPr lang="en-US" sz="1800" b="1">
                <a:latin typeface="Courier New" pitchFamily="49" charset="0"/>
              </a:rPr>
              <a:t>WWW authenticate:</a:t>
            </a:r>
            <a:endParaRPr lang="en-US"/>
          </a:p>
        </p:txBody>
      </p:sp>
      <p:sp>
        <p:nvSpPr>
          <p:cNvPr id="92172" name="Line 1036"/>
          <p:cNvSpPr>
            <a:spLocks noChangeShapeType="1"/>
          </p:cNvSpPr>
          <p:nvPr/>
        </p:nvSpPr>
        <p:spPr bwMode="auto">
          <a:xfrm>
            <a:off x="4810125" y="3581400"/>
            <a:ext cx="3305175" cy="38100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173" name="Group 1037"/>
          <p:cNvGrpSpPr>
            <a:grpSpLocks/>
          </p:cNvGrpSpPr>
          <p:nvPr/>
        </p:nvGrpSpPr>
        <p:grpSpPr bwMode="auto">
          <a:xfrm>
            <a:off x="5073650" y="3384550"/>
            <a:ext cx="2681288" cy="641350"/>
            <a:chOff x="3124" y="2762"/>
            <a:chExt cx="1689" cy="404"/>
          </a:xfrm>
        </p:grpSpPr>
        <p:sp>
          <p:nvSpPr>
            <p:cNvPr id="92174" name="Rectangle 1038"/>
            <p:cNvSpPr>
              <a:spLocks noChangeArrowheads="1"/>
            </p:cNvSpPr>
            <p:nvPr/>
          </p:nvSpPr>
          <p:spPr bwMode="auto">
            <a:xfrm>
              <a:off x="3186" y="2791"/>
              <a:ext cx="1578" cy="351"/>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5" name="Text Box 1039"/>
            <p:cNvSpPr txBox="1">
              <a:spLocks noChangeArrowheads="1"/>
            </p:cNvSpPr>
            <p:nvPr/>
          </p:nvSpPr>
          <p:spPr bwMode="auto">
            <a:xfrm>
              <a:off x="3124" y="2762"/>
              <a:ext cx="1689" cy="4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Comic Sans MS" pitchFamily="66" charset="0"/>
                </a:rPr>
                <a:t>usual http request msg</a:t>
              </a:r>
            </a:p>
            <a:p>
              <a:pPr algn="ctr"/>
              <a:r>
                <a:rPr lang="en-US" sz="1800">
                  <a:latin typeface="Comic Sans MS" pitchFamily="66" charset="0"/>
                </a:rPr>
                <a:t>+ </a:t>
              </a:r>
              <a:r>
                <a:rPr lang="en-US" sz="1600" b="1">
                  <a:latin typeface="Courier New" pitchFamily="49" charset="0"/>
                </a:rPr>
                <a:t>Authorization:line</a:t>
              </a:r>
              <a:endParaRPr lang="en-US"/>
            </a:p>
          </p:txBody>
        </p:sp>
      </p:grpSp>
      <p:sp>
        <p:nvSpPr>
          <p:cNvPr id="92176" name="Line 1040"/>
          <p:cNvSpPr>
            <a:spLocks noChangeShapeType="1"/>
          </p:cNvSpPr>
          <p:nvPr/>
        </p:nvSpPr>
        <p:spPr bwMode="auto">
          <a:xfrm flipH="1">
            <a:off x="4800600" y="4067175"/>
            <a:ext cx="3305175" cy="38100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177" name="Group 1041"/>
          <p:cNvGrpSpPr>
            <a:grpSpLocks/>
          </p:cNvGrpSpPr>
          <p:nvPr/>
        </p:nvGrpSpPr>
        <p:grpSpPr bwMode="auto">
          <a:xfrm>
            <a:off x="5016500" y="4098925"/>
            <a:ext cx="2767013" cy="366713"/>
            <a:chOff x="3268" y="2846"/>
            <a:chExt cx="1743" cy="231"/>
          </a:xfrm>
        </p:grpSpPr>
        <p:sp>
          <p:nvSpPr>
            <p:cNvPr id="92178" name="Rectangle 1042"/>
            <p:cNvSpPr>
              <a:spLocks noChangeArrowheads="1"/>
            </p:cNvSpPr>
            <p:nvPr/>
          </p:nvSpPr>
          <p:spPr bwMode="auto">
            <a:xfrm>
              <a:off x="3282" y="2856"/>
              <a:ext cx="1692" cy="19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9" name="Text Box 1043"/>
            <p:cNvSpPr txBox="1">
              <a:spLocks noChangeArrowheads="1"/>
            </p:cNvSpPr>
            <p:nvPr/>
          </p:nvSpPr>
          <p:spPr bwMode="auto">
            <a:xfrm>
              <a:off x="3268" y="2846"/>
              <a:ext cx="1743"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Comic Sans MS" pitchFamily="66" charset="0"/>
                </a:rPr>
                <a:t>usual http response msg</a:t>
              </a:r>
              <a:endParaRPr lang="en-US"/>
            </a:p>
          </p:txBody>
        </p:sp>
      </p:grpSp>
      <p:sp>
        <p:nvSpPr>
          <p:cNvPr id="92180" name="Line 1044"/>
          <p:cNvSpPr>
            <a:spLocks noChangeShapeType="1"/>
          </p:cNvSpPr>
          <p:nvPr/>
        </p:nvSpPr>
        <p:spPr bwMode="auto">
          <a:xfrm>
            <a:off x="4781550" y="5067300"/>
            <a:ext cx="3305175" cy="38100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181" name="Group 1045"/>
          <p:cNvGrpSpPr>
            <a:grpSpLocks/>
          </p:cNvGrpSpPr>
          <p:nvPr/>
        </p:nvGrpSpPr>
        <p:grpSpPr bwMode="auto">
          <a:xfrm>
            <a:off x="5054600" y="4889500"/>
            <a:ext cx="2681288" cy="641350"/>
            <a:chOff x="3124" y="2762"/>
            <a:chExt cx="1689" cy="404"/>
          </a:xfrm>
        </p:grpSpPr>
        <p:sp>
          <p:nvSpPr>
            <p:cNvPr id="92182" name="Rectangle 1046"/>
            <p:cNvSpPr>
              <a:spLocks noChangeArrowheads="1"/>
            </p:cNvSpPr>
            <p:nvPr/>
          </p:nvSpPr>
          <p:spPr bwMode="auto">
            <a:xfrm>
              <a:off x="3186" y="2791"/>
              <a:ext cx="1578" cy="351"/>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3" name="Text Box 1047"/>
            <p:cNvSpPr txBox="1">
              <a:spLocks noChangeArrowheads="1"/>
            </p:cNvSpPr>
            <p:nvPr/>
          </p:nvSpPr>
          <p:spPr bwMode="auto">
            <a:xfrm>
              <a:off x="3124" y="2762"/>
              <a:ext cx="1689" cy="4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Comic Sans MS" pitchFamily="66" charset="0"/>
                </a:rPr>
                <a:t>usual http request msg</a:t>
              </a:r>
            </a:p>
            <a:p>
              <a:pPr algn="ctr"/>
              <a:r>
                <a:rPr lang="en-US" sz="1800">
                  <a:latin typeface="Comic Sans MS" pitchFamily="66" charset="0"/>
                </a:rPr>
                <a:t>+ </a:t>
              </a:r>
              <a:r>
                <a:rPr lang="en-US" sz="1600" b="1">
                  <a:latin typeface="Courier New" pitchFamily="49" charset="0"/>
                </a:rPr>
                <a:t>Authorization:line</a:t>
              </a:r>
            </a:p>
          </p:txBody>
        </p:sp>
      </p:grpSp>
      <p:sp>
        <p:nvSpPr>
          <p:cNvPr id="92184" name="Line 1048"/>
          <p:cNvSpPr>
            <a:spLocks noChangeShapeType="1"/>
          </p:cNvSpPr>
          <p:nvPr/>
        </p:nvSpPr>
        <p:spPr bwMode="auto">
          <a:xfrm flipH="1">
            <a:off x="4810125" y="5562600"/>
            <a:ext cx="3305175" cy="38100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185" name="Group 1049"/>
          <p:cNvGrpSpPr>
            <a:grpSpLocks/>
          </p:cNvGrpSpPr>
          <p:nvPr/>
        </p:nvGrpSpPr>
        <p:grpSpPr bwMode="auto">
          <a:xfrm>
            <a:off x="5026025" y="5594350"/>
            <a:ext cx="2767013" cy="366713"/>
            <a:chOff x="3268" y="2846"/>
            <a:chExt cx="1743" cy="231"/>
          </a:xfrm>
        </p:grpSpPr>
        <p:sp>
          <p:nvSpPr>
            <p:cNvPr id="92186" name="Rectangle 1050"/>
            <p:cNvSpPr>
              <a:spLocks noChangeArrowheads="1"/>
            </p:cNvSpPr>
            <p:nvPr/>
          </p:nvSpPr>
          <p:spPr bwMode="auto">
            <a:xfrm>
              <a:off x="3282" y="2856"/>
              <a:ext cx="1692" cy="19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7" name="Text Box 1051"/>
            <p:cNvSpPr txBox="1">
              <a:spLocks noChangeArrowheads="1"/>
            </p:cNvSpPr>
            <p:nvPr/>
          </p:nvSpPr>
          <p:spPr bwMode="auto">
            <a:xfrm>
              <a:off x="3268" y="2846"/>
              <a:ext cx="1743"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Comic Sans MS" pitchFamily="66" charset="0"/>
                </a:rPr>
                <a:t>usual http response msg</a:t>
              </a:r>
              <a:endParaRPr lang="en-US"/>
            </a:p>
          </p:txBody>
        </p:sp>
      </p:grpSp>
      <p:sp>
        <p:nvSpPr>
          <p:cNvPr id="92188" name="Line 1052"/>
          <p:cNvSpPr>
            <a:spLocks noChangeShapeType="1"/>
          </p:cNvSpPr>
          <p:nvPr/>
        </p:nvSpPr>
        <p:spPr bwMode="auto">
          <a:xfrm>
            <a:off x="8467725" y="2019300"/>
            <a:ext cx="0" cy="4143375"/>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189" name="Group 1053"/>
          <p:cNvGrpSpPr>
            <a:grpSpLocks/>
          </p:cNvGrpSpPr>
          <p:nvPr/>
        </p:nvGrpSpPr>
        <p:grpSpPr bwMode="auto">
          <a:xfrm>
            <a:off x="8115300" y="5503863"/>
            <a:ext cx="711200" cy="396875"/>
            <a:chOff x="4986" y="3503"/>
            <a:chExt cx="448" cy="250"/>
          </a:xfrm>
        </p:grpSpPr>
        <p:sp>
          <p:nvSpPr>
            <p:cNvPr id="92190" name="Rectangle 1054"/>
            <p:cNvSpPr>
              <a:spLocks noChangeArrowheads="1"/>
            </p:cNvSpPr>
            <p:nvPr/>
          </p:nvSpPr>
          <p:spPr bwMode="auto">
            <a:xfrm>
              <a:off x="5040" y="3564"/>
              <a:ext cx="360" cy="144"/>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1" name="Text Box 1055"/>
            <p:cNvSpPr txBox="1">
              <a:spLocks noChangeArrowheads="1"/>
            </p:cNvSpPr>
            <p:nvPr/>
          </p:nvSpPr>
          <p:spPr bwMode="auto">
            <a:xfrm>
              <a:off x="4986" y="3503"/>
              <a:ext cx="448"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solidFill>
                    <a:srgbClr val="FF0000"/>
                  </a:solidFill>
                  <a:latin typeface="Comic Sans MS" pitchFamily="66" charset="0"/>
                </a:rPr>
                <a:t>time</a:t>
              </a:r>
              <a:endParaRPr lang="en-US"/>
            </a:p>
          </p:txBody>
        </p:sp>
      </p:grpSp>
      <p:sp>
        <p:nvSpPr>
          <p:cNvPr id="92192" name="Text Box 1056"/>
          <p:cNvSpPr txBox="1">
            <a:spLocks noChangeArrowheads="1"/>
          </p:cNvSpPr>
          <p:nvPr/>
        </p:nvSpPr>
        <p:spPr bwMode="auto">
          <a:xfrm>
            <a:off x="152400" y="5486400"/>
            <a:ext cx="4629150" cy="641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chemeClr val="accent2"/>
                </a:solidFill>
                <a:latin typeface="Comic Sans MS" pitchFamily="66" charset="0"/>
              </a:rPr>
              <a:t>Browser caches name &amp; password so</a:t>
            </a:r>
          </a:p>
          <a:p>
            <a:r>
              <a:rPr lang="en-US" sz="1600">
                <a:solidFill>
                  <a:schemeClr val="accent2"/>
                </a:solidFill>
                <a:latin typeface="Comic Sans MS" pitchFamily="66" charset="0"/>
              </a:rPr>
              <a:t>that user does not have to repeatedly enter it</a:t>
            </a:r>
            <a:r>
              <a:rPr lang="en-US" sz="2000">
                <a:solidFill>
                  <a:schemeClr val="accent2"/>
                </a:solidFill>
                <a:latin typeface="Comic Sans MS" pitchFamily="66" charset="0"/>
              </a:rPr>
              <a:t>.</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0"/>
          </p:nvPr>
        </p:nvSpPr>
        <p:spPr/>
        <p:txBody>
          <a:bodyPr/>
          <a:lstStyle/>
          <a:p>
            <a:r>
              <a:rPr lang="en-US"/>
              <a:t>CSci4211:          Application Layer</a:t>
            </a:r>
          </a:p>
        </p:txBody>
      </p:sp>
      <p:sp>
        <p:nvSpPr>
          <p:cNvPr id="31" name="Slide Number Placeholder 5"/>
          <p:cNvSpPr>
            <a:spLocks noGrp="1"/>
          </p:cNvSpPr>
          <p:nvPr>
            <p:ph type="sldNum" sz="quarter" idx="11"/>
          </p:nvPr>
        </p:nvSpPr>
        <p:spPr/>
        <p:txBody>
          <a:bodyPr/>
          <a:lstStyle/>
          <a:p>
            <a:fld id="{98D9F551-14E2-4DFA-B336-193F3D947BBC}" type="slidenum">
              <a:rPr lang="en-US"/>
              <a:pPr/>
              <a:t>56</a:t>
            </a:fld>
            <a:endParaRPr lang="en-US"/>
          </a:p>
        </p:txBody>
      </p:sp>
      <p:sp>
        <p:nvSpPr>
          <p:cNvPr id="93186" name="Rectangle 1026"/>
          <p:cNvSpPr>
            <a:spLocks noGrp="1" noChangeArrowheads="1"/>
          </p:cNvSpPr>
          <p:nvPr>
            <p:ph type="title"/>
          </p:nvPr>
        </p:nvSpPr>
        <p:spPr/>
        <p:txBody>
          <a:bodyPr/>
          <a:lstStyle/>
          <a:p>
            <a:r>
              <a:rPr lang="en-US" sz="3200"/>
              <a:t>User-server interaction: cookies</a:t>
            </a:r>
            <a:endParaRPr lang="en-US"/>
          </a:p>
        </p:txBody>
      </p:sp>
      <p:sp>
        <p:nvSpPr>
          <p:cNvPr id="93187" name="Rectangle 1027"/>
          <p:cNvSpPr>
            <a:spLocks noGrp="1" noChangeArrowheads="1"/>
          </p:cNvSpPr>
          <p:nvPr>
            <p:ph type="body" sz="half" idx="1"/>
          </p:nvPr>
        </p:nvSpPr>
        <p:spPr>
          <a:xfrm>
            <a:off x="390525" y="1590675"/>
            <a:ext cx="3600450" cy="4305300"/>
          </a:xfrm>
        </p:spPr>
        <p:txBody>
          <a:bodyPr/>
          <a:lstStyle/>
          <a:p>
            <a:r>
              <a:rPr lang="en-US" sz="2000"/>
              <a:t>server sends “cookie” to client in response mst</a:t>
            </a:r>
            <a:endParaRPr lang="en-US" sz="2000">
              <a:solidFill>
                <a:srgbClr val="FF0000"/>
              </a:solidFill>
            </a:endParaRPr>
          </a:p>
          <a:p>
            <a:pPr lvl="1">
              <a:buFontTx/>
              <a:buNone/>
            </a:pPr>
            <a:r>
              <a:rPr lang="en-US" sz="1600" b="1">
                <a:latin typeface="Courier New" pitchFamily="49" charset="0"/>
              </a:rPr>
              <a:t>Set-cookie: 1678453</a:t>
            </a:r>
            <a:endParaRPr lang="en-US" sz="1600">
              <a:solidFill>
                <a:srgbClr val="FF0000"/>
              </a:solidFill>
            </a:endParaRPr>
          </a:p>
          <a:p>
            <a:r>
              <a:rPr lang="en-US" sz="2000"/>
              <a:t>client presents cookie in later requests</a:t>
            </a:r>
          </a:p>
          <a:p>
            <a:pPr lvl="1">
              <a:buFontTx/>
              <a:buNone/>
            </a:pPr>
            <a:r>
              <a:rPr lang="en-US" sz="1600" b="1">
                <a:latin typeface="Courier New" pitchFamily="49" charset="0"/>
              </a:rPr>
              <a:t>cookie: 1678453</a:t>
            </a:r>
          </a:p>
          <a:p>
            <a:r>
              <a:rPr lang="en-US" sz="2000"/>
              <a:t>server matches presented-cookie with server-stored info</a:t>
            </a:r>
          </a:p>
          <a:p>
            <a:pPr lvl="1"/>
            <a:r>
              <a:rPr lang="en-US" sz="1800"/>
              <a:t>authentication</a:t>
            </a:r>
          </a:p>
          <a:p>
            <a:pPr lvl="1"/>
            <a:r>
              <a:rPr lang="en-US" sz="1800"/>
              <a:t>remembering user preferences, previous choices</a:t>
            </a:r>
          </a:p>
        </p:txBody>
      </p:sp>
      <p:sp>
        <p:nvSpPr>
          <p:cNvPr id="93188" name="Line 1028"/>
          <p:cNvSpPr>
            <a:spLocks noChangeShapeType="1"/>
          </p:cNvSpPr>
          <p:nvPr/>
        </p:nvSpPr>
        <p:spPr bwMode="auto">
          <a:xfrm>
            <a:off x="4267200" y="1971675"/>
            <a:ext cx="3305175" cy="38100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89" name="Text Box 1029"/>
          <p:cNvSpPr txBox="1">
            <a:spLocks noChangeArrowheads="1"/>
          </p:cNvSpPr>
          <p:nvPr/>
        </p:nvSpPr>
        <p:spPr bwMode="auto">
          <a:xfrm>
            <a:off x="3876675" y="1436688"/>
            <a:ext cx="981075"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u="sng">
                <a:latin typeface="Comic Sans MS" pitchFamily="66" charset="0"/>
              </a:rPr>
              <a:t>client</a:t>
            </a:r>
            <a:endParaRPr lang="en-US"/>
          </a:p>
        </p:txBody>
      </p:sp>
      <p:sp>
        <p:nvSpPr>
          <p:cNvPr id="93190" name="Text Box 1030"/>
          <p:cNvSpPr txBox="1">
            <a:spLocks noChangeArrowheads="1"/>
          </p:cNvSpPr>
          <p:nvPr/>
        </p:nvSpPr>
        <p:spPr bwMode="auto">
          <a:xfrm>
            <a:off x="7321550" y="1408113"/>
            <a:ext cx="11049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u="sng">
                <a:latin typeface="Comic Sans MS" pitchFamily="66" charset="0"/>
              </a:rPr>
              <a:t>server</a:t>
            </a:r>
            <a:endParaRPr lang="en-US"/>
          </a:p>
        </p:txBody>
      </p:sp>
      <p:sp>
        <p:nvSpPr>
          <p:cNvPr id="93191" name="Rectangle 1031"/>
          <p:cNvSpPr>
            <a:spLocks noChangeArrowheads="1"/>
          </p:cNvSpPr>
          <p:nvPr/>
        </p:nvSpPr>
        <p:spPr bwMode="auto">
          <a:xfrm>
            <a:off x="4505325" y="1971675"/>
            <a:ext cx="2686050" cy="3143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2" name="Text Box 1032"/>
          <p:cNvSpPr txBox="1">
            <a:spLocks noChangeArrowheads="1"/>
          </p:cNvSpPr>
          <p:nvPr/>
        </p:nvSpPr>
        <p:spPr bwMode="auto">
          <a:xfrm>
            <a:off x="4511675" y="1955800"/>
            <a:ext cx="268128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Comic Sans MS" pitchFamily="66" charset="0"/>
              </a:rPr>
              <a:t>usual http request msg</a:t>
            </a:r>
            <a:endParaRPr lang="en-US"/>
          </a:p>
        </p:txBody>
      </p:sp>
      <p:sp>
        <p:nvSpPr>
          <p:cNvPr id="93193" name="Line 1033"/>
          <p:cNvSpPr>
            <a:spLocks noChangeShapeType="1"/>
          </p:cNvSpPr>
          <p:nvPr/>
        </p:nvSpPr>
        <p:spPr bwMode="auto">
          <a:xfrm flipH="1">
            <a:off x="4295775" y="2419350"/>
            <a:ext cx="3305175" cy="38100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4" name="Rectangle 1034"/>
          <p:cNvSpPr>
            <a:spLocks noChangeArrowheads="1"/>
          </p:cNvSpPr>
          <p:nvPr/>
        </p:nvSpPr>
        <p:spPr bwMode="auto">
          <a:xfrm>
            <a:off x="4629150" y="2392363"/>
            <a:ext cx="2505075" cy="55721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5" name="Text Box 1035"/>
          <p:cNvSpPr txBox="1">
            <a:spLocks noChangeArrowheads="1"/>
          </p:cNvSpPr>
          <p:nvPr/>
        </p:nvSpPr>
        <p:spPr bwMode="auto">
          <a:xfrm>
            <a:off x="4549775" y="2355850"/>
            <a:ext cx="2643188" cy="671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Comic Sans MS" pitchFamily="66" charset="0"/>
              </a:rPr>
              <a:t>usual http response +</a:t>
            </a:r>
          </a:p>
          <a:p>
            <a:pPr algn="ctr"/>
            <a:r>
              <a:rPr lang="en-US" sz="2000" b="1">
                <a:latin typeface="Courier New" pitchFamily="49" charset="0"/>
              </a:rPr>
              <a:t>Set-cookie: #</a:t>
            </a:r>
          </a:p>
        </p:txBody>
      </p:sp>
      <p:sp>
        <p:nvSpPr>
          <p:cNvPr id="93196" name="Line 1036"/>
          <p:cNvSpPr>
            <a:spLocks noChangeShapeType="1"/>
          </p:cNvSpPr>
          <p:nvPr/>
        </p:nvSpPr>
        <p:spPr bwMode="auto">
          <a:xfrm>
            <a:off x="4276725" y="3562350"/>
            <a:ext cx="3305175" cy="38100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3197" name="Group 1037"/>
          <p:cNvGrpSpPr>
            <a:grpSpLocks/>
          </p:cNvGrpSpPr>
          <p:nvPr/>
        </p:nvGrpSpPr>
        <p:grpSpPr bwMode="auto">
          <a:xfrm>
            <a:off x="4540250" y="3365500"/>
            <a:ext cx="2681288" cy="671513"/>
            <a:chOff x="3124" y="2762"/>
            <a:chExt cx="1689" cy="423"/>
          </a:xfrm>
        </p:grpSpPr>
        <p:sp>
          <p:nvSpPr>
            <p:cNvPr id="93198" name="Rectangle 1038"/>
            <p:cNvSpPr>
              <a:spLocks noChangeArrowheads="1"/>
            </p:cNvSpPr>
            <p:nvPr/>
          </p:nvSpPr>
          <p:spPr bwMode="auto">
            <a:xfrm>
              <a:off x="3186" y="2791"/>
              <a:ext cx="1578" cy="351"/>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9" name="Text Box 1039"/>
            <p:cNvSpPr txBox="1">
              <a:spLocks noChangeArrowheads="1"/>
            </p:cNvSpPr>
            <p:nvPr/>
          </p:nvSpPr>
          <p:spPr bwMode="auto">
            <a:xfrm>
              <a:off x="3124" y="2762"/>
              <a:ext cx="1689" cy="42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Comic Sans MS" pitchFamily="66" charset="0"/>
                </a:rPr>
                <a:t>usual http request msg</a:t>
              </a:r>
            </a:p>
            <a:p>
              <a:pPr algn="ctr"/>
              <a:r>
                <a:rPr lang="en-US" sz="2000" b="1">
                  <a:latin typeface="Courier New" pitchFamily="49" charset="0"/>
                </a:rPr>
                <a:t>cookie: #</a:t>
              </a:r>
            </a:p>
          </p:txBody>
        </p:sp>
      </p:grpSp>
      <p:sp>
        <p:nvSpPr>
          <p:cNvPr id="93200" name="Line 1040"/>
          <p:cNvSpPr>
            <a:spLocks noChangeShapeType="1"/>
          </p:cNvSpPr>
          <p:nvPr/>
        </p:nvSpPr>
        <p:spPr bwMode="auto">
          <a:xfrm flipH="1">
            <a:off x="4267200" y="4048125"/>
            <a:ext cx="3305175" cy="38100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3201" name="Group 1041"/>
          <p:cNvGrpSpPr>
            <a:grpSpLocks/>
          </p:cNvGrpSpPr>
          <p:nvPr/>
        </p:nvGrpSpPr>
        <p:grpSpPr bwMode="auto">
          <a:xfrm>
            <a:off x="4483100" y="4079875"/>
            <a:ext cx="2767013" cy="366713"/>
            <a:chOff x="3268" y="2846"/>
            <a:chExt cx="1743" cy="231"/>
          </a:xfrm>
        </p:grpSpPr>
        <p:sp>
          <p:nvSpPr>
            <p:cNvPr id="93202" name="Rectangle 1042"/>
            <p:cNvSpPr>
              <a:spLocks noChangeArrowheads="1"/>
            </p:cNvSpPr>
            <p:nvPr/>
          </p:nvSpPr>
          <p:spPr bwMode="auto">
            <a:xfrm>
              <a:off x="3282" y="2856"/>
              <a:ext cx="1692" cy="19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3" name="Text Box 1043"/>
            <p:cNvSpPr txBox="1">
              <a:spLocks noChangeArrowheads="1"/>
            </p:cNvSpPr>
            <p:nvPr/>
          </p:nvSpPr>
          <p:spPr bwMode="auto">
            <a:xfrm>
              <a:off x="3268" y="2846"/>
              <a:ext cx="1743"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Comic Sans MS" pitchFamily="66" charset="0"/>
                </a:rPr>
                <a:t>usual http response msg</a:t>
              </a:r>
              <a:endParaRPr lang="en-US"/>
            </a:p>
          </p:txBody>
        </p:sp>
      </p:grpSp>
      <p:sp>
        <p:nvSpPr>
          <p:cNvPr id="93204" name="Line 1044"/>
          <p:cNvSpPr>
            <a:spLocks noChangeShapeType="1"/>
          </p:cNvSpPr>
          <p:nvPr/>
        </p:nvSpPr>
        <p:spPr bwMode="auto">
          <a:xfrm>
            <a:off x="4248150" y="5048250"/>
            <a:ext cx="3305175" cy="38100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3205" name="Group 1045"/>
          <p:cNvGrpSpPr>
            <a:grpSpLocks/>
          </p:cNvGrpSpPr>
          <p:nvPr/>
        </p:nvGrpSpPr>
        <p:grpSpPr bwMode="auto">
          <a:xfrm>
            <a:off x="4521200" y="4870450"/>
            <a:ext cx="2681288" cy="671513"/>
            <a:chOff x="3124" y="2762"/>
            <a:chExt cx="1689" cy="423"/>
          </a:xfrm>
        </p:grpSpPr>
        <p:sp>
          <p:nvSpPr>
            <p:cNvPr id="93206" name="Rectangle 1046"/>
            <p:cNvSpPr>
              <a:spLocks noChangeArrowheads="1"/>
            </p:cNvSpPr>
            <p:nvPr/>
          </p:nvSpPr>
          <p:spPr bwMode="auto">
            <a:xfrm>
              <a:off x="3186" y="2791"/>
              <a:ext cx="1578" cy="351"/>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7" name="Text Box 1047"/>
            <p:cNvSpPr txBox="1">
              <a:spLocks noChangeArrowheads="1"/>
            </p:cNvSpPr>
            <p:nvPr/>
          </p:nvSpPr>
          <p:spPr bwMode="auto">
            <a:xfrm>
              <a:off x="3124" y="2762"/>
              <a:ext cx="1689" cy="42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Comic Sans MS" pitchFamily="66" charset="0"/>
                </a:rPr>
                <a:t>usual http request msg</a:t>
              </a:r>
            </a:p>
            <a:p>
              <a:pPr algn="ctr"/>
              <a:r>
                <a:rPr lang="en-US" sz="2000" b="1">
                  <a:latin typeface="Courier New" pitchFamily="49" charset="0"/>
                </a:rPr>
                <a:t>cookie: #</a:t>
              </a:r>
            </a:p>
          </p:txBody>
        </p:sp>
      </p:grpSp>
      <p:sp>
        <p:nvSpPr>
          <p:cNvPr id="93208" name="Line 1048"/>
          <p:cNvSpPr>
            <a:spLocks noChangeShapeType="1"/>
          </p:cNvSpPr>
          <p:nvPr/>
        </p:nvSpPr>
        <p:spPr bwMode="auto">
          <a:xfrm flipH="1">
            <a:off x="4276725" y="5543550"/>
            <a:ext cx="3305175" cy="38100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3209" name="Group 1049"/>
          <p:cNvGrpSpPr>
            <a:grpSpLocks/>
          </p:cNvGrpSpPr>
          <p:nvPr/>
        </p:nvGrpSpPr>
        <p:grpSpPr bwMode="auto">
          <a:xfrm>
            <a:off x="4492625" y="5575300"/>
            <a:ext cx="2767013" cy="366713"/>
            <a:chOff x="3268" y="2846"/>
            <a:chExt cx="1743" cy="231"/>
          </a:xfrm>
        </p:grpSpPr>
        <p:sp>
          <p:nvSpPr>
            <p:cNvPr id="93210" name="Rectangle 1050"/>
            <p:cNvSpPr>
              <a:spLocks noChangeArrowheads="1"/>
            </p:cNvSpPr>
            <p:nvPr/>
          </p:nvSpPr>
          <p:spPr bwMode="auto">
            <a:xfrm>
              <a:off x="3282" y="2856"/>
              <a:ext cx="1692" cy="19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11" name="Text Box 1051"/>
            <p:cNvSpPr txBox="1">
              <a:spLocks noChangeArrowheads="1"/>
            </p:cNvSpPr>
            <p:nvPr/>
          </p:nvSpPr>
          <p:spPr bwMode="auto">
            <a:xfrm>
              <a:off x="3268" y="2846"/>
              <a:ext cx="1743"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Comic Sans MS" pitchFamily="66" charset="0"/>
                </a:rPr>
                <a:t>usual http response msg</a:t>
              </a:r>
              <a:endParaRPr lang="en-US"/>
            </a:p>
          </p:txBody>
        </p:sp>
      </p:grpSp>
      <p:sp>
        <p:nvSpPr>
          <p:cNvPr id="93212" name="Text Box 1052"/>
          <p:cNvSpPr txBox="1">
            <a:spLocks noChangeArrowheads="1"/>
          </p:cNvSpPr>
          <p:nvPr/>
        </p:nvSpPr>
        <p:spPr bwMode="auto">
          <a:xfrm>
            <a:off x="7559675" y="3522663"/>
            <a:ext cx="1246188" cy="1006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solidFill>
                  <a:schemeClr val="accent2"/>
                </a:solidFill>
                <a:latin typeface="Comic Sans MS" pitchFamily="66" charset="0"/>
              </a:rPr>
              <a:t>cookie-</a:t>
            </a:r>
          </a:p>
          <a:p>
            <a:pPr algn="ctr"/>
            <a:r>
              <a:rPr lang="en-US" sz="2000">
                <a:solidFill>
                  <a:schemeClr val="accent2"/>
                </a:solidFill>
                <a:latin typeface="Comic Sans MS" pitchFamily="66" charset="0"/>
              </a:rPr>
              <a:t>speccific</a:t>
            </a:r>
          </a:p>
          <a:p>
            <a:pPr algn="ctr"/>
            <a:r>
              <a:rPr lang="en-US" sz="2000">
                <a:solidFill>
                  <a:schemeClr val="accent2"/>
                </a:solidFill>
                <a:latin typeface="Comic Sans MS" pitchFamily="66" charset="0"/>
              </a:rPr>
              <a:t>action</a:t>
            </a:r>
            <a:endParaRPr lang="en-US"/>
          </a:p>
        </p:txBody>
      </p:sp>
      <p:sp>
        <p:nvSpPr>
          <p:cNvPr id="93213" name="Text Box 1053"/>
          <p:cNvSpPr txBox="1">
            <a:spLocks noChangeArrowheads="1"/>
          </p:cNvSpPr>
          <p:nvPr/>
        </p:nvSpPr>
        <p:spPr bwMode="auto">
          <a:xfrm>
            <a:off x="7672388" y="4999038"/>
            <a:ext cx="1116012" cy="1006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solidFill>
                  <a:schemeClr val="accent2"/>
                </a:solidFill>
                <a:latin typeface="Comic Sans MS" pitchFamily="66" charset="0"/>
              </a:rPr>
              <a:t>cookie-</a:t>
            </a:r>
          </a:p>
          <a:p>
            <a:pPr algn="ctr"/>
            <a:r>
              <a:rPr lang="en-US" sz="2000">
                <a:solidFill>
                  <a:schemeClr val="accent2"/>
                </a:solidFill>
                <a:latin typeface="Comic Sans MS" pitchFamily="66" charset="0"/>
              </a:rPr>
              <a:t>specific</a:t>
            </a:r>
          </a:p>
          <a:p>
            <a:pPr algn="ctr"/>
            <a:r>
              <a:rPr lang="en-US" sz="2000">
                <a:solidFill>
                  <a:schemeClr val="accent2"/>
                </a:solidFill>
                <a:latin typeface="Comic Sans MS" pitchFamily="66" charset="0"/>
              </a:rPr>
              <a:t>action</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CSci4211:          Application Layer</a:t>
            </a:r>
          </a:p>
        </p:txBody>
      </p:sp>
      <p:sp>
        <p:nvSpPr>
          <p:cNvPr id="5" name="Slide Number Placeholder 5"/>
          <p:cNvSpPr>
            <a:spLocks noGrp="1"/>
          </p:cNvSpPr>
          <p:nvPr>
            <p:ph type="sldNum" sz="quarter" idx="11"/>
          </p:nvPr>
        </p:nvSpPr>
        <p:spPr/>
        <p:txBody>
          <a:bodyPr/>
          <a:lstStyle/>
          <a:p>
            <a:fld id="{126C65DA-E65A-4B6C-BEAC-071208296236}" type="slidenum">
              <a:rPr lang="en-US"/>
              <a:pPr/>
              <a:t>57</a:t>
            </a:fld>
            <a:endParaRPr lang="en-US"/>
          </a:p>
        </p:txBody>
      </p:sp>
      <p:sp>
        <p:nvSpPr>
          <p:cNvPr id="97282" name="Rectangle 2"/>
          <p:cNvSpPr>
            <a:spLocks noGrp="1" noChangeArrowheads="1"/>
          </p:cNvSpPr>
          <p:nvPr>
            <p:ph type="title"/>
          </p:nvPr>
        </p:nvSpPr>
        <p:spPr>
          <a:xfrm>
            <a:off x="609600" y="-76200"/>
            <a:ext cx="7772400" cy="1143000"/>
          </a:xfrm>
        </p:spPr>
        <p:txBody>
          <a:bodyPr/>
          <a:lstStyle/>
          <a:p>
            <a:r>
              <a:rPr lang="en-US" dirty="0" smtClean="0"/>
              <a:t>A Few Words about HTTP/2</a:t>
            </a:r>
            <a:endParaRPr lang="en-US" dirty="0"/>
          </a:p>
        </p:txBody>
      </p:sp>
      <p:sp>
        <p:nvSpPr>
          <p:cNvPr id="97283" name="Rectangle 3"/>
          <p:cNvSpPr>
            <a:spLocks noGrp="1" noChangeArrowheads="1"/>
          </p:cNvSpPr>
          <p:nvPr>
            <p:ph type="body" sz="half" idx="1"/>
          </p:nvPr>
        </p:nvSpPr>
        <p:spPr>
          <a:xfrm>
            <a:off x="381000" y="990600"/>
            <a:ext cx="7848600" cy="4267200"/>
          </a:xfrm>
        </p:spPr>
        <p:txBody>
          <a:bodyPr/>
          <a:lstStyle/>
          <a:p>
            <a:pPr>
              <a:lnSpc>
                <a:spcPct val="90000"/>
              </a:lnSpc>
            </a:pPr>
            <a:r>
              <a:rPr lang="en-US" sz="2400" dirty="0" smtClean="0"/>
              <a:t>Standardized by IESG as RFC 7540 in May 2015</a:t>
            </a:r>
            <a:endParaRPr lang="en-US" sz="2400" dirty="0"/>
          </a:p>
          <a:p>
            <a:pPr lvl="1">
              <a:lnSpc>
                <a:spcPct val="90000"/>
              </a:lnSpc>
            </a:pPr>
            <a:r>
              <a:rPr lang="en-US" sz="1800" dirty="0"/>
              <a:t> </a:t>
            </a:r>
            <a:r>
              <a:rPr lang="en-US" sz="1800" dirty="0" smtClean="0"/>
              <a:t>developed based on Google’s earlier SPDY protocol</a:t>
            </a:r>
            <a:endParaRPr lang="en-US" sz="1800" dirty="0"/>
          </a:p>
          <a:p>
            <a:r>
              <a:rPr lang="en-US" sz="2400" dirty="0" smtClean="0"/>
              <a:t>Main Goal: decrease latency to </a:t>
            </a:r>
            <a:r>
              <a:rPr lang="en-US" sz="2400" dirty="0"/>
              <a:t>improve page load speed </a:t>
            </a:r>
            <a:r>
              <a:rPr lang="en-US" sz="2400" dirty="0" smtClean="0"/>
              <a:t>in web browser via several mechanisms</a:t>
            </a:r>
          </a:p>
          <a:p>
            <a:pPr lvl="1"/>
            <a:r>
              <a:rPr lang="en-US" sz="2000" dirty="0" smtClean="0"/>
              <a:t>data compression of HTTP headers</a:t>
            </a:r>
          </a:p>
          <a:p>
            <a:pPr lvl="1"/>
            <a:r>
              <a:rPr lang="en-US" sz="2000" dirty="0"/>
              <a:t>p</a:t>
            </a:r>
            <a:r>
              <a:rPr lang="en-US" sz="2000" dirty="0" smtClean="0"/>
              <a:t>ipelining of HTTP requests</a:t>
            </a:r>
          </a:p>
          <a:p>
            <a:pPr lvl="1"/>
            <a:r>
              <a:rPr lang="en-US" sz="2000" dirty="0" smtClean="0"/>
              <a:t>fixing the “head-of-line” problem in HTTP 1.1</a:t>
            </a:r>
          </a:p>
          <a:p>
            <a:pPr lvl="1"/>
            <a:r>
              <a:rPr lang="en-US" sz="2000" dirty="0" smtClean="0"/>
              <a:t>HTTP/2 server push</a:t>
            </a:r>
          </a:p>
          <a:p>
            <a:r>
              <a:rPr lang="en-US" sz="2400" dirty="0" smtClean="0"/>
              <a:t>Other features:</a:t>
            </a:r>
          </a:p>
          <a:p>
            <a:pPr lvl="1"/>
            <a:r>
              <a:rPr lang="en-US" sz="2000" dirty="0"/>
              <a:t> </a:t>
            </a:r>
            <a:r>
              <a:rPr lang="en-US" sz="2000" dirty="0" smtClean="0"/>
              <a:t>negotiation mechanisms between clients and servers for using HTTP 1.x, HTTP 2.0 or other protocols</a:t>
            </a:r>
          </a:p>
          <a:p>
            <a:pPr lvl="1"/>
            <a:r>
              <a:rPr lang="en-US" sz="2000" dirty="0"/>
              <a:t> </a:t>
            </a:r>
            <a:r>
              <a:rPr lang="en-US" sz="2000" dirty="0" smtClean="0"/>
              <a:t>maintain backward compatibility with HTTP 1.1 and existing use case of HTTP (e.g., proxy server, firewall, content distribution network, </a:t>
            </a:r>
            <a:r>
              <a:rPr lang="is-IS" sz="2000" dirty="0" smtClean="0"/>
              <a:t>…)</a:t>
            </a:r>
            <a:r>
              <a:rPr lang="en-US" sz="2000" dirty="0" smtClean="0"/>
              <a:t> </a:t>
            </a:r>
          </a:p>
          <a:p>
            <a:pPr lvl="1"/>
            <a:endParaRPr lang="en-US" dirty="0" smtClean="0"/>
          </a:p>
        </p:txBody>
      </p:sp>
    </p:spTree>
    <p:extLst>
      <p:ext uri="{BB962C8B-B14F-4D97-AF65-F5344CB8AC3E}">
        <p14:creationId xmlns:p14="http://schemas.microsoft.com/office/powerpoint/2010/main" val="1402247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Footer Placeholder 4"/>
          <p:cNvSpPr>
            <a:spLocks noGrp="1"/>
          </p:cNvSpPr>
          <p:nvPr>
            <p:ph type="ftr" sz="quarter" idx="10"/>
          </p:nvPr>
        </p:nvSpPr>
        <p:spPr/>
        <p:txBody>
          <a:bodyPr/>
          <a:lstStyle/>
          <a:p>
            <a:r>
              <a:rPr lang="en-US"/>
              <a:t>CSci4211:          Application Layer</a:t>
            </a:r>
          </a:p>
        </p:txBody>
      </p:sp>
      <p:sp>
        <p:nvSpPr>
          <p:cNvPr id="139" name="Slide Number Placeholder 5"/>
          <p:cNvSpPr>
            <a:spLocks noGrp="1"/>
          </p:cNvSpPr>
          <p:nvPr>
            <p:ph type="sldNum" sz="quarter" idx="11"/>
          </p:nvPr>
        </p:nvSpPr>
        <p:spPr/>
        <p:txBody>
          <a:bodyPr/>
          <a:lstStyle/>
          <a:p>
            <a:fld id="{2789006D-25ED-4506-9961-B48C0F17A2A1}" type="slidenum">
              <a:rPr lang="en-US"/>
              <a:pPr/>
              <a:t>58</a:t>
            </a:fld>
            <a:endParaRPr lang="en-US"/>
          </a:p>
        </p:txBody>
      </p:sp>
      <p:sp>
        <p:nvSpPr>
          <p:cNvPr id="53250" name="Rectangle 2"/>
          <p:cNvSpPr>
            <a:spLocks noGrp="1" noChangeArrowheads="1"/>
          </p:cNvSpPr>
          <p:nvPr>
            <p:ph type="title"/>
          </p:nvPr>
        </p:nvSpPr>
        <p:spPr>
          <a:xfrm>
            <a:off x="228600" y="381000"/>
            <a:ext cx="7772400" cy="1143000"/>
          </a:xfrm>
        </p:spPr>
        <p:txBody>
          <a:bodyPr/>
          <a:lstStyle/>
          <a:p>
            <a:r>
              <a:rPr lang="en-US" sz="3600"/>
              <a:t>Electronic Mail</a:t>
            </a:r>
            <a:endParaRPr lang="en-US"/>
          </a:p>
        </p:txBody>
      </p:sp>
      <p:sp>
        <p:nvSpPr>
          <p:cNvPr id="53251" name="Rectangle 3"/>
          <p:cNvSpPr>
            <a:spLocks noGrp="1" noChangeArrowheads="1"/>
          </p:cNvSpPr>
          <p:nvPr>
            <p:ph type="body" sz="half" idx="1"/>
          </p:nvPr>
        </p:nvSpPr>
        <p:spPr>
          <a:xfrm>
            <a:off x="609600" y="1524000"/>
            <a:ext cx="3933825" cy="4114800"/>
          </a:xfrm>
        </p:spPr>
        <p:txBody>
          <a:bodyPr/>
          <a:lstStyle/>
          <a:p>
            <a:pPr>
              <a:lnSpc>
                <a:spcPct val="90000"/>
              </a:lnSpc>
              <a:buFontTx/>
              <a:buNone/>
            </a:pPr>
            <a:r>
              <a:rPr lang="en-US" sz="2400">
                <a:solidFill>
                  <a:srgbClr val="FF0000"/>
                </a:solidFill>
              </a:rPr>
              <a:t>Three major components:</a:t>
            </a:r>
            <a:r>
              <a:rPr lang="en-US" sz="2400"/>
              <a:t> </a:t>
            </a:r>
          </a:p>
          <a:p>
            <a:pPr>
              <a:lnSpc>
                <a:spcPct val="90000"/>
              </a:lnSpc>
            </a:pPr>
            <a:r>
              <a:rPr lang="en-US" sz="2000"/>
              <a:t>user agents </a:t>
            </a:r>
          </a:p>
          <a:p>
            <a:pPr>
              <a:lnSpc>
                <a:spcPct val="90000"/>
              </a:lnSpc>
            </a:pPr>
            <a:r>
              <a:rPr lang="en-US" sz="2000"/>
              <a:t>mail servers </a:t>
            </a:r>
          </a:p>
          <a:p>
            <a:pPr>
              <a:lnSpc>
                <a:spcPct val="90000"/>
              </a:lnSpc>
              <a:spcAft>
                <a:spcPct val="75000"/>
              </a:spcAft>
            </a:pPr>
            <a:r>
              <a:rPr lang="en-US" sz="2000"/>
              <a:t>simple mail transfer protocol: smtp</a:t>
            </a:r>
          </a:p>
          <a:p>
            <a:pPr>
              <a:lnSpc>
                <a:spcPct val="90000"/>
              </a:lnSpc>
              <a:buFontTx/>
              <a:buNone/>
            </a:pPr>
            <a:r>
              <a:rPr lang="en-US" sz="2000" u="sng">
                <a:solidFill>
                  <a:srgbClr val="FF0000"/>
                </a:solidFill>
              </a:rPr>
              <a:t>User Agent</a:t>
            </a:r>
          </a:p>
          <a:p>
            <a:pPr>
              <a:lnSpc>
                <a:spcPct val="90000"/>
              </a:lnSpc>
            </a:pPr>
            <a:r>
              <a:rPr lang="en-US" sz="2000"/>
              <a:t>a.k.a. “mail reader”</a:t>
            </a:r>
          </a:p>
          <a:p>
            <a:pPr>
              <a:lnSpc>
                <a:spcPct val="90000"/>
              </a:lnSpc>
            </a:pPr>
            <a:r>
              <a:rPr lang="en-US" sz="2000"/>
              <a:t>composing, editing, reading mail messages</a:t>
            </a:r>
          </a:p>
          <a:p>
            <a:pPr>
              <a:lnSpc>
                <a:spcPct val="90000"/>
              </a:lnSpc>
            </a:pPr>
            <a:r>
              <a:rPr lang="en-US" sz="2000"/>
              <a:t>e.g., Eudora, Outlook, pine, Netscape Messenger</a:t>
            </a:r>
          </a:p>
          <a:p>
            <a:pPr>
              <a:lnSpc>
                <a:spcPct val="90000"/>
              </a:lnSpc>
            </a:pPr>
            <a:r>
              <a:rPr lang="en-US" sz="2000"/>
              <a:t>outgoing, incoming messages stored on server</a:t>
            </a:r>
          </a:p>
        </p:txBody>
      </p:sp>
      <p:sp>
        <p:nvSpPr>
          <p:cNvPr id="53252" name="Rectangle 4"/>
          <p:cNvSpPr>
            <a:spLocks noChangeArrowheads="1"/>
          </p:cNvSpPr>
          <p:nvPr/>
        </p:nvSpPr>
        <p:spPr bwMode="auto">
          <a:xfrm>
            <a:off x="6877050" y="600075"/>
            <a:ext cx="1828800" cy="981075"/>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53253" name="Group 5"/>
          <p:cNvGrpSpPr>
            <a:grpSpLocks/>
          </p:cNvGrpSpPr>
          <p:nvPr/>
        </p:nvGrpSpPr>
        <p:grpSpPr bwMode="auto">
          <a:xfrm>
            <a:off x="6953250" y="569913"/>
            <a:ext cx="1736725" cy="955675"/>
            <a:chOff x="4458" y="3335"/>
            <a:chExt cx="1094" cy="602"/>
          </a:xfrm>
        </p:grpSpPr>
        <p:sp>
          <p:nvSpPr>
            <p:cNvPr id="53254" name="Text Box 6"/>
            <p:cNvSpPr txBox="1">
              <a:spLocks noChangeArrowheads="1"/>
            </p:cNvSpPr>
            <p:nvPr/>
          </p:nvSpPr>
          <p:spPr bwMode="auto">
            <a:xfrm>
              <a:off x="4666" y="3725"/>
              <a:ext cx="870" cy="2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user mailbox</a:t>
              </a:r>
              <a:endParaRPr lang="en-US"/>
            </a:p>
          </p:txBody>
        </p:sp>
        <p:grpSp>
          <p:nvGrpSpPr>
            <p:cNvPr id="53255" name="Group 7"/>
            <p:cNvGrpSpPr>
              <a:grpSpLocks/>
            </p:cNvGrpSpPr>
            <p:nvPr/>
          </p:nvGrpSpPr>
          <p:grpSpPr bwMode="auto">
            <a:xfrm>
              <a:off x="4458" y="3408"/>
              <a:ext cx="450" cy="120"/>
              <a:chOff x="4314" y="3444"/>
              <a:chExt cx="450" cy="120"/>
            </a:xfrm>
          </p:grpSpPr>
          <p:sp>
            <p:nvSpPr>
              <p:cNvPr id="53256" name="Rectangle 8"/>
              <p:cNvSpPr>
                <a:spLocks noChangeArrowheads="1"/>
              </p:cNvSpPr>
              <p:nvPr/>
            </p:nvSpPr>
            <p:spPr bwMode="auto">
              <a:xfrm>
                <a:off x="4314" y="3444"/>
                <a:ext cx="450" cy="120"/>
              </a:xfrm>
              <a:prstGeom prst="rect">
                <a:avLst/>
              </a:prstGeom>
              <a:solidFill>
                <a:srgbClr val="00FF00"/>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7" name="Line 9"/>
              <p:cNvSpPr>
                <a:spLocks noChangeShapeType="1"/>
              </p:cNvSpPr>
              <p:nvPr/>
            </p:nvSpPr>
            <p:spPr bwMode="auto">
              <a:xfrm>
                <a:off x="4363" y="3472"/>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8" name="Line 10"/>
              <p:cNvSpPr>
                <a:spLocks noChangeShapeType="1"/>
              </p:cNvSpPr>
              <p:nvPr/>
            </p:nvSpPr>
            <p:spPr bwMode="auto">
              <a:xfrm flipH="1">
                <a:off x="4472" y="3471"/>
                <a:ext cx="6"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9" name="Line 11"/>
              <p:cNvSpPr>
                <a:spLocks noChangeShapeType="1"/>
              </p:cNvSpPr>
              <p:nvPr/>
            </p:nvSpPr>
            <p:spPr bwMode="auto">
              <a:xfrm>
                <a:off x="4527" y="347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0" name="Line 12"/>
              <p:cNvSpPr>
                <a:spLocks noChangeShapeType="1"/>
              </p:cNvSpPr>
              <p:nvPr/>
            </p:nvSpPr>
            <p:spPr bwMode="auto">
              <a:xfrm>
                <a:off x="4584" y="3471"/>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1" name="Line 13"/>
              <p:cNvSpPr>
                <a:spLocks noChangeShapeType="1"/>
              </p:cNvSpPr>
              <p:nvPr/>
            </p:nvSpPr>
            <p:spPr bwMode="auto">
              <a:xfrm>
                <a:off x="4645" y="3471"/>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2" name="Line 14"/>
              <p:cNvSpPr>
                <a:spLocks noChangeShapeType="1"/>
              </p:cNvSpPr>
              <p:nvPr/>
            </p:nvSpPr>
            <p:spPr bwMode="auto">
              <a:xfrm>
                <a:off x="4701" y="3471"/>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3" name="Line 15"/>
              <p:cNvSpPr>
                <a:spLocks noChangeShapeType="1"/>
              </p:cNvSpPr>
              <p:nvPr/>
            </p:nvSpPr>
            <p:spPr bwMode="auto">
              <a:xfrm>
                <a:off x="4416" y="3472"/>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264" name="Rectangle 16"/>
            <p:cNvSpPr>
              <a:spLocks noChangeArrowheads="1"/>
            </p:cNvSpPr>
            <p:nvPr/>
          </p:nvSpPr>
          <p:spPr bwMode="auto">
            <a:xfrm>
              <a:off x="4472" y="3779"/>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5" name="Text Box 17"/>
            <p:cNvSpPr txBox="1">
              <a:spLocks noChangeArrowheads="1"/>
            </p:cNvSpPr>
            <p:nvPr/>
          </p:nvSpPr>
          <p:spPr bwMode="auto">
            <a:xfrm>
              <a:off x="4560" y="3335"/>
              <a:ext cx="992"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600"/>
                <a:t>outgoing </a:t>
              </a:r>
            </a:p>
            <a:p>
              <a:pPr algn="r"/>
              <a:r>
                <a:rPr lang="en-US" sz="1600"/>
                <a:t>message queue</a:t>
              </a:r>
              <a:endParaRPr lang="en-US"/>
            </a:p>
          </p:txBody>
        </p:sp>
      </p:grpSp>
      <p:grpSp>
        <p:nvGrpSpPr>
          <p:cNvPr id="53266" name="Group 18"/>
          <p:cNvGrpSpPr>
            <a:grpSpLocks/>
          </p:cNvGrpSpPr>
          <p:nvPr/>
        </p:nvGrpSpPr>
        <p:grpSpPr bwMode="auto">
          <a:xfrm>
            <a:off x="4521200" y="1371600"/>
            <a:ext cx="4010025" cy="4827588"/>
            <a:chOff x="2717" y="920"/>
            <a:chExt cx="2526" cy="3041"/>
          </a:xfrm>
        </p:grpSpPr>
        <p:sp>
          <p:nvSpPr>
            <p:cNvPr id="53267" name="Line 19"/>
            <p:cNvSpPr>
              <a:spLocks noChangeShapeType="1"/>
            </p:cNvSpPr>
            <p:nvPr/>
          </p:nvSpPr>
          <p:spPr bwMode="auto">
            <a:xfrm>
              <a:off x="3498" y="1662"/>
              <a:ext cx="708" cy="498"/>
            </a:xfrm>
            <a:prstGeom prst="line">
              <a:avLst/>
            </a:prstGeom>
            <a:noFill/>
            <a:ln w="28575">
              <a:solidFill>
                <a:srgbClr val="FF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268" name="Group 20"/>
            <p:cNvGrpSpPr>
              <a:grpSpLocks/>
            </p:cNvGrpSpPr>
            <p:nvPr/>
          </p:nvGrpSpPr>
          <p:grpSpPr bwMode="auto">
            <a:xfrm>
              <a:off x="4375" y="1616"/>
              <a:ext cx="224" cy="588"/>
              <a:chOff x="4180" y="783"/>
              <a:chExt cx="150" cy="307"/>
            </a:xfrm>
          </p:grpSpPr>
          <p:sp>
            <p:nvSpPr>
              <p:cNvPr id="53269" name="AutoShape 21"/>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0" name="Rectangle 22"/>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1"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2"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3" name="Line 25"/>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4" name="Line 26"/>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5"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6" name="Rectangle 28"/>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277" name="Group 29"/>
            <p:cNvGrpSpPr>
              <a:grpSpLocks/>
            </p:cNvGrpSpPr>
            <p:nvPr/>
          </p:nvGrpSpPr>
          <p:grpSpPr bwMode="auto">
            <a:xfrm>
              <a:off x="4230" y="1901"/>
              <a:ext cx="510" cy="661"/>
              <a:chOff x="4296" y="2627"/>
              <a:chExt cx="510" cy="661"/>
            </a:xfrm>
          </p:grpSpPr>
          <p:sp>
            <p:nvSpPr>
              <p:cNvPr id="53278" name="Rectangle 30"/>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9" name="Text Box 31"/>
              <p:cNvSpPr txBox="1">
                <a:spLocks noChangeArrowheads="1"/>
              </p:cNvSpPr>
              <p:nvPr/>
            </p:nvSpPr>
            <p:spPr bwMode="auto">
              <a:xfrm>
                <a:off x="4325" y="2627"/>
                <a:ext cx="43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mail</a:t>
                </a:r>
              </a:p>
              <a:p>
                <a:pPr algn="ctr"/>
                <a:r>
                  <a:rPr lang="en-US" sz="1600"/>
                  <a:t>server</a:t>
                </a:r>
                <a:endParaRPr lang="en-US"/>
              </a:p>
            </p:txBody>
          </p:sp>
          <p:sp>
            <p:nvSpPr>
              <p:cNvPr id="53280" name="Rectangle 32"/>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1" name="Line 33"/>
              <p:cNvSpPr>
                <a:spLocks noChangeShapeType="1"/>
              </p:cNvSpPr>
              <p:nvPr/>
            </p:nvSpPr>
            <p:spPr bwMode="auto">
              <a:xfrm>
                <a:off x="4369" y="3034"/>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2" name="Line 34"/>
              <p:cNvSpPr>
                <a:spLocks noChangeShapeType="1"/>
              </p:cNvSpPr>
              <p:nvPr/>
            </p:nvSpPr>
            <p:spPr bwMode="auto">
              <a:xfrm>
                <a:off x="4478"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3" name="Line 35"/>
              <p:cNvSpPr>
                <a:spLocks noChangeShapeType="1"/>
              </p:cNvSpPr>
              <p:nvPr/>
            </p:nvSpPr>
            <p:spPr bwMode="auto">
              <a:xfrm>
                <a:off x="4533" y="3035"/>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4" name="Line 36"/>
              <p:cNvSpPr>
                <a:spLocks noChangeShapeType="1"/>
              </p:cNvSpPr>
              <p:nvPr/>
            </p:nvSpPr>
            <p:spPr bwMode="auto">
              <a:xfrm>
                <a:off x="4590"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5" name="Line 37"/>
              <p:cNvSpPr>
                <a:spLocks noChangeShapeType="1"/>
              </p:cNvSpPr>
              <p:nvPr/>
            </p:nvSpPr>
            <p:spPr bwMode="auto">
              <a:xfrm>
                <a:off x="4651"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6" name="Line 38"/>
              <p:cNvSpPr>
                <a:spLocks noChangeShapeType="1"/>
              </p:cNvSpPr>
              <p:nvPr/>
            </p:nvSpPr>
            <p:spPr bwMode="auto">
              <a:xfrm>
                <a:off x="4707"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7" name="Line 39"/>
              <p:cNvSpPr>
                <a:spLocks noChangeShapeType="1"/>
              </p:cNvSpPr>
              <p:nvPr/>
            </p:nvSpPr>
            <p:spPr bwMode="auto">
              <a:xfrm>
                <a:off x="4422" y="3034"/>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8" name="Rectangle 40"/>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9" name="Rectangle 41"/>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0" name="Rectangle 42"/>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1" name="Rectangle 43"/>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2" name="Rectangle 44"/>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293" name="Group 45"/>
            <p:cNvGrpSpPr>
              <a:grpSpLocks/>
            </p:cNvGrpSpPr>
            <p:nvPr/>
          </p:nvGrpSpPr>
          <p:grpSpPr bwMode="auto">
            <a:xfrm>
              <a:off x="4680" y="1358"/>
              <a:ext cx="419" cy="443"/>
              <a:chOff x="4338" y="290"/>
              <a:chExt cx="419" cy="443"/>
            </a:xfrm>
          </p:grpSpPr>
          <p:graphicFrame>
            <p:nvGraphicFramePr>
              <p:cNvPr id="53294" name="Object 46"/>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53578" name="Clip" r:id="rId4" imgW="1305000" imgH="1085760" progId="">
                      <p:embed/>
                    </p:oleObj>
                  </mc:Choice>
                  <mc:Fallback>
                    <p:oleObj name="Clip" r:id="rId4" imgW="1305000" imgH="1085760" progId="">
                      <p:embed/>
                      <p:pic>
                        <p:nvPicPr>
                          <p:cNvPr id="0" name="Picture 1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3295" name="Group 47"/>
              <p:cNvGrpSpPr>
                <a:grpSpLocks/>
              </p:cNvGrpSpPr>
              <p:nvPr/>
            </p:nvGrpSpPr>
            <p:grpSpPr bwMode="auto">
              <a:xfrm>
                <a:off x="4363" y="367"/>
                <a:ext cx="394" cy="366"/>
                <a:chOff x="4219" y="817"/>
                <a:chExt cx="460" cy="366"/>
              </a:xfrm>
            </p:grpSpPr>
            <p:sp>
              <p:nvSpPr>
                <p:cNvPr id="53296" name="Rectangle 4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7" name="Text Box 49"/>
                <p:cNvSpPr txBox="1">
                  <a:spLocks noChangeArrowheads="1"/>
                </p:cNvSpPr>
                <p:nvPr/>
              </p:nvSpPr>
              <p:spPr bwMode="auto">
                <a:xfrm>
                  <a:off x="4219" y="817"/>
                  <a:ext cx="46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user</a:t>
                  </a:r>
                </a:p>
                <a:p>
                  <a:pPr algn="ctr"/>
                  <a:r>
                    <a:rPr lang="en-US" sz="1600"/>
                    <a:t>agent</a:t>
                  </a:r>
                  <a:endParaRPr lang="en-US"/>
                </a:p>
              </p:txBody>
            </p:sp>
          </p:grpSp>
        </p:grpSp>
        <p:grpSp>
          <p:nvGrpSpPr>
            <p:cNvPr id="53298" name="Group 50"/>
            <p:cNvGrpSpPr>
              <a:grpSpLocks/>
            </p:cNvGrpSpPr>
            <p:nvPr/>
          </p:nvGrpSpPr>
          <p:grpSpPr bwMode="auto">
            <a:xfrm>
              <a:off x="4824" y="1994"/>
              <a:ext cx="419" cy="443"/>
              <a:chOff x="4338" y="290"/>
              <a:chExt cx="419" cy="443"/>
            </a:xfrm>
          </p:grpSpPr>
          <p:graphicFrame>
            <p:nvGraphicFramePr>
              <p:cNvPr id="53299" name="Object 51"/>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53579" name="Clip" r:id="rId6" imgW="1305000" imgH="1085760" progId="">
                      <p:embed/>
                    </p:oleObj>
                  </mc:Choice>
                  <mc:Fallback>
                    <p:oleObj name="Clip" r:id="rId6" imgW="1305000" imgH="1085760" progId="">
                      <p:embed/>
                      <p:pic>
                        <p:nvPicPr>
                          <p:cNvPr id="0" name="Picture 1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3300" name="Group 52"/>
              <p:cNvGrpSpPr>
                <a:grpSpLocks/>
              </p:cNvGrpSpPr>
              <p:nvPr/>
            </p:nvGrpSpPr>
            <p:grpSpPr bwMode="auto">
              <a:xfrm>
                <a:off x="4363" y="367"/>
                <a:ext cx="394" cy="366"/>
                <a:chOff x="4219" y="817"/>
                <a:chExt cx="460" cy="366"/>
              </a:xfrm>
            </p:grpSpPr>
            <p:sp>
              <p:nvSpPr>
                <p:cNvPr id="53301" name="Rectangle 53"/>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2" name="Text Box 54"/>
                <p:cNvSpPr txBox="1">
                  <a:spLocks noChangeArrowheads="1"/>
                </p:cNvSpPr>
                <p:nvPr/>
              </p:nvSpPr>
              <p:spPr bwMode="auto">
                <a:xfrm>
                  <a:off x="4219" y="817"/>
                  <a:ext cx="46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user</a:t>
                  </a:r>
                </a:p>
                <a:p>
                  <a:pPr algn="ctr"/>
                  <a:r>
                    <a:rPr lang="en-US" sz="1600"/>
                    <a:t>agent</a:t>
                  </a:r>
                  <a:endParaRPr lang="en-US"/>
                </a:p>
              </p:txBody>
            </p:sp>
          </p:grpSp>
        </p:grpSp>
        <p:grpSp>
          <p:nvGrpSpPr>
            <p:cNvPr id="53303" name="Group 55"/>
            <p:cNvGrpSpPr>
              <a:grpSpLocks/>
            </p:cNvGrpSpPr>
            <p:nvPr/>
          </p:nvGrpSpPr>
          <p:grpSpPr bwMode="auto">
            <a:xfrm>
              <a:off x="4680" y="2654"/>
              <a:ext cx="419" cy="443"/>
              <a:chOff x="4338" y="290"/>
              <a:chExt cx="419" cy="443"/>
            </a:xfrm>
          </p:grpSpPr>
          <p:graphicFrame>
            <p:nvGraphicFramePr>
              <p:cNvPr id="53304" name="Object 56"/>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53580" name="Clip" r:id="rId7" imgW="1305000" imgH="1085760" progId="">
                      <p:embed/>
                    </p:oleObj>
                  </mc:Choice>
                  <mc:Fallback>
                    <p:oleObj name="Clip" r:id="rId7" imgW="1305000" imgH="1085760" progId="">
                      <p:embed/>
                      <p:pic>
                        <p:nvPicPr>
                          <p:cNvPr id="0" name="Picture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3305" name="Group 57"/>
              <p:cNvGrpSpPr>
                <a:grpSpLocks/>
              </p:cNvGrpSpPr>
              <p:nvPr/>
            </p:nvGrpSpPr>
            <p:grpSpPr bwMode="auto">
              <a:xfrm>
                <a:off x="4363" y="367"/>
                <a:ext cx="394" cy="366"/>
                <a:chOff x="4219" y="817"/>
                <a:chExt cx="460" cy="366"/>
              </a:xfrm>
            </p:grpSpPr>
            <p:sp>
              <p:nvSpPr>
                <p:cNvPr id="53306" name="Rectangle 5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7" name="Text Box 59"/>
                <p:cNvSpPr txBox="1">
                  <a:spLocks noChangeArrowheads="1"/>
                </p:cNvSpPr>
                <p:nvPr/>
              </p:nvSpPr>
              <p:spPr bwMode="auto">
                <a:xfrm>
                  <a:off x="4219" y="817"/>
                  <a:ext cx="46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user</a:t>
                  </a:r>
                </a:p>
                <a:p>
                  <a:pPr algn="ctr"/>
                  <a:r>
                    <a:rPr lang="en-US" sz="1600"/>
                    <a:t>agent</a:t>
                  </a:r>
                  <a:endParaRPr lang="en-US"/>
                </a:p>
              </p:txBody>
            </p:sp>
          </p:grpSp>
        </p:grpSp>
        <p:grpSp>
          <p:nvGrpSpPr>
            <p:cNvPr id="53308" name="Group 60"/>
            <p:cNvGrpSpPr>
              <a:grpSpLocks/>
            </p:cNvGrpSpPr>
            <p:nvPr/>
          </p:nvGrpSpPr>
          <p:grpSpPr bwMode="auto">
            <a:xfrm>
              <a:off x="2970" y="2504"/>
              <a:ext cx="510" cy="946"/>
              <a:chOff x="3492" y="2522"/>
              <a:chExt cx="510" cy="946"/>
            </a:xfrm>
          </p:grpSpPr>
          <p:grpSp>
            <p:nvGrpSpPr>
              <p:cNvPr id="53309" name="Group 61"/>
              <p:cNvGrpSpPr>
                <a:grpSpLocks/>
              </p:cNvGrpSpPr>
              <p:nvPr/>
            </p:nvGrpSpPr>
            <p:grpSpPr bwMode="auto">
              <a:xfrm>
                <a:off x="3631" y="2522"/>
                <a:ext cx="224" cy="588"/>
                <a:chOff x="4180" y="783"/>
                <a:chExt cx="150" cy="307"/>
              </a:xfrm>
            </p:grpSpPr>
            <p:sp>
              <p:nvSpPr>
                <p:cNvPr id="53310" name="AutoShape 62"/>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1" name="Rectangle 63"/>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2" name="Rectangle 6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3" name="AutoShape 6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4" name="Line 66"/>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5" name="Line 67"/>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6" name="Rectangle 6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7" name="Rectangle 69"/>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318" name="Group 70"/>
              <p:cNvGrpSpPr>
                <a:grpSpLocks/>
              </p:cNvGrpSpPr>
              <p:nvPr/>
            </p:nvGrpSpPr>
            <p:grpSpPr bwMode="auto">
              <a:xfrm>
                <a:off x="3492" y="2807"/>
                <a:ext cx="510" cy="661"/>
                <a:chOff x="4296" y="2627"/>
                <a:chExt cx="510" cy="661"/>
              </a:xfrm>
            </p:grpSpPr>
            <p:sp>
              <p:nvSpPr>
                <p:cNvPr id="53319" name="Rectangle 71"/>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20" name="Text Box 72"/>
                <p:cNvSpPr txBox="1">
                  <a:spLocks noChangeArrowheads="1"/>
                </p:cNvSpPr>
                <p:nvPr/>
              </p:nvSpPr>
              <p:spPr bwMode="auto">
                <a:xfrm>
                  <a:off x="4325" y="2627"/>
                  <a:ext cx="43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mail</a:t>
                  </a:r>
                </a:p>
                <a:p>
                  <a:pPr algn="ctr"/>
                  <a:r>
                    <a:rPr lang="en-US" sz="1600"/>
                    <a:t>server</a:t>
                  </a:r>
                  <a:endParaRPr lang="en-US"/>
                </a:p>
              </p:txBody>
            </p:sp>
            <p:sp>
              <p:nvSpPr>
                <p:cNvPr id="53321" name="Rectangle 73"/>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22" name="Line 74"/>
                <p:cNvSpPr>
                  <a:spLocks noChangeShapeType="1"/>
                </p:cNvSpPr>
                <p:nvPr/>
              </p:nvSpPr>
              <p:spPr bwMode="auto">
                <a:xfrm>
                  <a:off x="4369" y="3034"/>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23" name="Line 75"/>
                <p:cNvSpPr>
                  <a:spLocks noChangeShapeType="1"/>
                </p:cNvSpPr>
                <p:nvPr/>
              </p:nvSpPr>
              <p:spPr bwMode="auto">
                <a:xfrm>
                  <a:off x="4478"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24" name="Line 76"/>
                <p:cNvSpPr>
                  <a:spLocks noChangeShapeType="1"/>
                </p:cNvSpPr>
                <p:nvPr/>
              </p:nvSpPr>
              <p:spPr bwMode="auto">
                <a:xfrm>
                  <a:off x="4533" y="3035"/>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25" name="Line 77"/>
                <p:cNvSpPr>
                  <a:spLocks noChangeShapeType="1"/>
                </p:cNvSpPr>
                <p:nvPr/>
              </p:nvSpPr>
              <p:spPr bwMode="auto">
                <a:xfrm>
                  <a:off x="4590"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26" name="Line 78"/>
                <p:cNvSpPr>
                  <a:spLocks noChangeShapeType="1"/>
                </p:cNvSpPr>
                <p:nvPr/>
              </p:nvSpPr>
              <p:spPr bwMode="auto">
                <a:xfrm>
                  <a:off x="4651"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27" name="Line 79"/>
                <p:cNvSpPr>
                  <a:spLocks noChangeShapeType="1"/>
                </p:cNvSpPr>
                <p:nvPr/>
              </p:nvSpPr>
              <p:spPr bwMode="auto">
                <a:xfrm>
                  <a:off x="4707"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28" name="Line 80"/>
                <p:cNvSpPr>
                  <a:spLocks noChangeShapeType="1"/>
                </p:cNvSpPr>
                <p:nvPr/>
              </p:nvSpPr>
              <p:spPr bwMode="auto">
                <a:xfrm>
                  <a:off x="4422" y="3034"/>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29" name="Rectangle 81"/>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30" name="Rectangle 82"/>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31" name="Rectangle 83"/>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32" name="Rectangle 84"/>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33" name="Rectangle 85"/>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3334" name="Group 86"/>
            <p:cNvGrpSpPr>
              <a:grpSpLocks/>
            </p:cNvGrpSpPr>
            <p:nvPr/>
          </p:nvGrpSpPr>
          <p:grpSpPr bwMode="auto">
            <a:xfrm>
              <a:off x="3564" y="3200"/>
              <a:ext cx="419" cy="443"/>
              <a:chOff x="4338" y="290"/>
              <a:chExt cx="419" cy="443"/>
            </a:xfrm>
          </p:grpSpPr>
          <p:graphicFrame>
            <p:nvGraphicFramePr>
              <p:cNvPr id="53335" name="Object 87"/>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53581" name="Clip" r:id="rId8" imgW="1305000" imgH="1085760" progId="">
                      <p:embed/>
                    </p:oleObj>
                  </mc:Choice>
                  <mc:Fallback>
                    <p:oleObj name="Clip" r:id="rId8" imgW="1305000" imgH="1085760" progId="">
                      <p:embed/>
                      <p:pic>
                        <p:nvPicPr>
                          <p:cNvPr id="0" name="Picture 1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3336" name="Group 88"/>
              <p:cNvGrpSpPr>
                <a:grpSpLocks/>
              </p:cNvGrpSpPr>
              <p:nvPr/>
            </p:nvGrpSpPr>
            <p:grpSpPr bwMode="auto">
              <a:xfrm>
                <a:off x="4363" y="367"/>
                <a:ext cx="394" cy="366"/>
                <a:chOff x="4219" y="817"/>
                <a:chExt cx="460" cy="366"/>
              </a:xfrm>
            </p:grpSpPr>
            <p:sp>
              <p:nvSpPr>
                <p:cNvPr id="53337" name="Rectangle 89"/>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38" name="Text Box 90"/>
                <p:cNvSpPr txBox="1">
                  <a:spLocks noChangeArrowheads="1"/>
                </p:cNvSpPr>
                <p:nvPr/>
              </p:nvSpPr>
              <p:spPr bwMode="auto">
                <a:xfrm>
                  <a:off x="4219" y="817"/>
                  <a:ext cx="46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user</a:t>
                  </a:r>
                </a:p>
                <a:p>
                  <a:pPr algn="ctr"/>
                  <a:r>
                    <a:rPr lang="en-US" sz="1600"/>
                    <a:t>agent</a:t>
                  </a:r>
                  <a:endParaRPr lang="en-US"/>
                </a:p>
              </p:txBody>
            </p:sp>
          </p:grpSp>
        </p:grpSp>
        <p:grpSp>
          <p:nvGrpSpPr>
            <p:cNvPr id="53339" name="Group 91"/>
            <p:cNvGrpSpPr>
              <a:grpSpLocks/>
            </p:cNvGrpSpPr>
            <p:nvPr/>
          </p:nvGrpSpPr>
          <p:grpSpPr bwMode="auto">
            <a:xfrm>
              <a:off x="3036" y="3518"/>
              <a:ext cx="419" cy="443"/>
              <a:chOff x="4338" y="290"/>
              <a:chExt cx="419" cy="443"/>
            </a:xfrm>
          </p:grpSpPr>
          <p:graphicFrame>
            <p:nvGraphicFramePr>
              <p:cNvPr id="53340" name="Object 92"/>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53582" name="Clip" r:id="rId9" imgW="1305000" imgH="1085760" progId="">
                      <p:embed/>
                    </p:oleObj>
                  </mc:Choice>
                  <mc:Fallback>
                    <p:oleObj name="Clip" r:id="rId9" imgW="1305000" imgH="1085760" progId="">
                      <p:embed/>
                      <p:pic>
                        <p:nvPicPr>
                          <p:cNvPr id="0" name="Picture 1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3341" name="Group 93"/>
              <p:cNvGrpSpPr>
                <a:grpSpLocks/>
              </p:cNvGrpSpPr>
              <p:nvPr/>
            </p:nvGrpSpPr>
            <p:grpSpPr bwMode="auto">
              <a:xfrm>
                <a:off x="4363" y="367"/>
                <a:ext cx="394" cy="366"/>
                <a:chOff x="4219" y="817"/>
                <a:chExt cx="460" cy="366"/>
              </a:xfrm>
            </p:grpSpPr>
            <p:sp>
              <p:nvSpPr>
                <p:cNvPr id="53342" name="Rectangle 94"/>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43" name="Text Box 95"/>
                <p:cNvSpPr txBox="1">
                  <a:spLocks noChangeArrowheads="1"/>
                </p:cNvSpPr>
                <p:nvPr/>
              </p:nvSpPr>
              <p:spPr bwMode="auto">
                <a:xfrm>
                  <a:off x="4219" y="817"/>
                  <a:ext cx="46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user</a:t>
                  </a:r>
                </a:p>
                <a:p>
                  <a:pPr algn="ctr"/>
                  <a:r>
                    <a:rPr lang="en-US" sz="1600"/>
                    <a:t>agent</a:t>
                  </a:r>
                  <a:endParaRPr lang="en-US"/>
                </a:p>
              </p:txBody>
            </p:sp>
          </p:grpSp>
        </p:grpSp>
        <p:grpSp>
          <p:nvGrpSpPr>
            <p:cNvPr id="53344" name="Group 96"/>
            <p:cNvGrpSpPr>
              <a:grpSpLocks/>
            </p:cNvGrpSpPr>
            <p:nvPr/>
          </p:nvGrpSpPr>
          <p:grpSpPr bwMode="auto">
            <a:xfrm>
              <a:off x="2970" y="1082"/>
              <a:ext cx="510" cy="946"/>
              <a:chOff x="3492" y="2522"/>
              <a:chExt cx="510" cy="946"/>
            </a:xfrm>
          </p:grpSpPr>
          <p:grpSp>
            <p:nvGrpSpPr>
              <p:cNvPr id="53345" name="Group 97"/>
              <p:cNvGrpSpPr>
                <a:grpSpLocks/>
              </p:cNvGrpSpPr>
              <p:nvPr/>
            </p:nvGrpSpPr>
            <p:grpSpPr bwMode="auto">
              <a:xfrm>
                <a:off x="3631" y="2522"/>
                <a:ext cx="224" cy="588"/>
                <a:chOff x="4180" y="783"/>
                <a:chExt cx="150" cy="307"/>
              </a:xfrm>
            </p:grpSpPr>
            <p:sp>
              <p:nvSpPr>
                <p:cNvPr id="53346" name="AutoShape 98"/>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47" name="Rectangle 99"/>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48" name="Rectangle 10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49" name="AutoShape 10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0" name="Line 102"/>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1" name="Line 103"/>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2" name="Rectangle 10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3" name="Rectangle 105"/>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354" name="Group 106"/>
              <p:cNvGrpSpPr>
                <a:grpSpLocks/>
              </p:cNvGrpSpPr>
              <p:nvPr/>
            </p:nvGrpSpPr>
            <p:grpSpPr bwMode="auto">
              <a:xfrm>
                <a:off x="3492" y="2807"/>
                <a:ext cx="510" cy="661"/>
                <a:chOff x="4296" y="2627"/>
                <a:chExt cx="510" cy="661"/>
              </a:xfrm>
            </p:grpSpPr>
            <p:sp>
              <p:nvSpPr>
                <p:cNvPr id="53355" name="Rectangle 107"/>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6" name="Text Box 108"/>
                <p:cNvSpPr txBox="1">
                  <a:spLocks noChangeArrowheads="1"/>
                </p:cNvSpPr>
                <p:nvPr/>
              </p:nvSpPr>
              <p:spPr bwMode="auto">
                <a:xfrm>
                  <a:off x="4325" y="2627"/>
                  <a:ext cx="43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mail</a:t>
                  </a:r>
                </a:p>
                <a:p>
                  <a:pPr algn="ctr"/>
                  <a:r>
                    <a:rPr lang="en-US" sz="1600"/>
                    <a:t>server</a:t>
                  </a:r>
                  <a:endParaRPr lang="en-US"/>
                </a:p>
              </p:txBody>
            </p:sp>
            <p:sp>
              <p:nvSpPr>
                <p:cNvPr id="53357" name="Rectangle 109"/>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8" name="Line 110"/>
                <p:cNvSpPr>
                  <a:spLocks noChangeShapeType="1"/>
                </p:cNvSpPr>
                <p:nvPr/>
              </p:nvSpPr>
              <p:spPr bwMode="auto">
                <a:xfrm>
                  <a:off x="4369" y="3034"/>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9" name="Line 111"/>
                <p:cNvSpPr>
                  <a:spLocks noChangeShapeType="1"/>
                </p:cNvSpPr>
                <p:nvPr/>
              </p:nvSpPr>
              <p:spPr bwMode="auto">
                <a:xfrm>
                  <a:off x="4478"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60" name="Line 112"/>
                <p:cNvSpPr>
                  <a:spLocks noChangeShapeType="1"/>
                </p:cNvSpPr>
                <p:nvPr/>
              </p:nvSpPr>
              <p:spPr bwMode="auto">
                <a:xfrm>
                  <a:off x="4533" y="3035"/>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61" name="Line 113"/>
                <p:cNvSpPr>
                  <a:spLocks noChangeShapeType="1"/>
                </p:cNvSpPr>
                <p:nvPr/>
              </p:nvSpPr>
              <p:spPr bwMode="auto">
                <a:xfrm>
                  <a:off x="4590"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62" name="Line 114"/>
                <p:cNvSpPr>
                  <a:spLocks noChangeShapeType="1"/>
                </p:cNvSpPr>
                <p:nvPr/>
              </p:nvSpPr>
              <p:spPr bwMode="auto">
                <a:xfrm>
                  <a:off x="4651"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63" name="Line 115"/>
                <p:cNvSpPr>
                  <a:spLocks noChangeShapeType="1"/>
                </p:cNvSpPr>
                <p:nvPr/>
              </p:nvSpPr>
              <p:spPr bwMode="auto">
                <a:xfrm>
                  <a:off x="4707"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64" name="Line 116"/>
                <p:cNvSpPr>
                  <a:spLocks noChangeShapeType="1"/>
                </p:cNvSpPr>
                <p:nvPr/>
              </p:nvSpPr>
              <p:spPr bwMode="auto">
                <a:xfrm>
                  <a:off x="4422" y="3034"/>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65" name="Rectangle 117"/>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66" name="Rectangle 118"/>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67" name="Rectangle 119"/>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68" name="Rectangle 120"/>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69" name="Rectangle 121"/>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3370" name="Group 122"/>
            <p:cNvGrpSpPr>
              <a:grpSpLocks/>
            </p:cNvGrpSpPr>
            <p:nvPr/>
          </p:nvGrpSpPr>
          <p:grpSpPr bwMode="auto">
            <a:xfrm>
              <a:off x="3432" y="920"/>
              <a:ext cx="419" cy="443"/>
              <a:chOff x="4338" y="290"/>
              <a:chExt cx="419" cy="443"/>
            </a:xfrm>
          </p:grpSpPr>
          <p:graphicFrame>
            <p:nvGraphicFramePr>
              <p:cNvPr id="53371" name="Object 123"/>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53583" name="Clip" r:id="rId10" imgW="1305000" imgH="1085760" progId="">
                      <p:embed/>
                    </p:oleObj>
                  </mc:Choice>
                  <mc:Fallback>
                    <p:oleObj name="Clip" r:id="rId10" imgW="1305000" imgH="1085760" progId="">
                      <p:embed/>
                      <p:pic>
                        <p:nvPicPr>
                          <p:cNvPr id="0" name="Picture 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3372" name="Group 124"/>
              <p:cNvGrpSpPr>
                <a:grpSpLocks/>
              </p:cNvGrpSpPr>
              <p:nvPr/>
            </p:nvGrpSpPr>
            <p:grpSpPr bwMode="auto">
              <a:xfrm>
                <a:off x="4363" y="367"/>
                <a:ext cx="394" cy="366"/>
                <a:chOff x="4219" y="817"/>
                <a:chExt cx="460" cy="366"/>
              </a:xfrm>
            </p:grpSpPr>
            <p:sp>
              <p:nvSpPr>
                <p:cNvPr id="53373" name="Rectangle 125"/>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74" name="Text Box 126"/>
                <p:cNvSpPr txBox="1">
                  <a:spLocks noChangeArrowheads="1"/>
                </p:cNvSpPr>
                <p:nvPr/>
              </p:nvSpPr>
              <p:spPr bwMode="auto">
                <a:xfrm>
                  <a:off x="4219" y="817"/>
                  <a:ext cx="46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user</a:t>
                  </a:r>
                </a:p>
                <a:p>
                  <a:pPr algn="ctr"/>
                  <a:r>
                    <a:rPr lang="en-US" sz="1600"/>
                    <a:t>agent</a:t>
                  </a:r>
                  <a:endParaRPr lang="en-US"/>
                </a:p>
              </p:txBody>
            </p:sp>
          </p:grpSp>
        </p:grpSp>
        <p:sp>
          <p:nvSpPr>
            <p:cNvPr id="53375" name="Line 127"/>
            <p:cNvSpPr>
              <a:spLocks noChangeShapeType="1"/>
            </p:cNvSpPr>
            <p:nvPr/>
          </p:nvSpPr>
          <p:spPr bwMode="auto">
            <a:xfrm flipV="1">
              <a:off x="3498" y="2370"/>
              <a:ext cx="708" cy="684"/>
            </a:xfrm>
            <a:prstGeom prst="line">
              <a:avLst/>
            </a:prstGeom>
            <a:noFill/>
            <a:ln w="28575">
              <a:solidFill>
                <a:srgbClr val="FF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76" name="Line 128"/>
            <p:cNvSpPr>
              <a:spLocks noChangeShapeType="1"/>
            </p:cNvSpPr>
            <p:nvPr/>
          </p:nvSpPr>
          <p:spPr bwMode="auto">
            <a:xfrm flipH="1" flipV="1">
              <a:off x="3030" y="2040"/>
              <a:ext cx="0" cy="786"/>
            </a:xfrm>
            <a:prstGeom prst="line">
              <a:avLst/>
            </a:prstGeom>
            <a:noFill/>
            <a:ln w="28575">
              <a:solidFill>
                <a:srgbClr val="FF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377" name="Group 129"/>
            <p:cNvGrpSpPr>
              <a:grpSpLocks/>
            </p:cNvGrpSpPr>
            <p:nvPr/>
          </p:nvGrpSpPr>
          <p:grpSpPr bwMode="auto">
            <a:xfrm>
              <a:off x="3575" y="2555"/>
              <a:ext cx="618" cy="288"/>
              <a:chOff x="3761" y="2537"/>
              <a:chExt cx="618" cy="288"/>
            </a:xfrm>
          </p:grpSpPr>
          <p:sp>
            <p:nvSpPr>
              <p:cNvPr id="53378" name="Rectangle 130"/>
              <p:cNvSpPr>
                <a:spLocks noChangeArrowheads="1"/>
              </p:cNvSpPr>
              <p:nvPr/>
            </p:nvSpPr>
            <p:spPr bwMode="auto">
              <a:xfrm>
                <a:off x="3798" y="2580"/>
                <a:ext cx="540" cy="192"/>
              </a:xfrm>
              <a:prstGeom prst="rect">
                <a:avLst/>
              </a:prstGeom>
              <a:solidFill>
                <a:srgbClr val="FFFF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379" name="Text Box 131"/>
              <p:cNvSpPr txBox="1">
                <a:spLocks noChangeArrowheads="1"/>
              </p:cNvSpPr>
              <p:nvPr/>
            </p:nvSpPr>
            <p:spPr bwMode="auto">
              <a:xfrm>
                <a:off x="3761" y="2537"/>
                <a:ext cx="618" cy="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solidFill>
                      <a:srgbClr val="FF0000"/>
                    </a:solidFill>
                  </a:rPr>
                  <a:t>SMTP</a:t>
                </a:r>
                <a:endParaRPr lang="en-US"/>
              </a:p>
            </p:txBody>
          </p:sp>
        </p:grpSp>
        <p:grpSp>
          <p:nvGrpSpPr>
            <p:cNvPr id="53380" name="Group 132"/>
            <p:cNvGrpSpPr>
              <a:grpSpLocks/>
            </p:cNvGrpSpPr>
            <p:nvPr/>
          </p:nvGrpSpPr>
          <p:grpSpPr bwMode="auto">
            <a:xfrm>
              <a:off x="3551" y="1763"/>
              <a:ext cx="618" cy="288"/>
              <a:chOff x="3761" y="2537"/>
              <a:chExt cx="618" cy="288"/>
            </a:xfrm>
          </p:grpSpPr>
          <p:sp>
            <p:nvSpPr>
              <p:cNvPr id="53381" name="Rectangle 133"/>
              <p:cNvSpPr>
                <a:spLocks noChangeArrowheads="1"/>
              </p:cNvSpPr>
              <p:nvPr/>
            </p:nvSpPr>
            <p:spPr bwMode="auto">
              <a:xfrm>
                <a:off x="3798" y="2580"/>
                <a:ext cx="540" cy="192"/>
              </a:xfrm>
              <a:prstGeom prst="rect">
                <a:avLst/>
              </a:prstGeom>
              <a:solidFill>
                <a:srgbClr val="FFFF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382" name="Text Box 134"/>
              <p:cNvSpPr txBox="1">
                <a:spLocks noChangeArrowheads="1"/>
              </p:cNvSpPr>
              <p:nvPr/>
            </p:nvSpPr>
            <p:spPr bwMode="auto">
              <a:xfrm>
                <a:off x="3761" y="2537"/>
                <a:ext cx="618" cy="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solidFill>
                      <a:srgbClr val="FF0000"/>
                    </a:solidFill>
                  </a:rPr>
                  <a:t>SMTP</a:t>
                </a:r>
                <a:endParaRPr lang="en-US"/>
              </a:p>
            </p:txBody>
          </p:sp>
        </p:grpSp>
        <p:grpSp>
          <p:nvGrpSpPr>
            <p:cNvPr id="53383" name="Group 135"/>
            <p:cNvGrpSpPr>
              <a:grpSpLocks/>
            </p:cNvGrpSpPr>
            <p:nvPr/>
          </p:nvGrpSpPr>
          <p:grpSpPr bwMode="auto">
            <a:xfrm>
              <a:off x="2717" y="2213"/>
              <a:ext cx="618" cy="288"/>
              <a:chOff x="3761" y="2537"/>
              <a:chExt cx="618" cy="288"/>
            </a:xfrm>
          </p:grpSpPr>
          <p:sp>
            <p:nvSpPr>
              <p:cNvPr id="53384" name="Rectangle 136"/>
              <p:cNvSpPr>
                <a:spLocks noChangeArrowheads="1"/>
              </p:cNvSpPr>
              <p:nvPr/>
            </p:nvSpPr>
            <p:spPr bwMode="auto">
              <a:xfrm>
                <a:off x="3798" y="2580"/>
                <a:ext cx="540" cy="192"/>
              </a:xfrm>
              <a:prstGeom prst="rect">
                <a:avLst/>
              </a:prstGeom>
              <a:solidFill>
                <a:srgbClr val="FFFF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385" name="Text Box 137"/>
              <p:cNvSpPr txBox="1">
                <a:spLocks noChangeArrowheads="1"/>
              </p:cNvSpPr>
              <p:nvPr/>
            </p:nvSpPr>
            <p:spPr bwMode="auto">
              <a:xfrm>
                <a:off x="3761" y="2537"/>
                <a:ext cx="618" cy="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solidFill>
                      <a:srgbClr val="FF0000"/>
                    </a:solidFill>
                  </a:rPr>
                  <a:t>SMTP</a:t>
                </a:r>
                <a:endParaRPr lang="en-US"/>
              </a:p>
            </p:txBody>
          </p:sp>
        </p:gr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Footer Placeholder 4"/>
          <p:cNvSpPr>
            <a:spLocks noGrp="1"/>
          </p:cNvSpPr>
          <p:nvPr>
            <p:ph type="ftr" sz="quarter" idx="10"/>
          </p:nvPr>
        </p:nvSpPr>
        <p:spPr/>
        <p:txBody>
          <a:bodyPr/>
          <a:lstStyle/>
          <a:p>
            <a:r>
              <a:rPr lang="en-US"/>
              <a:t>CSci4211:          Application Layer</a:t>
            </a:r>
          </a:p>
        </p:txBody>
      </p:sp>
      <p:sp>
        <p:nvSpPr>
          <p:cNvPr id="125" name="Slide Number Placeholder 5"/>
          <p:cNvSpPr>
            <a:spLocks noGrp="1"/>
          </p:cNvSpPr>
          <p:nvPr>
            <p:ph type="sldNum" sz="quarter" idx="11"/>
          </p:nvPr>
        </p:nvSpPr>
        <p:spPr/>
        <p:txBody>
          <a:bodyPr/>
          <a:lstStyle/>
          <a:p>
            <a:fld id="{53EF9B7B-7B3C-49E9-974A-85C2A2293F8C}" type="slidenum">
              <a:rPr lang="en-US"/>
              <a:pPr/>
              <a:t>59</a:t>
            </a:fld>
            <a:endParaRPr lang="en-US"/>
          </a:p>
        </p:txBody>
      </p:sp>
      <p:sp>
        <p:nvSpPr>
          <p:cNvPr id="54274" name="Rectangle 2"/>
          <p:cNvSpPr>
            <a:spLocks noGrp="1" noChangeArrowheads="1"/>
          </p:cNvSpPr>
          <p:nvPr>
            <p:ph type="title"/>
          </p:nvPr>
        </p:nvSpPr>
        <p:spPr>
          <a:xfrm>
            <a:off x="409575" y="228600"/>
            <a:ext cx="7772400" cy="1143000"/>
          </a:xfrm>
        </p:spPr>
        <p:txBody>
          <a:bodyPr/>
          <a:lstStyle/>
          <a:p>
            <a:r>
              <a:rPr lang="en-US" sz="3600"/>
              <a:t>Electronic Mail: mail servers</a:t>
            </a:r>
            <a:endParaRPr lang="en-US"/>
          </a:p>
        </p:txBody>
      </p:sp>
      <p:sp>
        <p:nvSpPr>
          <p:cNvPr id="54275" name="Rectangle 3"/>
          <p:cNvSpPr>
            <a:spLocks noGrp="1" noChangeArrowheads="1"/>
          </p:cNvSpPr>
          <p:nvPr>
            <p:ph type="body" sz="half" idx="1"/>
          </p:nvPr>
        </p:nvSpPr>
        <p:spPr>
          <a:xfrm>
            <a:off x="685800" y="1447800"/>
            <a:ext cx="3933825" cy="4114800"/>
          </a:xfrm>
        </p:spPr>
        <p:txBody>
          <a:bodyPr/>
          <a:lstStyle/>
          <a:p>
            <a:pPr>
              <a:buFontTx/>
              <a:buNone/>
            </a:pPr>
            <a:r>
              <a:rPr lang="en-US" sz="2400">
                <a:solidFill>
                  <a:srgbClr val="FF0000"/>
                </a:solidFill>
              </a:rPr>
              <a:t>Mail Servers</a:t>
            </a:r>
            <a:r>
              <a:rPr lang="en-US" sz="2400"/>
              <a:t> </a:t>
            </a:r>
          </a:p>
          <a:p>
            <a:r>
              <a:rPr lang="en-US" sz="2000">
                <a:solidFill>
                  <a:srgbClr val="FF0000"/>
                </a:solidFill>
              </a:rPr>
              <a:t>mailbox</a:t>
            </a:r>
            <a:r>
              <a:rPr lang="en-US" sz="2000"/>
              <a:t> contains incoming messages (yet to be read) for user</a:t>
            </a:r>
          </a:p>
          <a:p>
            <a:r>
              <a:rPr lang="en-US" sz="2000">
                <a:solidFill>
                  <a:srgbClr val="FF0000"/>
                </a:solidFill>
              </a:rPr>
              <a:t>message</a:t>
            </a:r>
            <a:r>
              <a:rPr lang="en-US" sz="2000"/>
              <a:t> queue of outgoing (to be sent) mail messages</a:t>
            </a:r>
          </a:p>
          <a:p>
            <a:r>
              <a:rPr lang="en-US" sz="2000">
                <a:solidFill>
                  <a:srgbClr val="FF0000"/>
                </a:solidFill>
              </a:rPr>
              <a:t>smtp protocol</a:t>
            </a:r>
            <a:r>
              <a:rPr lang="en-US" sz="2000"/>
              <a:t> between mail servers to send email messages</a:t>
            </a:r>
          </a:p>
          <a:p>
            <a:pPr lvl="1"/>
            <a:r>
              <a:rPr lang="en-US" sz="1800"/>
              <a:t>client: sending mail server</a:t>
            </a:r>
          </a:p>
          <a:p>
            <a:pPr lvl="1"/>
            <a:r>
              <a:rPr lang="en-US" sz="1800"/>
              <a:t>“server”: receiving mail server</a:t>
            </a:r>
          </a:p>
        </p:txBody>
      </p:sp>
      <p:grpSp>
        <p:nvGrpSpPr>
          <p:cNvPr id="54276" name="Group 4"/>
          <p:cNvGrpSpPr>
            <a:grpSpLocks/>
          </p:cNvGrpSpPr>
          <p:nvPr/>
        </p:nvGrpSpPr>
        <p:grpSpPr bwMode="auto">
          <a:xfrm>
            <a:off x="4826000" y="1219200"/>
            <a:ext cx="4010025" cy="4827588"/>
            <a:chOff x="2717" y="920"/>
            <a:chExt cx="2526" cy="3041"/>
          </a:xfrm>
        </p:grpSpPr>
        <p:sp>
          <p:nvSpPr>
            <p:cNvPr id="54277" name="Line 5"/>
            <p:cNvSpPr>
              <a:spLocks noChangeShapeType="1"/>
            </p:cNvSpPr>
            <p:nvPr/>
          </p:nvSpPr>
          <p:spPr bwMode="auto">
            <a:xfrm>
              <a:off x="3498" y="1662"/>
              <a:ext cx="708" cy="498"/>
            </a:xfrm>
            <a:prstGeom prst="line">
              <a:avLst/>
            </a:prstGeom>
            <a:noFill/>
            <a:ln w="28575">
              <a:solidFill>
                <a:srgbClr val="FF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8" name="Group 6"/>
            <p:cNvGrpSpPr>
              <a:grpSpLocks/>
            </p:cNvGrpSpPr>
            <p:nvPr/>
          </p:nvGrpSpPr>
          <p:grpSpPr bwMode="auto">
            <a:xfrm>
              <a:off x="4375" y="1616"/>
              <a:ext cx="224" cy="588"/>
              <a:chOff x="4180" y="783"/>
              <a:chExt cx="150" cy="307"/>
            </a:xfrm>
          </p:grpSpPr>
          <p:sp>
            <p:nvSpPr>
              <p:cNvPr id="54279" name="AutoShape 7"/>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0" name="Rectangle 8"/>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2"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3" name="Line 11"/>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4" name="Line 12"/>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5"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6" name="Rectangle 14"/>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287" name="Group 15"/>
            <p:cNvGrpSpPr>
              <a:grpSpLocks/>
            </p:cNvGrpSpPr>
            <p:nvPr/>
          </p:nvGrpSpPr>
          <p:grpSpPr bwMode="auto">
            <a:xfrm>
              <a:off x="4230" y="1901"/>
              <a:ext cx="510" cy="661"/>
              <a:chOff x="4296" y="2627"/>
              <a:chExt cx="510" cy="661"/>
            </a:xfrm>
          </p:grpSpPr>
          <p:sp>
            <p:nvSpPr>
              <p:cNvPr id="54288" name="Rectangle 16"/>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9" name="Text Box 17"/>
              <p:cNvSpPr txBox="1">
                <a:spLocks noChangeArrowheads="1"/>
              </p:cNvSpPr>
              <p:nvPr/>
            </p:nvSpPr>
            <p:spPr bwMode="auto">
              <a:xfrm>
                <a:off x="4325" y="2627"/>
                <a:ext cx="43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mail</a:t>
                </a:r>
              </a:p>
              <a:p>
                <a:pPr algn="ctr"/>
                <a:r>
                  <a:rPr lang="en-US" sz="1600"/>
                  <a:t>server</a:t>
                </a:r>
                <a:endParaRPr lang="en-US"/>
              </a:p>
            </p:txBody>
          </p:sp>
          <p:sp>
            <p:nvSpPr>
              <p:cNvPr id="54290" name="Rectangle 18"/>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1" name="Line 19"/>
              <p:cNvSpPr>
                <a:spLocks noChangeShapeType="1"/>
              </p:cNvSpPr>
              <p:nvPr/>
            </p:nvSpPr>
            <p:spPr bwMode="auto">
              <a:xfrm>
                <a:off x="4369" y="3034"/>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2" name="Line 20"/>
              <p:cNvSpPr>
                <a:spLocks noChangeShapeType="1"/>
              </p:cNvSpPr>
              <p:nvPr/>
            </p:nvSpPr>
            <p:spPr bwMode="auto">
              <a:xfrm>
                <a:off x="4478"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3" name="Line 21"/>
              <p:cNvSpPr>
                <a:spLocks noChangeShapeType="1"/>
              </p:cNvSpPr>
              <p:nvPr/>
            </p:nvSpPr>
            <p:spPr bwMode="auto">
              <a:xfrm>
                <a:off x="4533" y="3035"/>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4" name="Line 22"/>
              <p:cNvSpPr>
                <a:spLocks noChangeShapeType="1"/>
              </p:cNvSpPr>
              <p:nvPr/>
            </p:nvSpPr>
            <p:spPr bwMode="auto">
              <a:xfrm>
                <a:off x="4590"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5" name="Line 23"/>
              <p:cNvSpPr>
                <a:spLocks noChangeShapeType="1"/>
              </p:cNvSpPr>
              <p:nvPr/>
            </p:nvSpPr>
            <p:spPr bwMode="auto">
              <a:xfrm>
                <a:off x="4651"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6" name="Line 24"/>
              <p:cNvSpPr>
                <a:spLocks noChangeShapeType="1"/>
              </p:cNvSpPr>
              <p:nvPr/>
            </p:nvSpPr>
            <p:spPr bwMode="auto">
              <a:xfrm>
                <a:off x="4707"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7" name="Line 25"/>
              <p:cNvSpPr>
                <a:spLocks noChangeShapeType="1"/>
              </p:cNvSpPr>
              <p:nvPr/>
            </p:nvSpPr>
            <p:spPr bwMode="auto">
              <a:xfrm>
                <a:off x="4422" y="3034"/>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8" name="Rectangle 26"/>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9" name="Rectangle 27"/>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0" name="Rectangle 28"/>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1" name="Rectangle 29"/>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2" name="Rectangle 30"/>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303" name="Group 31"/>
            <p:cNvGrpSpPr>
              <a:grpSpLocks/>
            </p:cNvGrpSpPr>
            <p:nvPr/>
          </p:nvGrpSpPr>
          <p:grpSpPr bwMode="auto">
            <a:xfrm>
              <a:off x="4680" y="1358"/>
              <a:ext cx="419" cy="443"/>
              <a:chOff x="4338" y="290"/>
              <a:chExt cx="419" cy="443"/>
            </a:xfrm>
          </p:grpSpPr>
          <p:graphicFrame>
            <p:nvGraphicFramePr>
              <p:cNvPr id="54304" name="Object 32"/>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183488" name="Clip" r:id="rId4" imgW="1305000" imgH="1085760" progId="">
                      <p:embed/>
                    </p:oleObj>
                  </mc:Choice>
                  <mc:Fallback>
                    <p:oleObj name="Clip" r:id="rId4" imgW="1305000" imgH="1085760" progId="">
                      <p:embed/>
                      <p:pic>
                        <p:nvPicPr>
                          <p:cNvPr id="0" name="Picture 10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4305" name="Group 33"/>
              <p:cNvGrpSpPr>
                <a:grpSpLocks/>
              </p:cNvGrpSpPr>
              <p:nvPr/>
            </p:nvGrpSpPr>
            <p:grpSpPr bwMode="auto">
              <a:xfrm>
                <a:off x="4363" y="367"/>
                <a:ext cx="394" cy="366"/>
                <a:chOff x="4219" y="817"/>
                <a:chExt cx="460" cy="366"/>
              </a:xfrm>
            </p:grpSpPr>
            <p:sp>
              <p:nvSpPr>
                <p:cNvPr id="54306" name="Rectangle 34"/>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7" name="Text Box 35"/>
                <p:cNvSpPr txBox="1">
                  <a:spLocks noChangeArrowheads="1"/>
                </p:cNvSpPr>
                <p:nvPr/>
              </p:nvSpPr>
              <p:spPr bwMode="auto">
                <a:xfrm>
                  <a:off x="4219" y="817"/>
                  <a:ext cx="46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user</a:t>
                  </a:r>
                </a:p>
                <a:p>
                  <a:pPr algn="ctr"/>
                  <a:r>
                    <a:rPr lang="en-US" sz="1600"/>
                    <a:t>agent</a:t>
                  </a:r>
                  <a:endParaRPr lang="en-US"/>
                </a:p>
              </p:txBody>
            </p:sp>
          </p:grpSp>
        </p:grpSp>
        <p:grpSp>
          <p:nvGrpSpPr>
            <p:cNvPr id="54308" name="Group 36"/>
            <p:cNvGrpSpPr>
              <a:grpSpLocks/>
            </p:cNvGrpSpPr>
            <p:nvPr/>
          </p:nvGrpSpPr>
          <p:grpSpPr bwMode="auto">
            <a:xfrm>
              <a:off x="4824" y="1994"/>
              <a:ext cx="419" cy="443"/>
              <a:chOff x="4338" y="290"/>
              <a:chExt cx="419" cy="443"/>
            </a:xfrm>
          </p:grpSpPr>
          <p:graphicFrame>
            <p:nvGraphicFramePr>
              <p:cNvPr id="54309" name="Object 37"/>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183489" name="Clip" r:id="rId6" imgW="1305000" imgH="1085760" progId="">
                      <p:embed/>
                    </p:oleObj>
                  </mc:Choice>
                  <mc:Fallback>
                    <p:oleObj name="Clip" r:id="rId6" imgW="1305000" imgH="1085760" progId="">
                      <p:embed/>
                      <p:pic>
                        <p:nvPicPr>
                          <p:cNvPr id="0" name="Picture 1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4310" name="Group 38"/>
              <p:cNvGrpSpPr>
                <a:grpSpLocks/>
              </p:cNvGrpSpPr>
              <p:nvPr/>
            </p:nvGrpSpPr>
            <p:grpSpPr bwMode="auto">
              <a:xfrm>
                <a:off x="4363" y="367"/>
                <a:ext cx="394" cy="366"/>
                <a:chOff x="4219" y="817"/>
                <a:chExt cx="460" cy="366"/>
              </a:xfrm>
            </p:grpSpPr>
            <p:sp>
              <p:nvSpPr>
                <p:cNvPr id="54311" name="Rectangle 39"/>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2" name="Text Box 40"/>
                <p:cNvSpPr txBox="1">
                  <a:spLocks noChangeArrowheads="1"/>
                </p:cNvSpPr>
                <p:nvPr/>
              </p:nvSpPr>
              <p:spPr bwMode="auto">
                <a:xfrm>
                  <a:off x="4219" y="817"/>
                  <a:ext cx="46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user</a:t>
                  </a:r>
                </a:p>
                <a:p>
                  <a:pPr algn="ctr"/>
                  <a:r>
                    <a:rPr lang="en-US" sz="1600"/>
                    <a:t>agent</a:t>
                  </a:r>
                  <a:endParaRPr lang="en-US"/>
                </a:p>
              </p:txBody>
            </p:sp>
          </p:grpSp>
        </p:grpSp>
        <p:grpSp>
          <p:nvGrpSpPr>
            <p:cNvPr id="54313" name="Group 41"/>
            <p:cNvGrpSpPr>
              <a:grpSpLocks/>
            </p:cNvGrpSpPr>
            <p:nvPr/>
          </p:nvGrpSpPr>
          <p:grpSpPr bwMode="auto">
            <a:xfrm>
              <a:off x="4680" y="2654"/>
              <a:ext cx="419" cy="443"/>
              <a:chOff x="4338" y="290"/>
              <a:chExt cx="419" cy="443"/>
            </a:xfrm>
          </p:grpSpPr>
          <p:graphicFrame>
            <p:nvGraphicFramePr>
              <p:cNvPr id="54314" name="Object 42"/>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183490" name="Clip" r:id="rId7" imgW="1305000" imgH="1085760" progId="">
                      <p:embed/>
                    </p:oleObj>
                  </mc:Choice>
                  <mc:Fallback>
                    <p:oleObj name="Clip" r:id="rId7" imgW="1305000" imgH="1085760" progId="">
                      <p:embed/>
                      <p:pic>
                        <p:nvPicPr>
                          <p:cNvPr id="0" name="Picture 10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4315" name="Group 43"/>
              <p:cNvGrpSpPr>
                <a:grpSpLocks/>
              </p:cNvGrpSpPr>
              <p:nvPr/>
            </p:nvGrpSpPr>
            <p:grpSpPr bwMode="auto">
              <a:xfrm>
                <a:off x="4363" y="367"/>
                <a:ext cx="394" cy="366"/>
                <a:chOff x="4219" y="817"/>
                <a:chExt cx="460" cy="366"/>
              </a:xfrm>
            </p:grpSpPr>
            <p:sp>
              <p:nvSpPr>
                <p:cNvPr id="54316" name="Rectangle 44"/>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7" name="Text Box 45"/>
                <p:cNvSpPr txBox="1">
                  <a:spLocks noChangeArrowheads="1"/>
                </p:cNvSpPr>
                <p:nvPr/>
              </p:nvSpPr>
              <p:spPr bwMode="auto">
                <a:xfrm>
                  <a:off x="4219" y="817"/>
                  <a:ext cx="46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user</a:t>
                  </a:r>
                </a:p>
                <a:p>
                  <a:pPr algn="ctr"/>
                  <a:r>
                    <a:rPr lang="en-US" sz="1600"/>
                    <a:t>agent</a:t>
                  </a:r>
                  <a:endParaRPr lang="en-US"/>
                </a:p>
              </p:txBody>
            </p:sp>
          </p:grpSp>
        </p:grpSp>
        <p:grpSp>
          <p:nvGrpSpPr>
            <p:cNvPr id="54318" name="Group 46"/>
            <p:cNvGrpSpPr>
              <a:grpSpLocks/>
            </p:cNvGrpSpPr>
            <p:nvPr/>
          </p:nvGrpSpPr>
          <p:grpSpPr bwMode="auto">
            <a:xfrm>
              <a:off x="2970" y="2504"/>
              <a:ext cx="510" cy="946"/>
              <a:chOff x="3492" y="2522"/>
              <a:chExt cx="510" cy="946"/>
            </a:xfrm>
          </p:grpSpPr>
          <p:grpSp>
            <p:nvGrpSpPr>
              <p:cNvPr id="54319" name="Group 47"/>
              <p:cNvGrpSpPr>
                <a:grpSpLocks/>
              </p:cNvGrpSpPr>
              <p:nvPr/>
            </p:nvGrpSpPr>
            <p:grpSpPr bwMode="auto">
              <a:xfrm>
                <a:off x="3631" y="2522"/>
                <a:ext cx="224" cy="588"/>
                <a:chOff x="4180" y="783"/>
                <a:chExt cx="150" cy="307"/>
              </a:xfrm>
            </p:grpSpPr>
            <p:sp>
              <p:nvSpPr>
                <p:cNvPr id="54320" name="AutoShape 48"/>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1" name="Rectangle 49"/>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2" name="Rectangle 5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3" name="AutoShape 5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4" name="Line 52"/>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5" name="Line 53"/>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6" name="Rectangle 5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7" name="Rectangle 55"/>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328" name="Group 56"/>
              <p:cNvGrpSpPr>
                <a:grpSpLocks/>
              </p:cNvGrpSpPr>
              <p:nvPr/>
            </p:nvGrpSpPr>
            <p:grpSpPr bwMode="auto">
              <a:xfrm>
                <a:off x="3492" y="2807"/>
                <a:ext cx="510" cy="661"/>
                <a:chOff x="4296" y="2627"/>
                <a:chExt cx="510" cy="661"/>
              </a:xfrm>
            </p:grpSpPr>
            <p:sp>
              <p:nvSpPr>
                <p:cNvPr id="54329" name="Rectangle 57"/>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0" name="Text Box 58"/>
                <p:cNvSpPr txBox="1">
                  <a:spLocks noChangeArrowheads="1"/>
                </p:cNvSpPr>
                <p:nvPr/>
              </p:nvSpPr>
              <p:spPr bwMode="auto">
                <a:xfrm>
                  <a:off x="4325" y="2627"/>
                  <a:ext cx="43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mail</a:t>
                  </a:r>
                </a:p>
                <a:p>
                  <a:pPr algn="ctr"/>
                  <a:r>
                    <a:rPr lang="en-US" sz="1600"/>
                    <a:t>server</a:t>
                  </a:r>
                  <a:endParaRPr lang="en-US"/>
                </a:p>
              </p:txBody>
            </p:sp>
            <p:sp>
              <p:nvSpPr>
                <p:cNvPr id="54331" name="Rectangle 59"/>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2" name="Line 60"/>
                <p:cNvSpPr>
                  <a:spLocks noChangeShapeType="1"/>
                </p:cNvSpPr>
                <p:nvPr/>
              </p:nvSpPr>
              <p:spPr bwMode="auto">
                <a:xfrm>
                  <a:off x="4369" y="3034"/>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3" name="Line 61"/>
                <p:cNvSpPr>
                  <a:spLocks noChangeShapeType="1"/>
                </p:cNvSpPr>
                <p:nvPr/>
              </p:nvSpPr>
              <p:spPr bwMode="auto">
                <a:xfrm>
                  <a:off x="4478"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4" name="Line 62"/>
                <p:cNvSpPr>
                  <a:spLocks noChangeShapeType="1"/>
                </p:cNvSpPr>
                <p:nvPr/>
              </p:nvSpPr>
              <p:spPr bwMode="auto">
                <a:xfrm>
                  <a:off x="4533" y="3035"/>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5" name="Line 63"/>
                <p:cNvSpPr>
                  <a:spLocks noChangeShapeType="1"/>
                </p:cNvSpPr>
                <p:nvPr/>
              </p:nvSpPr>
              <p:spPr bwMode="auto">
                <a:xfrm>
                  <a:off x="4590"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6" name="Line 64"/>
                <p:cNvSpPr>
                  <a:spLocks noChangeShapeType="1"/>
                </p:cNvSpPr>
                <p:nvPr/>
              </p:nvSpPr>
              <p:spPr bwMode="auto">
                <a:xfrm>
                  <a:off x="4651"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7" name="Line 65"/>
                <p:cNvSpPr>
                  <a:spLocks noChangeShapeType="1"/>
                </p:cNvSpPr>
                <p:nvPr/>
              </p:nvSpPr>
              <p:spPr bwMode="auto">
                <a:xfrm>
                  <a:off x="4707"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8" name="Line 66"/>
                <p:cNvSpPr>
                  <a:spLocks noChangeShapeType="1"/>
                </p:cNvSpPr>
                <p:nvPr/>
              </p:nvSpPr>
              <p:spPr bwMode="auto">
                <a:xfrm>
                  <a:off x="4422" y="3034"/>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9" name="Rectangle 67"/>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40" name="Rectangle 68"/>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41" name="Rectangle 69"/>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42" name="Rectangle 70"/>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43" name="Rectangle 71"/>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4344" name="Group 72"/>
            <p:cNvGrpSpPr>
              <a:grpSpLocks/>
            </p:cNvGrpSpPr>
            <p:nvPr/>
          </p:nvGrpSpPr>
          <p:grpSpPr bwMode="auto">
            <a:xfrm>
              <a:off x="3564" y="3200"/>
              <a:ext cx="419" cy="443"/>
              <a:chOff x="4338" y="290"/>
              <a:chExt cx="419" cy="443"/>
            </a:xfrm>
          </p:grpSpPr>
          <p:graphicFrame>
            <p:nvGraphicFramePr>
              <p:cNvPr id="54345" name="Object 73"/>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183491" name="Clip" r:id="rId8" imgW="1305000" imgH="1085760" progId="">
                      <p:embed/>
                    </p:oleObj>
                  </mc:Choice>
                  <mc:Fallback>
                    <p:oleObj name="Clip" r:id="rId8" imgW="1305000" imgH="1085760" progId="">
                      <p:embed/>
                      <p:pic>
                        <p:nvPicPr>
                          <p:cNvPr id="0" name="Picture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4346" name="Group 74"/>
              <p:cNvGrpSpPr>
                <a:grpSpLocks/>
              </p:cNvGrpSpPr>
              <p:nvPr/>
            </p:nvGrpSpPr>
            <p:grpSpPr bwMode="auto">
              <a:xfrm>
                <a:off x="4363" y="367"/>
                <a:ext cx="394" cy="366"/>
                <a:chOff x="4219" y="817"/>
                <a:chExt cx="460" cy="366"/>
              </a:xfrm>
            </p:grpSpPr>
            <p:sp>
              <p:nvSpPr>
                <p:cNvPr id="54347" name="Rectangle 75"/>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48" name="Text Box 76"/>
                <p:cNvSpPr txBox="1">
                  <a:spLocks noChangeArrowheads="1"/>
                </p:cNvSpPr>
                <p:nvPr/>
              </p:nvSpPr>
              <p:spPr bwMode="auto">
                <a:xfrm>
                  <a:off x="4219" y="817"/>
                  <a:ext cx="46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user</a:t>
                  </a:r>
                </a:p>
                <a:p>
                  <a:pPr algn="ctr"/>
                  <a:r>
                    <a:rPr lang="en-US" sz="1600"/>
                    <a:t>agent</a:t>
                  </a:r>
                  <a:endParaRPr lang="en-US"/>
                </a:p>
              </p:txBody>
            </p:sp>
          </p:grpSp>
        </p:grpSp>
        <p:grpSp>
          <p:nvGrpSpPr>
            <p:cNvPr id="54349" name="Group 77"/>
            <p:cNvGrpSpPr>
              <a:grpSpLocks/>
            </p:cNvGrpSpPr>
            <p:nvPr/>
          </p:nvGrpSpPr>
          <p:grpSpPr bwMode="auto">
            <a:xfrm>
              <a:off x="3036" y="3518"/>
              <a:ext cx="419" cy="443"/>
              <a:chOff x="4338" y="290"/>
              <a:chExt cx="419" cy="443"/>
            </a:xfrm>
          </p:grpSpPr>
          <p:graphicFrame>
            <p:nvGraphicFramePr>
              <p:cNvPr id="54350" name="Object 78"/>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183492" name="Clip" r:id="rId9" imgW="1305000" imgH="1085760" progId="">
                      <p:embed/>
                    </p:oleObj>
                  </mc:Choice>
                  <mc:Fallback>
                    <p:oleObj name="Clip" r:id="rId9" imgW="1305000" imgH="1085760" progId="">
                      <p:embed/>
                      <p:pic>
                        <p:nvPicPr>
                          <p:cNvPr id="0" name="Picture 1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4351" name="Group 79"/>
              <p:cNvGrpSpPr>
                <a:grpSpLocks/>
              </p:cNvGrpSpPr>
              <p:nvPr/>
            </p:nvGrpSpPr>
            <p:grpSpPr bwMode="auto">
              <a:xfrm>
                <a:off x="4363" y="367"/>
                <a:ext cx="394" cy="366"/>
                <a:chOff x="4219" y="817"/>
                <a:chExt cx="460" cy="366"/>
              </a:xfrm>
            </p:grpSpPr>
            <p:sp>
              <p:nvSpPr>
                <p:cNvPr id="54352" name="Rectangle 80"/>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53" name="Text Box 81"/>
                <p:cNvSpPr txBox="1">
                  <a:spLocks noChangeArrowheads="1"/>
                </p:cNvSpPr>
                <p:nvPr/>
              </p:nvSpPr>
              <p:spPr bwMode="auto">
                <a:xfrm>
                  <a:off x="4219" y="817"/>
                  <a:ext cx="46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user</a:t>
                  </a:r>
                </a:p>
                <a:p>
                  <a:pPr algn="ctr"/>
                  <a:r>
                    <a:rPr lang="en-US" sz="1600"/>
                    <a:t>agent</a:t>
                  </a:r>
                  <a:endParaRPr lang="en-US"/>
                </a:p>
              </p:txBody>
            </p:sp>
          </p:grpSp>
        </p:grpSp>
        <p:grpSp>
          <p:nvGrpSpPr>
            <p:cNvPr id="54354" name="Group 82"/>
            <p:cNvGrpSpPr>
              <a:grpSpLocks/>
            </p:cNvGrpSpPr>
            <p:nvPr/>
          </p:nvGrpSpPr>
          <p:grpSpPr bwMode="auto">
            <a:xfrm>
              <a:off x="2970" y="1082"/>
              <a:ext cx="510" cy="946"/>
              <a:chOff x="3492" y="2522"/>
              <a:chExt cx="510" cy="946"/>
            </a:xfrm>
          </p:grpSpPr>
          <p:grpSp>
            <p:nvGrpSpPr>
              <p:cNvPr id="54355" name="Group 83"/>
              <p:cNvGrpSpPr>
                <a:grpSpLocks/>
              </p:cNvGrpSpPr>
              <p:nvPr/>
            </p:nvGrpSpPr>
            <p:grpSpPr bwMode="auto">
              <a:xfrm>
                <a:off x="3631" y="2522"/>
                <a:ext cx="224" cy="588"/>
                <a:chOff x="4180" y="783"/>
                <a:chExt cx="150" cy="307"/>
              </a:xfrm>
            </p:grpSpPr>
            <p:sp>
              <p:nvSpPr>
                <p:cNvPr id="54356" name="AutoShape 84"/>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57" name="Rectangle 85"/>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58" name="Rectangle 8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59" name="AutoShape 8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60" name="Line 88"/>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61" name="Line 89"/>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62" name="Rectangle 9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63" name="Rectangle 91"/>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364" name="Group 92"/>
              <p:cNvGrpSpPr>
                <a:grpSpLocks/>
              </p:cNvGrpSpPr>
              <p:nvPr/>
            </p:nvGrpSpPr>
            <p:grpSpPr bwMode="auto">
              <a:xfrm>
                <a:off x="3492" y="2807"/>
                <a:ext cx="510" cy="661"/>
                <a:chOff x="4296" y="2627"/>
                <a:chExt cx="510" cy="661"/>
              </a:xfrm>
            </p:grpSpPr>
            <p:sp>
              <p:nvSpPr>
                <p:cNvPr id="54365" name="Rectangle 93"/>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66" name="Text Box 94"/>
                <p:cNvSpPr txBox="1">
                  <a:spLocks noChangeArrowheads="1"/>
                </p:cNvSpPr>
                <p:nvPr/>
              </p:nvSpPr>
              <p:spPr bwMode="auto">
                <a:xfrm>
                  <a:off x="4325" y="2627"/>
                  <a:ext cx="43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mail</a:t>
                  </a:r>
                </a:p>
                <a:p>
                  <a:pPr algn="ctr"/>
                  <a:r>
                    <a:rPr lang="en-US" sz="1600"/>
                    <a:t>server</a:t>
                  </a:r>
                  <a:endParaRPr lang="en-US"/>
                </a:p>
              </p:txBody>
            </p:sp>
            <p:sp>
              <p:nvSpPr>
                <p:cNvPr id="54367" name="Rectangle 95"/>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68" name="Line 96"/>
                <p:cNvSpPr>
                  <a:spLocks noChangeShapeType="1"/>
                </p:cNvSpPr>
                <p:nvPr/>
              </p:nvSpPr>
              <p:spPr bwMode="auto">
                <a:xfrm>
                  <a:off x="4369" y="3034"/>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69" name="Line 97"/>
                <p:cNvSpPr>
                  <a:spLocks noChangeShapeType="1"/>
                </p:cNvSpPr>
                <p:nvPr/>
              </p:nvSpPr>
              <p:spPr bwMode="auto">
                <a:xfrm>
                  <a:off x="4478"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0" name="Line 98"/>
                <p:cNvSpPr>
                  <a:spLocks noChangeShapeType="1"/>
                </p:cNvSpPr>
                <p:nvPr/>
              </p:nvSpPr>
              <p:spPr bwMode="auto">
                <a:xfrm>
                  <a:off x="4533" y="3035"/>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1" name="Line 99"/>
                <p:cNvSpPr>
                  <a:spLocks noChangeShapeType="1"/>
                </p:cNvSpPr>
                <p:nvPr/>
              </p:nvSpPr>
              <p:spPr bwMode="auto">
                <a:xfrm>
                  <a:off x="4590"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2" name="Line 100"/>
                <p:cNvSpPr>
                  <a:spLocks noChangeShapeType="1"/>
                </p:cNvSpPr>
                <p:nvPr/>
              </p:nvSpPr>
              <p:spPr bwMode="auto">
                <a:xfrm>
                  <a:off x="4651"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3" name="Line 101"/>
                <p:cNvSpPr>
                  <a:spLocks noChangeShapeType="1"/>
                </p:cNvSpPr>
                <p:nvPr/>
              </p:nvSpPr>
              <p:spPr bwMode="auto">
                <a:xfrm>
                  <a:off x="4707" y="303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4" name="Line 102"/>
                <p:cNvSpPr>
                  <a:spLocks noChangeShapeType="1"/>
                </p:cNvSpPr>
                <p:nvPr/>
              </p:nvSpPr>
              <p:spPr bwMode="auto">
                <a:xfrm>
                  <a:off x="4422" y="3034"/>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5" name="Rectangle 103"/>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6" name="Rectangle 104"/>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7" name="Rectangle 105"/>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8" name="Rectangle 106"/>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9" name="Rectangle 107"/>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4380" name="Group 108"/>
            <p:cNvGrpSpPr>
              <a:grpSpLocks/>
            </p:cNvGrpSpPr>
            <p:nvPr/>
          </p:nvGrpSpPr>
          <p:grpSpPr bwMode="auto">
            <a:xfrm>
              <a:off x="3432" y="920"/>
              <a:ext cx="419" cy="443"/>
              <a:chOff x="4338" y="290"/>
              <a:chExt cx="419" cy="443"/>
            </a:xfrm>
          </p:grpSpPr>
          <p:graphicFrame>
            <p:nvGraphicFramePr>
              <p:cNvPr id="54381" name="Object 109"/>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183493" name="Clip" r:id="rId10" imgW="1305000" imgH="1085760" progId="">
                      <p:embed/>
                    </p:oleObj>
                  </mc:Choice>
                  <mc:Fallback>
                    <p:oleObj name="Clip" r:id="rId10" imgW="1305000" imgH="1085760" progId="">
                      <p:embed/>
                      <p:pic>
                        <p:nvPicPr>
                          <p:cNvPr id="0" name="Picture 10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4382" name="Group 110"/>
              <p:cNvGrpSpPr>
                <a:grpSpLocks/>
              </p:cNvGrpSpPr>
              <p:nvPr/>
            </p:nvGrpSpPr>
            <p:grpSpPr bwMode="auto">
              <a:xfrm>
                <a:off x="4363" y="367"/>
                <a:ext cx="394" cy="366"/>
                <a:chOff x="4219" y="817"/>
                <a:chExt cx="460" cy="366"/>
              </a:xfrm>
            </p:grpSpPr>
            <p:sp>
              <p:nvSpPr>
                <p:cNvPr id="54383" name="Rectangle 111"/>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84" name="Text Box 112"/>
                <p:cNvSpPr txBox="1">
                  <a:spLocks noChangeArrowheads="1"/>
                </p:cNvSpPr>
                <p:nvPr/>
              </p:nvSpPr>
              <p:spPr bwMode="auto">
                <a:xfrm>
                  <a:off x="4219" y="817"/>
                  <a:ext cx="460"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user</a:t>
                  </a:r>
                </a:p>
                <a:p>
                  <a:pPr algn="ctr"/>
                  <a:r>
                    <a:rPr lang="en-US" sz="1600"/>
                    <a:t>agent</a:t>
                  </a:r>
                  <a:endParaRPr lang="en-US"/>
                </a:p>
              </p:txBody>
            </p:sp>
          </p:grpSp>
        </p:grpSp>
        <p:sp>
          <p:nvSpPr>
            <p:cNvPr id="54385" name="Line 113"/>
            <p:cNvSpPr>
              <a:spLocks noChangeShapeType="1"/>
            </p:cNvSpPr>
            <p:nvPr/>
          </p:nvSpPr>
          <p:spPr bwMode="auto">
            <a:xfrm flipV="1">
              <a:off x="3498" y="2370"/>
              <a:ext cx="708" cy="684"/>
            </a:xfrm>
            <a:prstGeom prst="line">
              <a:avLst/>
            </a:prstGeom>
            <a:noFill/>
            <a:ln w="28575">
              <a:solidFill>
                <a:srgbClr val="FF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86" name="Line 114"/>
            <p:cNvSpPr>
              <a:spLocks noChangeShapeType="1"/>
            </p:cNvSpPr>
            <p:nvPr/>
          </p:nvSpPr>
          <p:spPr bwMode="auto">
            <a:xfrm flipH="1" flipV="1">
              <a:off x="3030" y="2040"/>
              <a:ext cx="0" cy="786"/>
            </a:xfrm>
            <a:prstGeom prst="line">
              <a:avLst/>
            </a:prstGeom>
            <a:noFill/>
            <a:ln w="28575">
              <a:solidFill>
                <a:srgbClr val="FF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387" name="Group 115"/>
            <p:cNvGrpSpPr>
              <a:grpSpLocks/>
            </p:cNvGrpSpPr>
            <p:nvPr/>
          </p:nvGrpSpPr>
          <p:grpSpPr bwMode="auto">
            <a:xfrm>
              <a:off x="3575" y="2555"/>
              <a:ext cx="618" cy="288"/>
              <a:chOff x="3761" y="2537"/>
              <a:chExt cx="618" cy="288"/>
            </a:xfrm>
          </p:grpSpPr>
          <p:sp>
            <p:nvSpPr>
              <p:cNvPr id="54388" name="Rectangle 116"/>
              <p:cNvSpPr>
                <a:spLocks noChangeArrowheads="1"/>
              </p:cNvSpPr>
              <p:nvPr/>
            </p:nvSpPr>
            <p:spPr bwMode="auto">
              <a:xfrm>
                <a:off x="3798" y="2580"/>
                <a:ext cx="540" cy="192"/>
              </a:xfrm>
              <a:prstGeom prst="rect">
                <a:avLst/>
              </a:prstGeom>
              <a:solidFill>
                <a:srgbClr val="FFFF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89" name="Text Box 117"/>
              <p:cNvSpPr txBox="1">
                <a:spLocks noChangeArrowheads="1"/>
              </p:cNvSpPr>
              <p:nvPr/>
            </p:nvSpPr>
            <p:spPr bwMode="auto">
              <a:xfrm>
                <a:off x="3761" y="2537"/>
                <a:ext cx="618" cy="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solidFill>
                      <a:srgbClr val="FF0000"/>
                    </a:solidFill>
                  </a:rPr>
                  <a:t>SMTP</a:t>
                </a:r>
                <a:endParaRPr lang="en-US"/>
              </a:p>
            </p:txBody>
          </p:sp>
        </p:grpSp>
        <p:grpSp>
          <p:nvGrpSpPr>
            <p:cNvPr id="54390" name="Group 118"/>
            <p:cNvGrpSpPr>
              <a:grpSpLocks/>
            </p:cNvGrpSpPr>
            <p:nvPr/>
          </p:nvGrpSpPr>
          <p:grpSpPr bwMode="auto">
            <a:xfrm>
              <a:off x="3551" y="1763"/>
              <a:ext cx="618" cy="288"/>
              <a:chOff x="3761" y="2537"/>
              <a:chExt cx="618" cy="288"/>
            </a:xfrm>
          </p:grpSpPr>
          <p:sp>
            <p:nvSpPr>
              <p:cNvPr id="54391" name="Rectangle 119"/>
              <p:cNvSpPr>
                <a:spLocks noChangeArrowheads="1"/>
              </p:cNvSpPr>
              <p:nvPr/>
            </p:nvSpPr>
            <p:spPr bwMode="auto">
              <a:xfrm>
                <a:off x="3798" y="2580"/>
                <a:ext cx="540" cy="192"/>
              </a:xfrm>
              <a:prstGeom prst="rect">
                <a:avLst/>
              </a:prstGeom>
              <a:solidFill>
                <a:srgbClr val="FFFF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92" name="Text Box 120"/>
              <p:cNvSpPr txBox="1">
                <a:spLocks noChangeArrowheads="1"/>
              </p:cNvSpPr>
              <p:nvPr/>
            </p:nvSpPr>
            <p:spPr bwMode="auto">
              <a:xfrm>
                <a:off x="3761" y="2537"/>
                <a:ext cx="618" cy="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solidFill>
                      <a:srgbClr val="FF0000"/>
                    </a:solidFill>
                  </a:rPr>
                  <a:t>SMTP</a:t>
                </a:r>
                <a:endParaRPr lang="en-US"/>
              </a:p>
            </p:txBody>
          </p:sp>
        </p:grpSp>
        <p:grpSp>
          <p:nvGrpSpPr>
            <p:cNvPr id="54393" name="Group 121"/>
            <p:cNvGrpSpPr>
              <a:grpSpLocks/>
            </p:cNvGrpSpPr>
            <p:nvPr/>
          </p:nvGrpSpPr>
          <p:grpSpPr bwMode="auto">
            <a:xfrm>
              <a:off x="2717" y="2213"/>
              <a:ext cx="618" cy="288"/>
              <a:chOff x="3761" y="2537"/>
              <a:chExt cx="618" cy="288"/>
            </a:xfrm>
          </p:grpSpPr>
          <p:sp>
            <p:nvSpPr>
              <p:cNvPr id="54394" name="Rectangle 122"/>
              <p:cNvSpPr>
                <a:spLocks noChangeArrowheads="1"/>
              </p:cNvSpPr>
              <p:nvPr/>
            </p:nvSpPr>
            <p:spPr bwMode="auto">
              <a:xfrm>
                <a:off x="3798" y="2580"/>
                <a:ext cx="540" cy="192"/>
              </a:xfrm>
              <a:prstGeom prst="rect">
                <a:avLst/>
              </a:prstGeom>
              <a:solidFill>
                <a:srgbClr val="FFFF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395" name="Text Box 123"/>
              <p:cNvSpPr txBox="1">
                <a:spLocks noChangeArrowheads="1"/>
              </p:cNvSpPr>
              <p:nvPr/>
            </p:nvSpPr>
            <p:spPr bwMode="auto">
              <a:xfrm>
                <a:off x="3761" y="2537"/>
                <a:ext cx="618" cy="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solidFill>
                      <a:srgbClr val="FF0000"/>
                    </a:solidFill>
                  </a:rPr>
                  <a:t>SMTP</a:t>
                </a:r>
                <a:endParaRPr lang="en-US"/>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4294967295"/>
          </p:nvPr>
        </p:nvSpPr>
        <p:spPr>
          <a:xfrm>
            <a:off x="8305800" y="6400800"/>
            <a:ext cx="4572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2257B488-25FB-644C-B0A9-586C7AD94199}" type="slidenum">
              <a:rPr lang="en-US" sz="1400">
                <a:latin typeface="Times New Roman" charset="0"/>
              </a:rPr>
              <a:pPr/>
              <a:t>6</a:t>
            </a:fld>
            <a:endParaRPr lang="en-US" sz="1400">
              <a:latin typeface="Times New Roman" charset="0"/>
            </a:endParaRPr>
          </a:p>
        </p:txBody>
      </p:sp>
      <p:sp>
        <p:nvSpPr>
          <p:cNvPr id="13316" name="Rectangle 2"/>
          <p:cNvSpPr>
            <a:spLocks noGrp="1" noChangeArrowheads="1"/>
          </p:cNvSpPr>
          <p:nvPr>
            <p:ph type="ctrTitle"/>
          </p:nvPr>
        </p:nvSpPr>
        <p:spPr>
          <a:xfrm>
            <a:off x="685800" y="838200"/>
            <a:ext cx="7772400" cy="1470025"/>
          </a:xfrm>
        </p:spPr>
        <p:txBody>
          <a:bodyPr/>
          <a:lstStyle/>
          <a:p>
            <a:r>
              <a:rPr lang="en-US" sz="3600" dirty="0">
                <a:latin typeface="Comic Sans MS" charset="0"/>
              </a:rPr>
              <a:t>How two </a:t>
            </a:r>
            <a:r>
              <a:rPr lang="en-US" sz="3600" dirty="0" smtClean="0">
                <a:latin typeface="Comic Sans MS" charset="0"/>
              </a:rPr>
              <a:t>applications on two different computers </a:t>
            </a:r>
            <a:r>
              <a:rPr lang="en-US" sz="3600" dirty="0">
                <a:latin typeface="Comic Sans MS" charset="0"/>
              </a:rPr>
              <a:t>communicate?  </a:t>
            </a:r>
            <a:br>
              <a:rPr lang="en-US" sz="3600" dirty="0">
                <a:latin typeface="Comic Sans MS" charset="0"/>
              </a:rPr>
            </a:br>
            <a:endParaRPr lang="en-US" sz="1800" dirty="0">
              <a:latin typeface="Comic Sans MS" charset="0"/>
            </a:endParaRPr>
          </a:p>
        </p:txBody>
      </p:sp>
      <p:sp>
        <p:nvSpPr>
          <p:cNvPr id="13317" name="Rectangle 3"/>
          <p:cNvSpPr>
            <a:spLocks noGrp="1" noChangeArrowheads="1"/>
          </p:cNvSpPr>
          <p:nvPr>
            <p:ph type="subTitle" idx="1"/>
          </p:nvPr>
        </p:nvSpPr>
        <p:spPr/>
        <p:txBody>
          <a:bodyPr/>
          <a:lstStyle/>
          <a:p>
            <a:endParaRPr lang="en-US">
              <a:latin typeface="Comic Sans MS" charset="0"/>
            </a:endParaRPr>
          </a:p>
        </p:txBody>
      </p:sp>
      <p:pic>
        <p:nvPicPr>
          <p:cNvPr id="13318" name="Picture 4" descr="A modem allows your computer to send and receive over a phone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650" y="3706813"/>
            <a:ext cx="1895475" cy="240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CSci4211:          Application Layer</a:t>
            </a:r>
          </a:p>
        </p:txBody>
      </p:sp>
      <p:sp>
        <p:nvSpPr>
          <p:cNvPr id="5" name="Slide Number Placeholder 5"/>
          <p:cNvSpPr>
            <a:spLocks noGrp="1"/>
          </p:cNvSpPr>
          <p:nvPr>
            <p:ph type="sldNum" sz="quarter" idx="11"/>
          </p:nvPr>
        </p:nvSpPr>
        <p:spPr/>
        <p:txBody>
          <a:bodyPr/>
          <a:lstStyle/>
          <a:p>
            <a:fld id="{04A15A57-DBA6-4698-8750-CE6AA1E2FC47}" type="slidenum">
              <a:rPr lang="en-US"/>
              <a:pPr/>
              <a:t>60</a:t>
            </a:fld>
            <a:endParaRPr lang="en-US"/>
          </a:p>
        </p:txBody>
      </p:sp>
      <p:sp>
        <p:nvSpPr>
          <p:cNvPr id="55298" name="Rectangle 2"/>
          <p:cNvSpPr>
            <a:spLocks noGrp="1" noChangeArrowheads="1"/>
          </p:cNvSpPr>
          <p:nvPr>
            <p:ph type="title"/>
          </p:nvPr>
        </p:nvSpPr>
        <p:spPr/>
        <p:txBody>
          <a:bodyPr/>
          <a:lstStyle/>
          <a:p>
            <a:r>
              <a:rPr lang="en-US" sz="3600"/>
              <a:t>Electronic Mail:SMTP </a:t>
            </a:r>
            <a:r>
              <a:rPr lang="en-US" sz="3200"/>
              <a:t>[RFC 821]</a:t>
            </a:r>
            <a:endParaRPr lang="en-US"/>
          </a:p>
        </p:txBody>
      </p:sp>
      <p:sp>
        <p:nvSpPr>
          <p:cNvPr id="55299" name="Rectangle 3"/>
          <p:cNvSpPr>
            <a:spLocks noGrp="1" noChangeArrowheads="1"/>
          </p:cNvSpPr>
          <p:nvPr>
            <p:ph type="body" sz="half" idx="1"/>
          </p:nvPr>
        </p:nvSpPr>
        <p:spPr>
          <a:xfrm>
            <a:off x="685800" y="1981200"/>
            <a:ext cx="7324725" cy="4114800"/>
          </a:xfrm>
        </p:spPr>
        <p:txBody>
          <a:bodyPr/>
          <a:lstStyle/>
          <a:p>
            <a:r>
              <a:rPr lang="en-US" sz="2000"/>
              <a:t>uses tcp to reliably transfer email msg from client to server, port 25</a:t>
            </a:r>
          </a:p>
          <a:p>
            <a:r>
              <a:rPr lang="en-US" sz="2000"/>
              <a:t>direct transfer: sending server to receiving server</a:t>
            </a:r>
          </a:p>
          <a:p>
            <a:r>
              <a:rPr lang="en-US" sz="2000"/>
              <a:t>three phases of transfer</a:t>
            </a:r>
          </a:p>
          <a:p>
            <a:pPr lvl="1"/>
            <a:r>
              <a:rPr lang="en-US" sz="1800"/>
              <a:t>handshaking (greeting)</a:t>
            </a:r>
          </a:p>
          <a:p>
            <a:pPr lvl="1"/>
            <a:r>
              <a:rPr lang="en-US" sz="1800"/>
              <a:t>transfer of messages</a:t>
            </a:r>
          </a:p>
          <a:p>
            <a:pPr lvl="1"/>
            <a:r>
              <a:rPr lang="en-US" sz="1800"/>
              <a:t>closure</a:t>
            </a:r>
          </a:p>
          <a:p>
            <a:r>
              <a:rPr lang="en-US" sz="2000"/>
              <a:t>command/response interaction</a:t>
            </a:r>
            <a:endParaRPr lang="en-US" sz="2000">
              <a:solidFill>
                <a:schemeClr val="accent2"/>
              </a:solidFill>
            </a:endParaRPr>
          </a:p>
          <a:p>
            <a:pPr lvl="1"/>
            <a:r>
              <a:rPr lang="en-US" sz="1800">
                <a:solidFill>
                  <a:schemeClr val="accent2"/>
                </a:solidFill>
              </a:rPr>
              <a:t>commands:</a:t>
            </a:r>
            <a:r>
              <a:rPr lang="en-US" sz="1800"/>
              <a:t> ASCII text</a:t>
            </a:r>
          </a:p>
          <a:p>
            <a:pPr lvl="1"/>
            <a:r>
              <a:rPr lang="en-US" sz="1800">
                <a:solidFill>
                  <a:schemeClr val="accent2"/>
                </a:solidFill>
              </a:rPr>
              <a:t>response:</a:t>
            </a:r>
            <a:r>
              <a:rPr lang="en-US" sz="1800"/>
              <a:t> status code and phrase</a:t>
            </a:r>
          </a:p>
          <a:p>
            <a:r>
              <a:rPr lang="en-US" sz="2400"/>
              <a:t>messages must be in 7-bit ASCII</a:t>
            </a:r>
          </a:p>
          <a:p>
            <a:pPr lvl="1"/>
            <a:endParaRPr lang="en-US" sz="1800"/>
          </a:p>
          <a:p>
            <a:pPr lvl="1"/>
            <a:endParaRPr lang="en-US" sz="18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CSci4211:          Application Layer</a:t>
            </a:r>
          </a:p>
        </p:txBody>
      </p:sp>
      <p:sp>
        <p:nvSpPr>
          <p:cNvPr id="5" name="Slide Number Placeholder 3"/>
          <p:cNvSpPr>
            <a:spLocks noGrp="1"/>
          </p:cNvSpPr>
          <p:nvPr>
            <p:ph type="sldNum" sz="quarter" idx="11"/>
          </p:nvPr>
        </p:nvSpPr>
        <p:spPr/>
        <p:txBody>
          <a:bodyPr/>
          <a:lstStyle/>
          <a:p>
            <a:fld id="{58A84483-CB75-4F53-9C67-9274F0819501}" type="slidenum">
              <a:rPr lang="en-US"/>
              <a:pPr/>
              <a:t>61</a:t>
            </a:fld>
            <a:endParaRPr lang="en-US"/>
          </a:p>
        </p:txBody>
      </p:sp>
      <p:sp>
        <p:nvSpPr>
          <p:cNvPr id="56322" name="Rectangle 2"/>
          <p:cNvSpPr>
            <a:spLocks noGrp="1" noChangeArrowheads="1"/>
          </p:cNvSpPr>
          <p:nvPr>
            <p:ph type="title"/>
          </p:nvPr>
        </p:nvSpPr>
        <p:spPr>
          <a:xfrm>
            <a:off x="685800" y="152400"/>
            <a:ext cx="7772400" cy="1143000"/>
          </a:xfrm>
        </p:spPr>
        <p:txBody>
          <a:bodyPr/>
          <a:lstStyle/>
          <a:p>
            <a:r>
              <a:rPr lang="en-US" sz="3600"/>
              <a:t>Sample SMTP Interaction</a:t>
            </a:r>
            <a:endParaRPr lang="en-US"/>
          </a:p>
        </p:txBody>
      </p:sp>
      <p:sp>
        <p:nvSpPr>
          <p:cNvPr id="56323" name="Rectangle 3"/>
          <p:cNvSpPr>
            <a:spLocks noChangeArrowheads="1"/>
          </p:cNvSpPr>
          <p:nvPr/>
        </p:nvSpPr>
        <p:spPr bwMode="auto">
          <a:xfrm>
            <a:off x="0" y="1273175"/>
            <a:ext cx="8870950" cy="4664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latin typeface="Courier New" pitchFamily="49" charset="0"/>
              </a:rPr>
              <a:t>     S: 220 hamburger.edu </a:t>
            </a:r>
          </a:p>
          <a:p>
            <a:r>
              <a:rPr lang="en-US" sz="2000" b="1">
                <a:latin typeface="Courier New" pitchFamily="49" charset="0"/>
              </a:rPr>
              <a:t>     C: HELO crepes.fr </a:t>
            </a:r>
          </a:p>
          <a:p>
            <a:r>
              <a:rPr lang="en-US" sz="2000" b="1">
                <a:latin typeface="Courier New" pitchFamily="49" charset="0"/>
              </a:rPr>
              <a:t>     S: 250  Hello crepes.fr, pleased to meet you </a:t>
            </a:r>
          </a:p>
          <a:p>
            <a:r>
              <a:rPr lang="en-US" sz="2000" b="1">
                <a:latin typeface="Courier New" pitchFamily="49" charset="0"/>
              </a:rPr>
              <a:t>     C: MAIL FROM: &lt;alice@crepes.fr&gt; </a:t>
            </a:r>
          </a:p>
          <a:p>
            <a:r>
              <a:rPr lang="en-US" sz="2000" b="1">
                <a:latin typeface="Courier New" pitchFamily="49" charset="0"/>
              </a:rPr>
              <a:t>     S: 250 alice@crepes.fr... Sender ok </a:t>
            </a:r>
          </a:p>
          <a:p>
            <a:r>
              <a:rPr lang="en-US" sz="2000" b="1">
                <a:latin typeface="Courier New" pitchFamily="49" charset="0"/>
              </a:rPr>
              <a:t>     C: RCPT TO: &lt;bob@hamburger.edu&gt; </a:t>
            </a:r>
          </a:p>
          <a:p>
            <a:r>
              <a:rPr lang="en-US" sz="2000" b="1">
                <a:latin typeface="Courier New" pitchFamily="49" charset="0"/>
              </a:rPr>
              <a:t>     S: 250 bob@hamburger.edu ... Recipient ok </a:t>
            </a:r>
          </a:p>
          <a:p>
            <a:r>
              <a:rPr lang="en-US" sz="2000" b="1">
                <a:latin typeface="Courier New" pitchFamily="49" charset="0"/>
              </a:rPr>
              <a:t>     C: DATA </a:t>
            </a:r>
          </a:p>
          <a:p>
            <a:r>
              <a:rPr lang="en-US" sz="2000" b="1">
                <a:latin typeface="Courier New" pitchFamily="49" charset="0"/>
              </a:rPr>
              <a:t>     S: 354 Enter mail, end with "." on a line by itself </a:t>
            </a:r>
          </a:p>
          <a:p>
            <a:r>
              <a:rPr lang="en-US" sz="2000" b="1">
                <a:latin typeface="Courier New" pitchFamily="49" charset="0"/>
              </a:rPr>
              <a:t>     C: Do you like ketchup? </a:t>
            </a:r>
          </a:p>
          <a:p>
            <a:r>
              <a:rPr lang="en-US" sz="2000" b="1">
                <a:latin typeface="Courier New" pitchFamily="49" charset="0"/>
              </a:rPr>
              <a:t>     C:   How about pickles? </a:t>
            </a:r>
          </a:p>
          <a:p>
            <a:r>
              <a:rPr lang="en-US" sz="2000" b="1">
                <a:latin typeface="Courier New" pitchFamily="49" charset="0"/>
              </a:rPr>
              <a:t>     C: . </a:t>
            </a:r>
          </a:p>
          <a:p>
            <a:r>
              <a:rPr lang="en-US" sz="2000" b="1">
                <a:latin typeface="Courier New" pitchFamily="49" charset="0"/>
              </a:rPr>
              <a:t>     S: 250 Message accepted for delivery </a:t>
            </a:r>
          </a:p>
          <a:p>
            <a:r>
              <a:rPr lang="en-US" sz="2000" b="1">
                <a:latin typeface="Courier New" pitchFamily="49" charset="0"/>
              </a:rPr>
              <a:t>     C: QUIT </a:t>
            </a:r>
          </a:p>
          <a:p>
            <a:r>
              <a:rPr lang="en-US" sz="2000" b="1">
                <a:latin typeface="Courier New" pitchFamily="49" charset="0"/>
              </a:rPr>
              <a:t>     S: 221 hamburger.edu closing connection</a:t>
            </a:r>
            <a:endParaRPr lang="en-US" sz="20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CSci4211:          Application Layer</a:t>
            </a:r>
          </a:p>
        </p:txBody>
      </p:sp>
      <p:sp>
        <p:nvSpPr>
          <p:cNvPr id="5" name="Slide Number Placeholder 4"/>
          <p:cNvSpPr>
            <a:spLocks noGrp="1"/>
          </p:cNvSpPr>
          <p:nvPr>
            <p:ph type="sldNum" sz="quarter" idx="11"/>
          </p:nvPr>
        </p:nvSpPr>
        <p:spPr/>
        <p:txBody>
          <a:bodyPr/>
          <a:lstStyle/>
          <a:p>
            <a:fld id="{B526DDF4-50FF-4587-8B41-ED37F0F9C168}" type="slidenum">
              <a:rPr lang="en-US"/>
              <a:pPr/>
              <a:t>62</a:t>
            </a:fld>
            <a:endParaRPr lang="en-US"/>
          </a:p>
        </p:txBody>
      </p:sp>
      <p:sp>
        <p:nvSpPr>
          <p:cNvPr id="57346" name="Rectangle 2"/>
          <p:cNvSpPr>
            <a:spLocks noGrp="1" noChangeArrowheads="1"/>
          </p:cNvSpPr>
          <p:nvPr>
            <p:ph type="body" idx="1"/>
          </p:nvPr>
        </p:nvSpPr>
        <p:spPr>
          <a:xfrm>
            <a:off x="685800" y="2135188"/>
            <a:ext cx="7772400" cy="3292475"/>
          </a:xfrm>
        </p:spPr>
        <p:txBody>
          <a:bodyPr/>
          <a:lstStyle/>
          <a:p>
            <a:r>
              <a:rPr lang="en-US" sz="2400" b="1">
                <a:latin typeface="Courier New" pitchFamily="49" charset="0"/>
              </a:rPr>
              <a:t>telnet servername 25</a:t>
            </a:r>
            <a:endParaRPr lang="en-US" sz="2400"/>
          </a:p>
          <a:p>
            <a:r>
              <a:rPr lang="en-US" sz="2400"/>
              <a:t>see 220 reply from server</a:t>
            </a:r>
          </a:p>
          <a:p>
            <a:r>
              <a:rPr lang="en-US" sz="2400"/>
              <a:t>enter HELO, MAIL FROM, RCPT TO, DATA, QUIT commands</a:t>
            </a:r>
            <a:r>
              <a:rPr lang="en-US"/>
              <a:t> </a:t>
            </a:r>
          </a:p>
          <a:p>
            <a:pPr>
              <a:buFontTx/>
              <a:buNone/>
            </a:pPr>
            <a:r>
              <a:rPr lang="en-US" sz="2400"/>
              <a:t>above lets you send email without using email client (reader)</a:t>
            </a:r>
            <a:endParaRPr lang="en-US"/>
          </a:p>
        </p:txBody>
      </p:sp>
      <p:sp>
        <p:nvSpPr>
          <p:cNvPr id="57347" name="Rectangle 3"/>
          <p:cNvSpPr>
            <a:spLocks noGrp="1" noChangeArrowheads="1"/>
          </p:cNvSpPr>
          <p:nvPr>
            <p:ph type="title"/>
          </p:nvPr>
        </p:nvSpPr>
        <p:spPr>
          <a:xfrm>
            <a:off x="533400" y="323850"/>
            <a:ext cx="7772400" cy="1143000"/>
          </a:xfrm>
        </p:spPr>
        <p:txBody>
          <a:bodyPr/>
          <a:lstStyle/>
          <a:p>
            <a:r>
              <a:rPr lang="en-US" sz="3200"/>
              <a:t>Try SMTP interaction yourself</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CSci4211:          Application Layer</a:t>
            </a:r>
          </a:p>
        </p:txBody>
      </p:sp>
      <p:sp>
        <p:nvSpPr>
          <p:cNvPr id="6" name="Slide Number Placeholder 5"/>
          <p:cNvSpPr>
            <a:spLocks noGrp="1"/>
          </p:cNvSpPr>
          <p:nvPr>
            <p:ph type="sldNum" sz="quarter" idx="11"/>
          </p:nvPr>
        </p:nvSpPr>
        <p:spPr/>
        <p:txBody>
          <a:bodyPr/>
          <a:lstStyle/>
          <a:p>
            <a:fld id="{FBC87FB5-0EE8-48B5-9C61-983827FB5F76}" type="slidenum">
              <a:rPr lang="en-US"/>
              <a:pPr/>
              <a:t>63</a:t>
            </a:fld>
            <a:endParaRPr lang="en-US"/>
          </a:p>
        </p:txBody>
      </p:sp>
      <p:sp>
        <p:nvSpPr>
          <p:cNvPr id="58370" name="Rectangle 2"/>
          <p:cNvSpPr>
            <a:spLocks noGrp="1" noChangeArrowheads="1"/>
          </p:cNvSpPr>
          <p:nvPr>
            <p:ph type="title"/>
          </p:nvPr>
        </p:nvSpPr>
        <p:spPr/>
        <p:txBody>
          <a:bodyPr/>
          <a:lstStyle/>
          <a:p>
            <a:r>
              <a:rPr lang="en-US"/>
              <a:t>SMTP: final words</a:t>
            </a:r>
          </a:p>
        </p:txBody>
      </p:sp>
      <p:sp>
        <p:nvSpPr>
          <p:cNvPr id="58371" name="Rectangle 3"/>
          <p:cNvSpPr>
            <a:spLocks noGrp="1" noChangeArrowheads="1"/>
          </p:cNvSpPr>
          <p:nvPr>
            <p:ph type="body" sz="half" idx="1"/>
          </p:nvPr>
        </p:nvSpPr>
        <p:spPr>
          <a:xfrm>
            <a:off x="609600" y="1524000"/>
            <a:ext cx="3810000" cy="4114800"/>
          </a:xfrm>
        </p:spPr>
        <p:txBody>
          <a:bodyPr/>
          <a:lstStyle/>
          <a:p>
            <a:pPr>
              <a:lnSpc>
                <a:spcPct val="90000"/>
              </a:lnSpc>
            </a:pPr>
            <a:r>
              <a:rPr lang="en-US" sz="2000"/>
              <a:t>smtp uses persistent connections</a:t>
            </a:r>
          </a:p>
          <a:p>
            <a:pPr>
              <a:lnSpc>
                <a:spcPct val="90000"/>
              </a:lnSpc>
            </a:pPr>
            <a:r>
              <a:rPr lang="en-US" sz="2000"/>
              <a:t>smtp requires that message (header &amp; body) be in 7-bit ascii</a:t>
            </a:r>
          </a:p>
          <a:p>
            <a:pPr>
              <a:lnSpc>
                <a:spcPct val="90000"/>
              </a:lnSpc>
            </a:pPr>
            <a:r>
              <a:rPr lang="en-US" sz="2000"/>
              <a:t>certain character strings are not permitted in message (e.g., </a:t>
            </a:r>
            <a:r>
              <a:rPr lang="en-US" sz="2000">
                <a:latin typeface="Courier New" pitchFamily="49" charset="0"/>
              </a:rPr>
              <a:t>CRLF.CRLF</a:t>
            </a:r>
            <a:r>
              <a:rPr lang="en-US" sz="2000"/>
              <a:t>). Thus message has to be encoded (usually into either base-64 or quoted printable)</a:t>
            </a:r>
          </a:p>
          <a:p>
            <a:pPr>
              <a:lnSpc>
                <a:spcPct val="90000"/>
              </a:lnSpc>
            </a:pPr>
            <a:r>
              <a:rPr lang="en-US" sz="2000"/>
              <a:t>smtp server uses </a:t>
            </a:r>
            <a:r>
              <a:rPr lang="en-US" sz="2000">
                <a:latin typeface="Courier New" pitchFamily="49" charset="0"/>
              </a:rPr>
              <a:t>CRLF.CRLF</a:t>
            </a:r>
            <a:r>
              <a:rPr lang="en-US" sz="2000"/>
              <a:t> to determine end of message</a:t>
            </a:r>
          </a:p>
        </p:txBody>
      </p:sp>
      <p:sp>
        <p:nvSpPr>
          <p:cNvPr id="58372" name="Rectangle 4"/>
          <p:cNvSpPr>
            <a:spLocks noGrp="1" noChangeArrowheads="1"/>
          </p:cNvSpPr>
          <p:nvPr>
            <p:ph type="body" sz="half" idx="2"/>
          </p:nvPr>
        </p:nvSpPr>
        <p:spPr>
          <a:xfrm>
            <a:off x="4648200" y="1600200"/>
            <a:ext cx="3810000" cy="4114800"/>
          </a:xfrm>
        </p:spPr>
        <p:txBody>
          <a:bodyPr/>
          <a:lstStyle/>
          <a:p>
            <a:pPr>
              <a:lnSpc>
                <a:spcPct val="90000"/>
              </a:lnSpc>
              <a:buFontTx/>
              <a:buNone/>
            </a:pPr>
            <a:r>
              <a:rPr lang="en-US" sz="2400">
                <a:solidFill>
                  <a:srgbClr val="FF0000"/>
                </a:solidFill>
              </a:rPr>
              <a:t>Comparison with http</a:t>
            </a:r>
          </a:p>
          <a:p>
            <a:pPr>
              <a:lnSpc>
                <a:spcPct val="90000"/>
              </a:lnSpc>
              <a:spcBef>
                <a:spcPct val="50000"/>
              </a:spcBef>
            </a:pPr>
            <a:r>
              <a:rPr lang="en-US" sz="2000"/>
              <a:t>http: pull</a:t>
            </a:r>
          </a:p>
          <a:p>
            <a:pPr>
              <a:lnSpc>
                <a:spcPct val="90000"/>
              </a:lnSpc>
              <a:spcAft>
                <a:spcPct val="50000"/>
              </a:spcAft>
            </a:pPr>
            <a:r>
              <a:rPr lang="en-US" sz="2000"/>
              <a:t>email: push</a:t>
            </a:r>
          </a:p>
          <a:p>
            <a:pPr>
              <a:lnSpc>
                <a:spcPct val="90000"/>
              </a:lnSpc>
              <a:spcAft>
                <a:spcPct val="50000"/>
              </a:spcAft>
            </a:pPr>
            <a:r>
              <a:rPr lang="en-US" sz="2000"/>
              <a:t>both have ASCII command/response interaction, status codes</a:t>
            </a:r>
          </a:p>
          <a:p>
            <a:pPr>
              <a:lnSpc>
                <a:spcPct val="90000"/>
              </a:lnSpc>
            </a:pPr>
            <a:r>
              <a:rPr lang="en-US" sz="2000"/>
              <a:t>http: each object is encapsulated in its own response message</a:t>
            </a:r>
          </a:p>
          <a:p>
            <a:pPr>
              <a:lnSpc>
                <a:spcPct val="90000"/>
              </a:lnSpc>
            </a:pPr>
            <a:r>
              <a:rPr lang="en-US" sz="2000"/>
              <a:t>smtp: multiple objects message sent in a multipart message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a:t>CSci4211:          Application Layer</a:t>
            </a:r>
          </a:p>
        </p:txBody>
      </p:sp>
      <p:sp>
        <p:nvSpPr>
          <p:cNvPr id="12" name="Slide Number Placeholder 5"/>
          <p:cNvSpPr>
            <a:spLocks noGrp="1"/>
          </p:cNvSpPr>
          <p:nvPr>
            <p:ph type="sldNum" sz="quarter" idx="11"/>
          </p:nvPr>
        </p:nvSpPr>
        <p:spPr/>
        <p:txBody>
          <a:bodyPr/>
          <a:lstStyle/>
          <a:p>
            <a:fld id="{D2BEA263-7E65-45B3-8DFD-6061D3B0DFCD}" type="slidenum">
              <a:rPr lang="en-US"/>
              <a:pPr/>
              <a:t>64</a:t>
            </a:fld>
            <a:endParaRPr lang="en-US"/>
          </a:p>
        </p:txBody>
      </p:sp>
      <p:sp>
        <p:nvSpPr>
          <p:cNvPr id="59394" name="Rectangle 2"/>
          <p:cNvSpPr>
            <a:spLocks noGrp="1" noChangeArrowheads="1"/>
          </p:cNvSpPr>
          <p:nvPr>
            <p:ph type="title"/>
          </p:nvPr>
        </p:nvSpPr>
        <p:spPr/>
        <p:txBody>
          <a:bodyPr/>
          <a:lstStyle/>
          <a:p>
            <a:r>
              <a:rPr lang="en-US" sz="3600"/>
              <a:t>Mail message format</a:t>
            </a:r>
            <a:endParaRPr lang="en-US"/>
          </a:p>
        </p:txBody>
      </p:sp>
      <p:sp>
        <p:nvSpPr>
          <p:cNvPr id="59395" name="Rectangle 3"/>
          <p:cNvSpPr>
            <a:spLocks noGrp="1" noChangeArrowheads="1"/>
          </p:cNvSpPr>
          <p:nvPr>
            <p:ph type="body" sz="half" idx="1"/>
          </p:nvPr>
        </p:nvSpPr>
        <p:spPr/>
        <p:txBody>
          <a:bodyPr/>
          <a:lstStyle/>
          <a:p>
            <a:pPr>
              <a:buFontTx/>
              <a:buNone/>
            </a:pPr>
            <a:r>
              <a:rPr lang="en-US" sz="2000"/>
              <a:t>smtp: protocol for exchanging email msgs</a:t>
            </a:r>
          </a:p>
          <a:p>
            <a:pPr>
              <a:buFontTx/>
              <a:buNone/>
            </a:pPr>
            <a:r>
              <a:rPr lang="en-US" sz="2000"/>
              <a:t>RFC 822: standard for text message format:</a:t>
            </a:r>
          </a:p>
          <a:p>
            <a:r>
              <a:rPr lang="en-US" sz="2000"/>
              <a:t>header lines, e.g.,</a:t>
            </a:r>
          </a:p>
          <a:p>
            <a:pPr lvl="1"/>
            <a:r>
              <a:rPr lang="en-US" sz="1600" b="1"/>
              <a:t>To:</a:t>
            </a:r>
          </a:p>
          <a:p>
            <a:pPr lvl="1"/>
            <a:r>
              <a:rPr lang="en-US" sz="1600" b="1"/>
              <a:t>From:</a:t>
            </a:r>
          </a:p>
          <a:p>
            <a:pPr lvl="1"/>
            <a:r>
              <a:rPr lang="en-US" sz="1600" b="1"/>
              <a:t>Subject</a:t>
            </a:r>
            <a:r>
              <a:rPr lang="en-US" sz="1600"/>
              <a:t>:</a:t>
            </a:r>
          </a:p>
          <a:p>
            <a:pPr lvl="1">
              <a:buFontTx/>
              <a:buNone/>
            </a:pPr>
            <a:r>
              <a:rPr lang="en-US" sz="1600" b="1" i="1">
                <a:solidFill>
                  <a:srgbClr val="FF0000"/>
                </a:solidFill>
              </a:rPr>
              <a:t>different</a:t>
            </a:r>
            <a:r>
              <a:rPr lang="en-US" sz="1600" b="1" i="1">
                <a:solidFill>
                  <a:srgbClr val="66FFCC"/>
                </a:solidFill>
              </a:rPr>
              <a:t> </a:t>
            </a:r>
            <a:r>
              <a:rPr lang="en-US" sz="1600" b="1" i="1"/>
              <a:t>from smtp commands</a:t>
            </a:r>
            <a:r>
              <a:rPr lang="en-US" sz="1600" b="1"/>
              <a:t>!</a:t>
            </a:r>
          </a:p>
          <a:p>
            <a:r>
              <a:rPr lang="en-US" sz="2000"/>
              <a:t>body</a:t>
            </a:r>
          </a:p>
          <a:p>
            <a:pPr lvl="1"/>
            <a:r>
              <a:rPr lang="en-US" sz="1600" b="1"/>
              <a:t>the “message”, ASCII characters only</a:t>
            </a:r>
          </a:p>
        </p:txBody>
      </p:sp>
      <p:sp>
        <p:nvSpPr>
          <p:cNvPr id="59396" name="Rectangle 4"/>
          <p:cNvSpPr>
            <a:spLocks noChangeArrowheads="1"/>
          </p:cNvSpPr>
          <p:nvPr/>
        </p:nvSpPr>
        <p:spPr bwMode="auto">
          <a:xfrm>
            <a:off x="4978400" y="1892300"/>
            <a:ext cx="2832100" cy="431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chemeClr val="bg1"/>
                </a:solidFill>
              </a:rPr>
              <a:t>header</a:t>
            </a:r>
          </a:p>
        </p:txBody>
      </p:sp>
      <p:sp>
        <p:nvSpPr>
          <p:cNvPr id="59397" name="Rectangle 5"/>
          <p:cNvSpPr>
            <a:spLocks noChangeArrowheads="1"/>
          </p:cNvSpPr>
          <p:nvPr/>
        </p:nvSpPr>
        <p:spPr bwMode="auto">
          <a:xfrm>
            <a:off x="4978400" y="2705100"/>
            <a:ext cx="2832100" cy="1739900"/>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chemeClr val="bg1"/>
                </a:solidFill>
              </a:rPr>
              <a:t>body</a:t>
            </a:r>
          </a:p>
        </p:txBody>
      </p:sp>
      <p:sp>
        <p:nvSpPr>
          <p:cNvPr id="59398" name="Rectangle 6"/>
          <p:cNvSpPr>
            <a:spLocks noChangeArrowheads="1"/>
          </p:cNvSpPr>
          <p:nvPr/>
        </p:nvSpPr>
        <p:spPr bwMode="auto">
          <a:xfrm>
            <a:off x="4775200" y="1778000"/>
            <a:ext cx="3238500" cy="3073400"/>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9" name="Line 7"/>
          <p:cNvSpPr>
            <a:spLocks noChangeShapeType="1"/>
          </p:cNvSpPr>
          <p:nvPr/>
        </p:nvSpPr>
        <p:spPr bwMode="auto">
          <a:xfrm flipV="1">
            <a:off x="3162300" y="2159000"/>
            <a:ext cx="1765300" cy="1016000"/>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0" name="Line 8"/>
          <p:cNvSpPr>
            <a:spLocks noChangeShapeType="1"/>
          </p:cNvSpPr>
          <p:nvPr/>
        </p:nvSpPr>
        <p:spPr bwMode="auto">
          <a:xfrm flipV="1">
            <a:off x="3009900" y="3327400"/>
            <a:ext cx="1905000" cy="1879600"/>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1" name="Text Box 9"/>
          <p:cNvSpPr txBox="1">
            <a:spLocks noChangeArrowheads="1"/>
          </p:cNvSpPr>
          <p:nvPr/>
        </p:nvSpPr>
        <p:spPr bwMode="auto">
          <a:xfrm>
            <a:off x="8132763" y="2112963"/>
            <a:ext cx="804862"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t>blank</a:t>
            </a:r>
          </a:p>
          <a:p>
            <a:pPr algn="ctr"/>
            <a:r>
              <a:rPr lang="en-US" sz="2000"/>
              <a:t>line</a:t>
            </a:r>
          </a:p>
        </p:txBody>
      </p:sp>
      <p:sp>
        <p:nvSpPr>
          <p:cNvPr id="59402" name="Line 10"/>
          <p:cNvSpPr>
            <a:spLocks noChangeShapeType="1"/>
          </p:cNvSpPr>
          <p:nvPr/>
        </p:nvSpPr>
        <p:spPr bwMode="auto">
          <a:xfrm flipH="1">
            <a:off x="7251700" y="2552700"/>
            <a:ext cx="965200" cy="0"/>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0"/>
          </p:nvPr>
        </p:nvSpPr>
        <p:spPr/>
        <p:txBody>
          <a:bodyPr/>
          <a:lstStyle/>
          <a:p>
            <a:r>
              <a:rPr lang="en-US"/>
              <a:t>CSci4211:          Application Layer</a:t>
            </a:r>
          </a:p>
        </p:txBody>
      </p:sp>
      <p:sp>
        <p:nvSpPr>
          <p:cNvPr id="17" name="Slide Number Placeholder 5"/>
          <p:cNvSpPr>
            <a:spLocks noGrp="1"/>
          </p:cNvSpPr>
          <p:nvPr>
            <p:ph type="sldNum" sz="quarter" idx="11"/>
          </p:nvPr>
        </p:nvSpPr>
        <p:spPr/>
        <p:txBody>
          <a:bodyPr/>
          <a:lstStyle/>
          <a:p>
            <a:fld id="{4F5EE74F-87BC-49F5-9E31-2D61F0CCC535}" type="slidenum">
              <a:rPr lang="en-US"/>
              <a:pPr/>
              <a:t>65</a:t>
            </a:fld>
            <a:endParaRPr lang="en-US"/>
          </a:p>
        </p:txBody>
      </p:sp>
      <p:sp>
        <p:nvSpPr>
          <p:cNvPr id="60418" name="Rectangle 2"/>
          <p:cNvSpPr>
            <a:spLocks noGrp="1" noChangeArrowheads="1"/>
          </p:cNvSpPr>
          <p:nvPr>
            <p:ph type="title"/>
          </p:nvPr>
        </p:nvSpPr>
        <p:spPr>
          <a:xfrm>
            <a:off x="533400" y="228600"/>
            <a:ext cx="8382000" cy="1143000"/>
          </a:xfrm>
        </p:spPr>
        <p:txBody>
          <a:bodyPr/>
          <a:lstStyle/>
          <a:p>
            <a:r>
              <a:rPr lang="en-US" sz="3200"/>
              <a:t>Message format: multimedia extensions</a:t>
            </a:r>
            <a:endParaRPr lang="en-US"/>
          </a:p>
        </p:txBody>
      </p:sp>
      <p:sp>
        <p:nvSpPr>
          <p:cNvPr id="60419" name="Rectangle 3"/>
          <p:cNvSpPr>
            <a:spLocks noGrp="1" noChangeArrowheads="1"/>
          </p:cNvSpPr>
          <p:nvPr>
            <p:ph type="body" sz="half" idx="1"/>
          </p:nvPr>
        </p:nvSpPr>
        <p:spPr>
          <a:xfrm>
            <a:off x="495300" y="1384300"/>
            <a:ext cx="7327900" cy="4648200"/>
          </a:xfrm>
        </p:spPr>
        <p:txBody>
          <a:bodyPr/>
          <a:lstStyle/>
          <a:p>
            <a:r>
              <a:rPr lang="en-US" sz="2000"/>
              <a:t>MIME: multimedia mail extension, RFC 2045, 2056</a:t>
            </a:r>
          </a:p>
          <a:p>
            <a:r>
              <a:rPr lang="en-US" sz="2000"/>
              <a:t>additional lines in msg header declare MIME content type</a:t>
            </a:r>
            <a:endParaRPr lang="en-US" sz="2400"/>
          </a:p>
        </p:txBody>
      </p:sp>
      <p:grpSp>
        <p:nvGrpSpPr>
          <p:cNvPr id="60420" name="Group 4"/>
          <p:cNvGrpSpPr>
            <a:grpSpLocks/>
          </p:cNvGrpSpPr>
          <p:nvPr/>
        </p:nvGrpSpPr>
        <p:grpSpPr bwMode="auto">
          <a:xfrm>
            <a:off x="3943350" y="2851150"/>
            <a:ext cx="5003800" cy="3113088"/>
            <a:chOff x="1424" y="1808"/>
            <a:chExt cx="3152" cy="2152"/>
          </a:xfrm>
        </p:grpSpPr>
        <p:sp>
          <p:nvSpPr>
            <p:cNvPr id="60421" name="Text Box 5"/>
            <p:cNvSpPr txBox="1">
              <a:spLocks noChangeArrowheads="1"/>
            </p:cNvSpPr>
            <p:nvPr/>
          </p:nvSpPr>
          <p:spPr bwMode="auto">
            <a:xfrm>
              <a:off x="1440" y="1808"/>
              <a:ext cx="3136" cy="21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800" b="1">
                  <a:latin typeface="Courier New" pitchFamily="49" charset="0"/>
                </a:rPr>
                <a:t>From: alice@crepes.fr </a:t>
              </a:r>
            </a:p>
            <a:p>
              <a:r>
                <a:rPr lang="en-US" sz="1800" b="1">
                  <a:latin typeface="Courier New" pitchFamily="49" charset="0"/>
                </a:rPr>
                <a:t>To: bob@hamburger.edu </a:t>
              </a:r>
            </a:p>
            <a:p>
              <a:r>
                <a:rPr lang="en-US" sz="1800" b="1">
                  <a:latin typeface="Courier New" pitchFamily="49" charset="0"/>
                </a:rPr>
                <a:t>Subject: Picture of yummy crepe. </a:t>
              </a:r>
            </a:p>
            <a:p>
              <a:r>
                <a:rPr lang="en-US" sz="1800" b="1">
                  <a:latin typeface="Courier New" pitchFamily="49" charset="0"/>
                </a:rPr>
                <a:t>MIME-Version: 1.0 </a:t>
              </a:r>
            </a:p>
            <a:p>
              <a:r>
                <a:rPr lang="en-US" sz="1800" b="1">
                  <a:latin typeface="Courier New" pitchFamily="49" charset="0"/>
                </a:rPr>
                <a:t>Content-Transfer-Encoding: base64 </a:t>
              </a:r>
            </a:p>
            <a:p>
              <a:r>
                <a:rPr lang="en-US" sz="1800" b="1">
                  <a:latin typeface="Courier New" pitchFamily="49" charset="0"/>
                </a:rPr>
                <a:t>Content-Type: image/jpeg </a:t>
              </a:r>
            </a:p>
            <a:p>
              <a:endParaRPr lang="en-US" sz="1800" b="1">
                <a:latin typeface="Courier New" pitchFamily="49" charset="0"/>
              </a:endParaRPr>
            </a:p>
            <a:p>
              <a:r>
                <a:rPr lang="en-US" sz="1800" b="1">
                  <a:latin typeface="Courier New" pitchFamily="49" charset="0"/>
                </a:rPr>
                <a:t>base64 encoded data ..... </a:t>
              </a:r>
            </a:p>
            <a:p>
              <a:r>
                <a:rPr lang="en-US" sz="1800" b="1">
                  <a:latin typeface="Courier New" pitchFamily="49" charset="0"/>
                </a:rPr>
                <a:t>......................... </a:t>
              </a:r>
            </a:p>
            <a:p>
              <a:r>
                <a:rPr lang="en-US" sz="1800" b="1">
                  <a:latin typeface="Courier New" pitchFamily="49" charset="0"/>
                </a:rPr>
                <a:t>......base64 encoded data </a:t>
              </a:r>
            </a:p>
            <a:p>
              <a:r>
                <a:rPr lang="en-US" sz="1800" b="1">
                  <a:latin typeface="Courier New" pitchFamily="49" charset="0"/>
                </a:rPr>
                <a:t> </a:t>
              </a:r>
            </a:p>
          </p:txBody>
        </p:sp>
        <p:sp>
          <p:nvSpPr>
            <p:cNvPr id="60422" name="Rectangle 6"/>
            <p:cNvSpPr>
              <a:spLocks noChangeArrowheads="1"/>
            </p:cNvSpPr>
            <p:nvPr/>
          </p:nvSpPr>
          <p:spPr bwMode="auto">
            <a:xfrm>
              <a:off x="1424" y="1808"/>
              <a:ext cx="2984" cy="2024"/>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sp>
        <p:nvSpPr>
          <p:cNvPr id="60423" name="Text Box 7"/>
          <p:cNvSpPr txBox="1">
            <a:spLocks noChangeArrowheads="1"/>
          </p:cNvSpPr>
          <p:nvPr/>
        </p:nvSpPr>
        <p:spPr bwMode="auto">
          <a:xfrm>
            <a:off x="114300" y="4348163"/>
            <a:ext cx="2825750" cy="1006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000"/>
              <a:t>multimedia data</a:t>
            </a:r>
          </a:p>
          <a:p>
            <a:pPr algn="r"/>
            <a:r>
              <a:rPr lang="en-US" sz="2000"/>
              <a:t>type, subtype, </a:t>
            </a:r>
          </a:p>
          <a:p>
            <a:pPr algn="r"/>
            <a:r>
              <a:rPr lang="en-US" sz="2000"/>
              <a:t>parameter declaration</a:t>
            </a:r>
            <a:endParaRPr lang="en-US"/>
          </a:p>
        </p:txBody>
      </p:sp>
      <p:sp>
        <p:nvSpPr>
          <p:cNvPr id="60424" name="Text Box 8"/>
          <p:cNvSpPr txBox="1">
            <a:spLocks noChangeArrowheads="1"/>
          </p:cNvSpPr>
          <p:nvPr/>
        </p:nvSpPr>
        <p:spPr bwMode="auto">
          <a:xfrm>
            <a:off x="900113" y="3560763"/>
            <a:ext cx="1943100"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000"/>
              <a:t>method used</a:t>
            </a:r>
          </a:p>
          <a:p>
            <a:pPr algn="r"/>
            <a:r>
              <a:rPr lang="en-US" sz="2000"/>
              <a:t>to encode data</a:t>
            </a:r>
            <a:endParaRPr lang="en-US"/>
          </a:p>
        </p:txBody>
      </p:sp>
      <p:sp>
        <p:nvSpPr>
          <p:cNvPr id="60425" name="Text Box 9"/>
          <p:cNvSpPr txBox="1">
            <a:spLocks noChangeArrowheads="1"/>
          </p:cNvSpPr>
          <p:nvPr/>
        </p:nvSpPr>
        <p:spPr bwMode="auto">
          <a:xfrm>
            <a:off x="973138" y="3001963"/>
            <a:ext cx="1852612"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t>MIME version</a:t>
            </a:r>
            <a:endParaRPr lang="en-US"/>
          </a:p>
        </p:txBody>
      </p:sp>
      <p:sp>
        <p:nvSpPr>
          <p:cNvPr id="60426" name="Text Box 10"/>
          <p:cNvSpPr txBox="1">
            <a:spLocks noChangeArrowheads="1"/>
          </p:cNvSpPr>
          <p:nvPr/>
        </p:nvSpPr>
        <p:spPr bwMode="auto">
          <a:xfrm>
            <a:off x="1106488" y="5529263"/>
            <a:ext cx="1763712"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t>encoded data</a:t>
            </a:r>
            <a:endParaRPr lang="en-US"/>
          </a:p>
        </p:txBody>
      </p:sp>
      <p:sp>
        <p:nvSpPr>
          <p:cNvPr id="60427" name="Line 11"/>
          <p:cNvSpPr>
            <a:spLocks noChangeShapeType="1"/>
          </p:cNvSpPr>
          <p:nvPr/>
        </p:nvSpPr>
        <p:spPr bwMode="auto">
          <a:xfrm>
            <a:off x="2857500" y="3276600"/>
            <a:ext cx="1155700" cy="546100"/>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8" name="Line 12"/>
          <p:cNvSpPr>
            <a:spLocks noChangeShapeType="1"/>
          </p:cNvSpPr>
          <p:nvPr/>
        </p:nvSpPr>
        <p:spPr bwMode="auto">
          <a:xfrm>
            <a:off x="2832100" y="3911600"/>
            <a:ext cx="1181100" cy="190500"/>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9" name="Line 13"/>
          <p:cNvSpPr>
            <a:spLocks noChangeShapeType="1"/>
          </p:cNvSpPr>
          <p:nvPr/>
        </p:nvSpPr>
        <p:spPr bwMode="auto">
          <a:xfrm flipV="1">
            <a:off x="2806700" y="4419600"/>
            <a:ext cx="1244600" cy="355600"/>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0" name="Line 14"/>
          <p:cNvSpPr>
            <a:spLocks noChangeShapeType="1"/>
          </p:cNvSpPr>
          <p:nvPr/>
        </p:nvSpPr>
        <p:spPr bwMode="auto">
          <a:xfrm flipV="1">
            <a:off x="2844800" y="5168900"/>
            <a:ext cx="1003300" cy="508000"/>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1" name="Freeform 15"/>
          <p:cNvSpPr>
            <a:spLocks/>
          </p:cNvSpPr>
          <p:nvPr/>
        </p:nvSpPr>
        <p:spPr bwMode="auto">
          <a:xfrm>
            <a:off x="3871913" y="4810125"/>
            <a:ext cx="309562" cy="881063"/>
          </a:xfrm>
          <a:custGeom>
            <a:avLst/>
            <a:gdLst>
              <a:gd name="T0" fmla="*/ 159 w 195"/>
              <a:gd name="T1" fmla="*/ 3 h 555"/>
              <a:gd name="T2" fmla="*/ 0 w 195"/>
              <a:gd name="T3" fmla="*/ 0 h 555"/>
              <a:gd name="T4" fmla="*/ 0 w 195"/>
              <a:gd name="T5" fmla="*/ 555 h 555"/>
              <a:gd name="T6" fmla="*/ 195 w 195"/>
              <a:gd name="T7" fmla="*/ 552 h 555"/>
            </a:gdLst>
            <a:ahLst/>
            <a:cxnLst>
              <a:cxn ang="0">
                <a:pos x="T0" y="T1"/>
              </a:cxn>
              <a:cxn ang="0">
                <a:pos x="T2" y="T3"/>
              </a:cxn>
              <a:cxn ang="0">
                <a:pos x="T4" y="T5"/>
              </a:cxn>
              <a:cxn ang="0">
                <a:pos x="T6" y="T7"/>
              </a:cxn>
            </a:cxnLst>
            <a:rect l="0" t="0" r="r" b="b"/>
            <a:pathLst>
              <a:path w="195" h="555">
                <a:moveTo>
                  <a:pt x="159" y="3"/>
                </a:moveTo>
                <a:lnTo>
                  <a:pt x="0" y="0"/>
                </a:lnTo>
                <a:lnTo>
                  <a:pt x="0" y="555"/>
                </a:lnTo>
                <a:lnTo>
                  <a:pt x="195" y="552"/>
                </a:lnTo>
              </a:path>
            </a:pathLst>
          </a:custGeom>
          <a:noFill/>
          <a:ln w="19050" cap="flat" cmpd="sng">
            <a:solidFill>
              <a:srgbClr val="FF0000"/>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CSci4211:          Application Layer</a:t>
            </a:r>
          </a:p>
        </p:txBody>
      </p:sp>
      <p:sp>
        <p:nvSpPr>
          <p:cNvPr id="6" name="Slide Number Placeholder 5"/>
          <p:cNvSpPr>
            <a:spLocks noGrp="1"/>
          </p:cNvSpPr>
          <p:nvPr>
            <p:ph type="sldNum" sz="quarter" idx="11"/>
          </p:nvPr>
        </p:nvSpPr>
        <p:spPr/>
        <p:txBody>
          <a:bodyPr/>
          <a:lstStyle/>
          <a:p>
            <a:fld id="{5A94052E-74CF-40F5-A152-E8E42FEB5811}" type="slidenum">
              <a:rPr lang="en-US"/>
              <a:pPr/>
              <a:t>66</a:t>
            </a:fld>
            <a:endParaRPr lang="en-US"/>
          </a:p>
        </p:txBody>
      </p:sp>
      <p:sp>
        <p:nvSpPr>
          <p:cNvPr id="61442" name="Rectangle 2"/>
          <p:cNvSpPr>
            <a:spLocks noGrp="1" noChangeArrowheads="1"/>
          </p:cNvSpPr>
          <p:nvPr>
            <p:ph type="title"/>
          </p:nvPr>
        </p:nvSpPr>
        <p:spPr/>
        <p:txBody>
          <a:bodyPr/>
          <a:lstStyle/>
          <a:p>
            <a:r>
              <a:rPr lang="en-US" sz="3200"/>
              <a:t>MIME types</a:t>
            </a:r>
            <a:r>
              <a:rPr lang="en-US"/>
              <a:t/>
            </a:r>
            <a:br>
              <a:rPr lang="en-US"/>
            </a:br>
            <a:r>
              <a:rPr lang="en-US" sz="2400" b="1">
                <a:latin typeface="Courier New" pitchFamily="49" charset="0"/>
              </a:rPr>
              <a:t>Content-Type: type/subtype; parameters</a:t>
            </a:r>
            <a:endParaRPr lang="en-US"/>
          </a:p>
        </p:txBody>
      </p:sp>
      <p:sp>
        <p:nvSpPr>
          <p:cNvPr id="61443" name="Rectangle 3"/>
          <p:cNvSpPr>
            <a:spLocks noGrp="1" noChangeArrowheads="1"/>
          </p:cNvSpPr>
          <p:nvPr>
            <p:ph type="body" sz="half" idx="1"/>
          </p:nvPr>
        </p:nvSpPr>
        <p:spPr>
          <a:xfrm>
            <a:off x="609600" y="1676400"/>
            <a:ext cx="3810000" cy="4114800"/>
          </a:xfrm>
        </p:spPr>
        <p:txBody>
          <a:bodyPr/>
          <a:lstStyle/>
          <a:p>
            <a:pPr>
              <a:lnSpc>
                <a:spcPct val="90000"/>
              </a:lnSpc>
              <a:buFontTx/>
              <a:buNone/>
            </a:pPr>
            <a:r>
              <a:rPr lang="en-US" sz="2400">
                <a:solidFill>
                  <a:srgbClr val="FF0000"/>
                </a:solidFill>
              </a:rPr>
              <a:t>Text</a:t>
            </a:r>
            <a:endParaRPr lang="en-US" sz="2400"/>
          </a:p>
          <a:p>
            <a:pPr>
              <a:lnSpc>
                <a:spcPct val="90000"/>
              </a:lnSpc>
            </a:pPr>
            <a:r>
              <a:rPr lang="en-US" sz="2000"/>
              <a:t>example subtypes: </a:t>
            </a:r>
            <a:r>
              <a:rPr lang="en-US" sz="2000" b="1">
                <a:latin typeface="Courier New" pitchFamily="49" charset="0"/>
              </a:rPr>
              <a:t>plain, html</a:t>
            </a:r>
          </a:p>
          <a:p>
            <a:pPr>
              <a:lnSpc>
                <a:spcPct val="90000"/>
              </a:lnSpc>
            </a:pPr>
            <a:endParaRPr lang="en-US" sz="2000"/>
          </a:p>
          <a:p>
            <a:pPr>
              <a:lnSpc>
                <a:spcPct val="90000"/>
              </a:lnSpc>
              <a:buFontTx/>
              <a:buNone/>
            </a:pPr>
            <a:r>
              <a:rPr lang="en-US" sz="2400">
                <a:solidFill>
                  <a:srgbClr val="FF0000"/>
                </a:solidFill>
              </a:rPr>
              <a:t>Image</a:t>
            </a:r>
            <a:endParaRPr lang="en-US" sz="2000"/>
          </a:p>
          <a:p>
            <a:pPr>
              <a:lnSpc>
                <a:spcPct val="90000"/>
              </a:lnSpc>
            </a:pPr>
            <a:r>
              <a:rPr lang="en-US" sz="2000"/>
              <a:t>example subtypes: </a:t>
            </a:r>
            <a:r>
              <a:rPr lang="en-US" sz="2000" b="1">
                <a:latin typeface="Courier New" pitchFamily="49" charset="0"/>
              </a:rPr>
              <a:t>jpeg, gif</a:t>
            </a:r>
            <a:endParaRPr lang="en-US" sz="2000"/>
          </a:p>
          <a:p>
            <a:pPr>
              <a:lnSpc>
                <a:spcPct val="90000"/>
              </a:lnSpc>
            </a:pPr>
            <a:endParaRPr lang="en-US" sz="2000"/>
          </a:p>
          <a:p>
            <a:pPr>
              <a:lnSpc>
                <a:spcPct val="90000"/>
              </a:lnSpc>
              <a:buFontTx/>
              <a:buNone/>
            </a:pPr>
            <a:r>
              <a:rPr lang="en-US" sz="2400">
                <a:solidFill>
                  <a:srgbClr val="FF0000"/>
                </a:solidFill>
              </a:rPr>
              <a:t>Audio</a:t>
            </a:r>
            <a:endParaRPr lang="en-US" sz="2000"/>
          </a:p>
          <a:p>
            <a:pPr>
              <a:lnSpc>
                <a:spcPct val="90000"/>
              </a:lnSpc>
            </a:pPr>
            <a:r>
              <a:rPr lang="en-US" sz="2000"/>
              <a:t>example subtypes: </a:t>
            </a:r>
            <a:r>
              <a:rPr lang="en-US" sz="2000" b="1">
                <a:latin typeface="Courier New" pitchFamily="49" charset="0"/>
              </a:rPr>
              <a:t>basic</a:t>
            </a:r>
            <a:r>
              <a:rPr lang="en-US" sz="2000"/>
              <a:t> (8-bit mu-law encoded), </a:t>
            </a:r>
            <a:r>
              <a:rPr lang="en-US" sz="2000" b="1">
                <a:latin typeface="Courier New" pitchFamily="49" charset="0"/>
              </a:rPr>
              <a:t>32kadpcm </a:t>
            </a:r>
            <a:r>
              <a:rPr lang="en-US" sz="2000" b="1"/>
              <a:t>(32 kbps coding)</a:t>
            </a:r>
            <a:endParaRPr lang="en-US" sz="2400"/>
          </a:p>
        </p:txBody>
      </p:sp>
      <p:sp>
        <p:nvSpPr>
          <p:cNvPr id="61444" name="Rectangle 4"/>
          <p:cNvSpPr>
            <a:spLocks noGrp="1" noChangeArrowheads="1"/>
          </p:cNvSpPr>
          <p:nvPr>
            <p:ph type="body" sz="half" idx="2"/>
          </p:nvPr>
        </p:nvSpPr>
        <p:spPr/>
        <p:txBody>
          <a:bodyPr/>
          <a:lstStyle/>
          <a:p>
            <a:pPr>
              <a:buFontTx/>
              <a:buNone/>
            </a:pPr>
            <a:r>
              <a:rPr lang="en-US" sz="2400">
                <a:solidFill>
                  <a:srgbClr val="FF0000"/>
                </a:solidFill>
              </a:rPr>
              <a:t>Video</a:t>
            </a:r>
            <a:endParaRPr lang="en-US" sz="2400"/>
          </a:p>
          <a:p>
            <a:r>
              <a:rPr lang="en-US" sz="2000"/>
              <a:t>example subtypes: </a:t>
            </a:r>
            <a:r>
              <a:rPr lang="en-US" sz="2000" b="1">
                <a:latin typeface="Courier New" pitchFamily="49" charset="0"/>
              </a:rPr>
              <a:t>mpeg, quicktime</a:t>
            </a:r>
            <a:endParaRPr lang="en-US" sz="2400" b="1">
              <a:latin typeface="Courier New" pitchFamily="49" charset="0"/>
            </a:endParaRPr>
          </a:p>
          <a:p>
            <a:endParaRPr lang="en-US" sz="2400"/>
          </a:p>
          <a:p>
            <a:pPr>
              <a:buFontTx/>
              <a:buNone/>
            </a:pPr>
            <a:r>
              <a:rPr lang="en-US" sz="2400">
                <a:solidFill>
                  <a:srgbClr val="FF0000"/>
                </a:solidFill>
              </a:rPr>
              <a:t>Application</a:t>
            </a:r>
            <a:endParaRPr lang="en-US" sz="2400"/>
          </a:p>
          <a:p>
            <a:r>
              <a:rPr lang="en-US" sz="2000"/>
              <a:t>other data that must be processed by reader before “viewable”</a:t>
            </a:r>
          </a:p>
          <a:p>
            <a:r>
              <a:rPr lang="en-US" sz="2000"/>
              <a:t>example subtypes: </a:t>
            </a:r>
            <a:r>
              <a:rPr lang="en-US" sz="2000" b="1">
                <a:latin typeface="Courier New" pitchFamily="49" charset="0"/>
              </a:rPr>
              <a:t>msword, octet-stream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CSci4211:          Application Layer</a:t>
            </a:r>
          </a:p>
        </p:txBody>
      </p:sp>
      <p:sp>
        <p:nvSpPr>
          <p:cNvPr id="5" name="Slide Number Placeholder 5"/>
          <p:cNvSpPr>
            <a:spLocks noGrp="1"/>
          </p:cNvSpPr>
          <p:nvPr>
            <p:ph type="sldNum" sz="quarter" idx="11"/>
          </p:nvPr>
        </p:nvSpPr>
        <p:spPr/>
        <p:txBody>
          <a:bodyPr/>
          <a:lstStyle/>
          <a:p>
            <a:fld id="{581319BC-6778-440F-9A26-94C46C9DC1C7}" type="slidenum">
              <a:rPr lang="en-US"/>
              <a:pPr/>
              <a:t>67</a:t>
            </a:fld>
            <a:endParaRPr lang="en-US"/>
          </a:p>
        </p:txBody>
      </p:sp>
      <p:sp>
        <p:nvSpPr>
          <p:cNvPr id="62466" name="Rectangle 2"/>
          <p:cNvSpPr>
            <a:spLocks noGrp="1" noChangeArrowheads="1"/>
          </p:cNvSpPr>
          <p:nvPr>
            <p:ph type="title"/>
          </p:nvPr>
        </p:nvSpPr>
        <p:spPr>
          <a:xfrm>
            <a:off x="523875" y="0"/>
            <a:ext cx="8382000" cy="638175"/>
          </a:xfrm>
        </p:spPr>
        <p:txBody>
          <a:bodyPr/>
          <a:lstStyle/>
          <a:p>
            <a:r>
              <a:rPr lang="en-US" sz="3200"/>
              <a:t>Multipart Type</a:t>
            </a:r>
            <a:endParaRPr lang="en-US"/>
          </a:p>
        </p:txBody>
      </p:sp>
      <p:sp>
        <p:nvSpPr>
          <p:cNvPr id="62467" name="Text Box 3"/>
          <p:cNvSpPr txBox="1">
            <a:spLocks noChangeArrowheads="1"/>
          </p:cNvSpPr>
          <p:nvPr/>
        </p:nvSpPr>
        <p:spPr bwMode="auto">
          <a:xfrm>
            <a:off x="949325" y="650875"/>
            <a:ext cx="7346950" cy="5256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600" b="1">
                <a:latin typeface="Courier New" pitchFamily="49" charset="0"/>
              </a:rPr>
              <a:t>From: alice@crepes.fr </a:t>
            </a:r>
          </a:p>
          <a:p>
            <a:r>
              <a:rPr lang="en-US" sz="1600" b="1">
                <a:latin typeface="Courier New" pitchFamily="49" charset="0"/>
              </a:rPr>
              <a:t>To: bob@hamburger.edu </a:t>
            </a:r>
          </a:p>
          <a:p>
            <a:r>
              <a:rPr lang="en-US" sz="1600" b="1">
                <a:latin typeface="Courier New" pitchFamily="49" charset="0"/>
              </a:rPr>
              <a:t>Subject: Picture of yummy crepe. </a:t>
            </a:r>
          </a:p>
          <a:p>
            <a:r>
              <a:rPr lang="en-US" sz="1600" b="1">
                <a:latin typeface="Courier New" pitchFamily="49" charset="0"/>
              </a:rPr>
              <a:t>MIME-Version: 1.0 </a:t>
            </a:r>
          </a:p>
          <a:p>
            <a:r>
              <a:rPr lang="en-US" sz="1600" b="1">
                <a:latin typeface="Courier New" pitchFamily="49" charset="0"/>
              </a:rPr>
              <a:t>Content-Type: multipart/mixed; boundary=98766789</a:t>
            </a:r>
          </a:p>
          <a:p>
            <a:r>
              <a:rPr lang="en-US" sz="1600" b="1">
                <a:latin typeface="Courier New" pitchFamily="49" charset="0"/>
              </a:rPr>
              <a:t> </a:t>
            </a:r>
          </a:p>
          <a:p>
            <a:r>
              <a:rPr lang="en-US" sz="1600" b="1">
                <a:latin typeface="Courier New" pitchFamily="49" charset="0"/>
              </a:rPr>
              <a:t>--98766789</a:t>
            </a:r>
          </a:p>
          <a:p>
            <a:r>
              <a:rPr lang="en-US" sz="1600" b="1">
                <a:latin typeface="Courier New" pitchFamily="49" charset="0"/>
              </a:rPr>
              <a:t>Content-Transfer-Encoding: quoted-printable</a:t>
            </a:r>
          </a:p>
          <a:p>
            <a:r>
              <a:rPr lang="en-US" sz="1600" b="1">
                <a:latin typeface="Courier New" pitchFamily="49" charset="0"/>
              </a:rPr>
              <a:t>Content-Type: text/plain</a:t>
            </a:r>
          </a:p>
          <a:p>
            <a:endParaRPr lang="en-US" sz="1600" b="1">
              <a:latin typeface="Courier New" pitchFamily="49" charset="0"/>
            </a:endParaRPr>
          </a:p>
          <a:p>
            <a:r>
              <a:rPr lang="en-US" sz="1600" b="1">
                <a:latin typeface="Courier New" pitchFamily="49" charset="0"/>
              </a:rPr>
              <a:t>Dear Bob, </a:t>
            </a:r>
          </a:p>
          <a:p>
            <a:r>
              <a:rPr lang="en-US" sz="1600" b="1">
                <a:latin typeface="Courier New" pitchFamily="49" charset="0"/>
              </a:rPr>
              <a:t>Please find a picture of a crepe.</a:t>
            </a:r>
          </a:p>
          <a:p>
            <a:r>
              <a:rPr lang="en-US" sz="1600" b="1">
                <a:latin typeface="Courier New" pitchFamily="49" charset="0"/>
              </a:rPr>
              <a:t>--98766789</a:t>
            </a:r>
          </a:p>
          <a:p>
            <a:r>
              <a:rPr lang="en-US" sz="1600" b="1">
                <a:latin typeface="Courier New" pitchFamily="49" charset="0"/>
              </a:rPr>
              <a:t>Content-Transfer-Encoding: base64</a:t>
            </a:r>
          </a:p>
          <a:p>
            <a:r>
              <a:rPr lang="en-US" sz="1600" b="1">
                <a:latin typeface="Courier New" pitchFamily="49" charset="0"/>
              </a:rPr>
              <a:t>Content-Type: image/jpeg</a:t>
            </a:r>
          </a:p>
          <a:p>
            <a:endParaRPr lang="en-US" sz="1600" b="1">
              <a:latin typeface="Courier New" pitchFamily="49" charset="0"/>
            </a:endParaRPr>
          </a:p>
          <a:p>
            <a:r>
              <a:rPr lang="en-US" sz="1600" b="1">
                <a:latin typeface="Courier New" pitchFamily="49" charset="0"/>
              </a:rPr>
              <a:t>base64 encoded data ..... </a:t>
            </a:r>
          </a:p>
          <a:p>
            <a:r>
              <a:rPr lang="en-US" sz="1600" b="1">
                <a:latin typeface="Courier New" pitchFamily="49" charset="0"/>
              </a:rPr>
              <a:t>......................... </a:t>
            </a:r>
          </a:p>
          <a:p>
            <a:r>
              <a:rPr lang="en-US" sz="1600" b="1">
                <a:latin typeface="Courier New" pitchFamily="49" charset="0"/>
              </a:rPr>
              <a:t>......base64 encoded data </a:t>
            </a:r>
          </a:p>
          <a:p>
            <a:r>
              <a:rPr lang="en-US" sz="1600" b="1">
                <a:latin typeface="Courier New" pitchFamily="49" charset="0"/>
              </a:rPr>
              <a:t>--98766789--</a:t>
            </a:r>
          </a:p>
          <a:p>
            <a:endParaRPr lang="en-US" sz="1800" b="1">
              <a:latin typeface="Courier New" pitchFamily="49"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4"/>
          <p:cNvSpPr>
            <a:spLocks noGrp="1"/>
          </p:cNvSpPr>
          <p:nvPr>
            <p:ph type="ftr" sz="quarter" idx="10"/>
          </p:nvPr>
        </p:nvSpPr>
        <p:spPr/>
        <p:txBody>
          <a:bodyPr/>
          <a:lstStyle/>
          <a:p>
            <a:r>
              <a:rPr lang="en-US"/>
              <a:t>CSci4211:          Application Layer</a:t>
            </a:r>
          </a:p>
        </p:txBody>
      </p:sp>
      <p:sp>
        <p:nvSpPr>
          <p:cNvPr id="79" name="Slide Number Placeholder 5"/>
          <p:cNvSpPr>
            <a:spLocks noGrp="1"/>
          </p:cNvSpPr>
          <p:nvPr>
            <p:ph type="sldNum" sz="quarter" idx="11"/>
          </p:nvPr>
        </p:nvSpPr>
        <p:spPr/>
        <p:txBody>
          <a:bodyPr/>
          <a:lstStyle/>
          <a:p>
            <a:fld id="{08E798E5-FE11-4278-B9D4-8FECA7F6FB84}" type="slidenum">
              <a:rPr lang="en-US"/>
              <a:pPr/>
              <a:t>68</a:t>
            </a:fld>
            <a:endParaRPr lang="en-US"/>
          </a:p>
        </p:txBody>
      </p:sp>
      <p:sp>
        <p:nvSpPr>
          <p:cNvPr id="63490" name="Rectangle 2"/>
          <p:cNvSpPr>
            <a:spLocks noGrp="1" noChangeArrowheads="1"/>
          </p:cNvSpPr>
          <p:nvPr>
            <p:ph type="title"/>
          </p:nvPr>
        </p:nvSpPr>
        <p:spPr>
          <a:xfrm>
            <a:off x="685800" y="304800"/>
            <a:ext cx="7772400" cy="1143000"/>
          </a:xfrm>
        </p:spPr>
        <p:txBody>
          <a:bodyPr/>
          <a:lstStyle/>
          <a:p>
            <a:r>
              <a:rPr lang="en-US" dirty="0"/>
              <a:t>Mail access protocols</a:t>
            </a:r>
          </a:p>
        </p:txBody>
      </p:sp>
      <p:sp>
        <p:nvSpPr>
          <p:cNvPr id="63491" name="Rectangle 3"/>
          <p:cNvSpPr>
            <a:spLocks noGrp="1" noChangeArrowheads="1"/>
          </p:cNvSpPr>
          <p:nvPr>
            <p:ph type="body" sz="half" idx="1"/>
          </p:nvPr>
        </p:nvSpPr>
        <p:spPr>
          <a:xfrm>
            <a:off x="733425" y="3414713"/>
            <a:ext cx="7381875" cy="1955800"/>
          </a:xfrm>
        </p:spPr>
        <p:txBody>
          <a:bodyPr/>
          <a:lstStyle/>
          <a:p>
            <a:pPr>
              <a:lnSpc>
                <a:spcPct val="90000"/>
              </a:lnSpc>
            </a:pPr>
            <a:r>
              <a:rPr lang="en-US" sz="1800"/>
              <a:t>SMTP: delivery/storage to receiver’s server</a:t>
            </a:r>
          </a:p>
          <a:p>
            <a:pPr>
              <a:lnSpc>
                <a:spcPct val="90000"/>
              </a:lnSpc>
            </a:pPr>
            <a:r>
              <a:rPr lang="en-US" sz="1800"/>
              <a:t>Mail access protocol: retrieval from server</a:t>
            </a:r>
          </a:p>
          <a:p>
            <a:pPr lvl="1">
              <a:lnSpc>
                <a:spcPct val="90000"/>
              </a:lnSpc>
            </a:pPr>
            <a:r>
              <a:rPr lang="en-US" sz="1600"/>
              <a:t>POP: Post Office Protocol [RFC 1939]</a:t>
            </a:r>
          </a:p>
          <a:p>
            <a:pPr lvl="2">
              <a:lnSpc>
                <a:spcPct val="90000"/>
              </a:lnSpc>
            </a:pPr>
            <a:r>
              <a:rPr lang="en-US" sz="1600"/>
              <a:t>authorization (agent &lt;--&gt;server) and download </a:t>
            </a:r>
          </a:p>
          <a:p>
            <a:pPr lvl="1">
              <a:lnSpc>
                <a:spcPct val="90000"/>
              </a:lnSpc>
            </a:pPr>
            <a:r>
              <a:rPr lang="en-US" sz="1600"/>
              <a:t>IMAP: Internet Mail Access Protocol [RFC 1730]</a:t>
            </a:r>
          </a:p>
          <a:p>
            <a:pPr lvl="2">
              <a:lnSpc>
                <a:spcPct val="90000"/>
              </a:lnSpc>
            </a:pPr>
            <a:r>
              <a:rPr lang="en-US" sz="1600"/>
              <a:t>more features (more complex)</a:t>
            </a:r>
          </a:p>
          <a:p>
            <a:pPr lvl="2">
              <a:lnSpc>
                <a:spcPct val="90000"/>
              </a:lnSpc>
            </a:pPr>
            <a:r>
              <a:rPr lang="en-US" sz="1600"/>
              <a:t>manipulation of stored msgs on server</a:t>
            </a:r>
          </a:p>
          <a:p>
            <a:pPr lvl="1">
              <a:lnSpc>
                <a:spcPct val="90000"/>
              </a:lnSpc>
            </a:pPr>
            <a:r>
              <a:rPr lang="en-US" sz="1600"/>
              <a:t>HTTP: Hotmail , Yahoo! Mail, etc.</a:t>
            </a:r>
            <a:endParaRPr lang="en-US" sz="1800"/>
          </a:p>
          <a:p>
            <a:pPr lvl="1">
              <a:lnSpc>
                <a:spcPct val="90000"/>
              </a:lnSpc>
            </a:pPr>
            <a:endParaRPr lang="en-US" sz="1600"/>
          </a:p>
        </p:txBody>
      </p:sp>
      <p:sp>
        <p:nvSpPr>
          <p:cNvPr id="63492" name="Line 4"/>
          <p:cNvSpPr>
            <a:spLocks noChangeShapeType="1"/>
          </p:cNvSpPr>
          <p:nvPr/>
        </p:nvSpPr>
        <p:spPr bwMode="auto">
          <a:xfrm>
            <a:off x="2238375" y="1847850"/>
            <a:ext cx="847725" cy="9525"/>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3493" name="Group 5"/>
          <p:cNvGrpSpPr>
            <a:grpSpLocks/>
          </p:cNvGrpSpPr>
          <p:nvPr/>
        </p:nvGrpSpPr>
        <p:grpSpPr bwMode="auto">
          <a:xfrm>
            <a:off x="7018338" y="1536700"/>
            <a:ext cx="709612" cy="703263"/>
            <a:chOff x="4337" y="290"/>
            <a:chExt cx="447" cy="443"/>
          </a:xfrm>
        </p:grpSpPr>
        <p:graphicFrame>
          <p:nvGraphicFramePr>
            <p:cNvPr id="63494" name="Object 6"/>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63650" name="Clip" r:id="rId4" imgW="1305000" imgH="1085760" progId="">
                    <p:embed/>
                  </p:oleObj>
                </mc:Choice>
                <mc:Fallback>
                  <p:oleObj name="Clip" r:id="rId4" imgW="1305000" imgH="108576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63495" name="Group 7"/>
            <p:cNvGrpSpPr>
              <a:grpSpLocks/>
            </p:cNvGrpSpPr>
            <p:nvPr/>
          </p:nvGrpSpPr>
          <p:grpSpPr bwMode="auto">
            <a:xfrm>
              <a:off x="4337" y="367"/>
              <a:ext cx="447" cy="366"/>
              <a:chOff x="4189" y="817"/>
              <a:chExt cx="521" cy="366"/>
            </a:xfrm>
          </p:grpSpPr>
          <p:sp>
            <p:nvSpPr>
              <p:cNvPr id="63496" name="Rectangle 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7" name="Text Box 9"/>
              <p:cNvSpPr txBox="1">
                <a:spLocks noChangeArrowheads="1"/>
              </p:cNvSpPr>
              <p:nvPr/>
            </p:nvSpPr>
            <p:spPr bwMode="auto">
              <a:xfrm>
                <a:off x="4189" y="817"/>
                <a:ext cx="521"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user</a:t>
                </a:r>
              </a:p>
              <a:p>
                <a:pPr algn="ctr"/>
                <a:r>
                  <a:rPr lang="en-US" sz="1600"/>
                  <a:t>agent</a:t>
                </a:r>
                <a:endParaRPr lang="en-US"/>
              </a:p>
            </p:txBody>
          </p:sp>
        </p:grpSp>
      </p:grpSp>
      <p:grpSp>
        <p:nvGrpSpPr>
          <p:cNvPr id="63498" name="Group 10"/>
          <p:cNvGrpSpPr>
            <a:grpSpLocks/>
          </p:cNvGrpSpPr>
          <p:nvPr/>
        </p:nvGrpSpPr>
        <p:grpSpPr bwMode="auto">
          <a:xfrm>
            <a:off x="3135313" y="1631950"/>
            <a:ext cx="355600" cy="933450"/>
            <a:chOff x="4180" y="783"/>
            <a:chExt cx="150" cy="307"/>
          </a:xfrm>
        </p:grpSpPr>
        <p:sp>
          <p:nvSpPr>
            <p:cNvPr id="63499" name="AutoShape 11"/>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0" name="Rectangle 12"/>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1" name="Rectangle 1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2" name="AutoShape 1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3" name="Line 15"/>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4" name="Line 16"/>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5" name="Rectangle 1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6" name="Rectangle 18"/>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3507" name="Group 19"/>
          <p:cNvGrpSpPr>
            <a:grpSpLocks/>
          </p:cNvGrpSpPr>
          <p:nvPr/>
        </p:nvGrpSpPr>
        <p:grpSpPr bwMode="auto">
          <a:xfrm>
            <a:off x="2563813" y="2009775"/>
            <a:ext cx="1458912" cy="1179513"/>
            <a:chOff x="1789" y="1206"/>
            <a:chExt cx="919" cy="743"/>
          </a:xfrm>
        </p:grpSpPr>
        <p:sp>
          <p:nvSpPr>
            <p:cNvPr id="63508" name="Text Box 20"/>
            <p:cNvSpPr txBox="1">
              <a:spLocks noChangeArrowheads="1"/>
            </p:cNvSpPr>
            <p:nvPr/>
          </p:nvSpPr>
          <p:spPr bwMode="auto">
            <a:xfrm>
              <a:off x="1789" y="1583"/>
              <a:ext cx="919"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sender’s mail </a:t>
              </a:r>
            </a:p>
            <a:p>
              <a:pPr algn="ctr"/>
              <a:r>
                <a:rPr lang="en-US" sz="1600"/>
                <a:t>server</a:t>
              </a:r>
              <a:endParaRPr lang="en-US"/>
            </a:p>
          </p:txBody>
        </p:sp>
        <p:grpSp>
          <p:nvGrpSpPr>
            <p:cNvPr id="63509" name="Group 21"/>
            <p:cNvGrpSpPr>
              <a:grpSpLocks/>
            </p:cNvGrpSpPr>
            <p:nvPr/>
          </p:nvGrpSpPr>
          <p:grpSpPr bwMode="auto">
            <a:xfrm>
              <a:off x="1992" y="1206"/>
              <a:ext cx="510" cy="354"/>
              <a:chOff x="2070" y="2004"/>
              <a:chExt cx="510" cy="354"/>
            </a:xfrm>
          </p:grpSpPr>
          <p:sp>
            <p:nvSpPr>
              <p:cNvPr id="63510" name="Rectangle 22"/>
              <p:cNvSpPr>
                <a:spLocks noChangeArrowheads="1"/>
              </p:cNvSpPr>
              <p:nvPr/>
            </p:nvSpPr>
            <p:spPr bwMode="auto">
              <a:xfrm>
                <a:off x="2070" y="2004"/>
                <a:ext cx="510" cy="354"/>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1" name="Rectangle 23"/>
              <p:cNvSpPr>
                <a:spLocks noChangeArrowheads="1"/>
              </p:cNvSpPr>
              <p:nvPr/>
            </p:nvSpPr>
            <p:spPr bwMode="auto">
              <a:xfrm>
                <a:off x="2094" y="2076"/>
                <a:ext cx="450" cy="120"/>
              </a:xfrm>
              <a:prstGeom prst="rect">
                <a:avLst/>
              </a:prstGeom>
              <a:solidFill>
                <a:srgbClr val="00FF00"/>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2" name="Line 24"/>
              <p:cNvSpPr>
                <a:spLocks noChangeShapeType="1"/>
              </p:cNvSpPr>
              <p:nvPr/>
            </p:nvSpPr>
            <p:spPr bwMode="auto">
              <a:xfrm>
                <a:off x="2143" y="2104"/>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3" name="Line 25"/>
              <p:cNvSpPr>
                <a:spLocks noChangeShapeType="1"/>
              </p:cNvSpPr>
              <p:nvPr/>
            </p:nvSpPr>
            <p:spPr bwMode="auto">
              <a:xfrm>
                <a:off x="2252" y="210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4" name="Line 26"/>
              <p:cNvSpPr>
                <a:spLocks noChangeShapeType="1"/>
              </p:cNvSpPr>
              <p:nvPr/>
            </p:nvSpPr>
            <p:spPr bwMode="auto">
              <a:xfrm>
                <a:off x="2307" y="2105"/>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5" name="Line 27"/>
              <p:cNvSpPr>
                <a:spLocks noChangeShapeType="1"/>
              </p:cNvSpPr>
              <p:nvPr/>
            </p:nvSpPr>
            <p:spPr bwMode="auto">
              <a:xfrm>
                <a:off x="2364" y="210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6" name="Line 28"/>
              <p:cNvSpPr>
                <a:spLocks noChangeShapeType="1"/>
              </p:cNvSpPr>
              <p:nvPr/>
            </p:nvSpPr>
            <p:spPr bwMode="auto">
              <a:xfrm>
                <a:off x="2425" y="210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7" name="Line 29"/>
              <p:cNvSpPr>
                <a:spLocks noChangeShapeType="1"/>
              </p:cNvSpPr>
              <p:nvPr/>
            </p:nvSpPr>
            <p:spPr bwMode="auto">
              <a:xfrm>
                <a:off x="2481" y="210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8" name="Line 30"/>
              <p:cNvSpPr>
                <a:spLocks noChangeShapeType="1"/>
              </p:cNvSpPr>
              <p:nvPr/>
            </p:nvSpPr>
            <p:spPr bwMode="auto">
              <a:xfrm>
                <a:off x="2196" y="2104"/>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9" name="Rectangle 31"/>
              <p:cNvSpPr>
                <a:spLocks noChangeArrowheads="1"/>
              </p:cNvSpPr>
              <p:nvPr/>
            </p:nvSpPr>
            <p:spPr bwMode="auto">
              <a:xfrm>
                <a:off x="2102" y="2243"/>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0" name="Rectangle 32"/>
              <p:cNvSpPr>
                <a:spLocks noChangeArrowheads="1"/>
              </p:cNvSpPr>
              <p:nvPr/>
            </p:nvSpPr>
            <p:spPr bwMode="auto">
              <a:xfrm>
                <a:off x="2188" y="2243"/>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1" name="Rectangle 33"/>
              <p:cNvSpPr>
                <a:spLocks noChangeArrowheads="1"/>
              </p:cNvSpPr>
              <p:nvPr/>
            </p:nvSpPr>
            <p:spPr bwMode="auto">
              <a:xfrm>
                <a:off x="2274" y="2242"/>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2" name="Rectangle 34"/>
              <p:cNvSpPr>
                <a:spLocks noChangeArrowheads="1"/>
              </p:cNvSpPr>
              <p:nvPr/>
            </p:nvSpPr>
            <p:spPr bwMode="auto">
              <a:xfrm>
                <a:off x="2371" y="2240"/>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3" name="Rectangle 35"/>
              <p:cNvSpPr>
                <a:spLocks noChangeArrowheads="1"/>
              </p:cNvSpPr>
              <p:nvPr/>
            </p:nvSpPr>
            <p:spPr bwMode="auto">
              <a:xfrm>
                <a:off x="2467" y="2240"/>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3524" name="Group 36"/>
          <p:cNvGrpSpPr>
            <a:grpSpLocks/>
          </p:cNvGrpSpPr>
          <p:nvPr/>
        </p:nvGrpSpPr>
        <p:grpSpPr bwMode="auto">
          <a:xfrm>
            <a:off x="1570038" y="1641475"/>
            <a:ext cx="709612" cy="703263"/>
            <a:chOff x="4337" y="290"/>
            <a:chExt cx="447" cy="443"/>
          </a:xfrm>
        </p:grpSpPr>
        <p:graphicFrame>
          <p:nvGraphicFramePr>
            <p:cNvPr id="63525" name="Object 37"/>
            <p:cNvGraphicFramePr>
              <a:graphicFrameLocks noChangeAspect="1"/>
            </p:cNvGraphicFramePr>
            <p:nvPr/>
          </p:nvGraphicFramePr>
          <p:xfrm>
            <a:off x="4338" y="290"/>
            <a:ext cx="392" cy="315"/>
          </p:xfrm>
          <a:graphic>
            <a:graphicData uri="http://schemas.openxmlformats.org/presentationml/2006/ole">
              <mc:AlternateContent xmlns:mc="http://schemas.openxmlformats.org/markup-compatibility/2006">
                <mc:Choice xmlns:v="urn:schemas-microsoft-com:vml" Requires="v">
                  <p:oleObj spid="_x0000_s63651" name="Clip" r:id="rId6" imgW="1305000" imgH="1085760" progId="">
                    <p:embed/>
                  </p:oleObj>
                </mc:Choice>
                <mc:Fallback>
                  <p:oleObj name="Clip" r:id="rId6" imgW="1305000" imgH="1085760" progId="">
                    <p:embed/>
                    <p:pic>
                      <p:nvPicPr>
                        <p:cNvPr id="0" name="Picture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 y="290"/>
                          <a:ext cx="392" cy="3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63526" name="Group 38"/>
            <p:cNvGrpSpPr>
              <a:grpSpLocks/>
            </p:cNvGrpSpPr>
            <p:nvPr/>
          </p:nvGrpSpPr>
          <p:grpSpPr bwMode="auto">
            <a:xfrm>
              <a:off x="4337" y="367"/>
              <a:ext cx="447" cy="366"/>
              <a:chOff x="4189" y="817"/>
              <a:chExt cx="521" cy="366"/>
            </a:xfrm>
          </p:grpSpPr>
          <p:sp>
            <p:nvSpPr>
              <p:cNvPr id="63527" name="Rectangle 39"/>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8" name="Text Box 40"/>
              <p:cNvSpPr txBox="1">
                <a:spLocks noChangeArrowheads="1"/>
              </p:cNvSpPr>
              <p:nvPr/>
            </p:nvSpPr>
            <p:spPr bwMode="auto">
              <a:xfrm>
                <a:off x="4189" y="817"/>
                <a:ext cx="521" cy="3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user</a:t>
                </a:r>
              </a:p>
              <a:p>
                <a:pPr algn="ctr"/>
                <a:r>
                  <a:rPr lang="en-US" sz="1600"/>
                  <a:t>agent</a:t>
                </a:r>
                <a:endParaRPr lang="en-US"/>
              </a:p>
            </p:txBody>
          </p:sp>
        </p:grpSp>
      </p:grpSp>
      <p:grpSp>
        <p:nvGrpSpPr>
          <p:cNvPr id="63529" name="Group 41"/>
          <p:cNvGrpSpPr>
            <a:grpSpLocks/>
          </p:cNvGrpSpPr>
          <p:nvPr/>
        </p:nvGrpSpPr>
        <p:grpSpPr bwMode="auto">
          <a:xfrm>
            <a:off x="2173288" y="1389063"/>
            <a:ext cx="1031875" cy="457200"/>
            <a:chOff x="3745" y="2537"/>
            <a:chExt cx="650" cy="288"/>
          </a:xfrm>
        </p:grpSpPr>
        <p:sp>
          <p:nvSpPr>
            <p:cNvPr id="63530" name="Rectangle 42"/>
            <p:cNvSpPr>
              <a:spLocks noChangeArrowheads="1"/>
            </p:cNvSpPr>
            <p:nvPr/>
          </p:nvSpPr>
          <p:spPr bwMode="auto">
            <a:xfrm>
              <a:off x="3798" y="2580"/>
              <a:ext cx="540" cy="192"/>
            </a:xfrm>
            <a:prstGeom prst="rect">
              <a:avLst/>
            </a:prstGeom>
            <a:solidFill>
              <a:srgbClr val="FFFF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531" name="Text Box 43"/>
            <p:cNvSpPr txBox="1">
              <a:spLocks noChangeArrowheads="1"/>
            </p:cNvSpPr>
            <p:nvPr/>
          </p:nvSpPr>
          <p:spPr bwMode="auto">
            <a:xfrm>
              <a:off x="3745" y="2537"/>
              <a:ext cx="650" cy="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solidFill>
                    <a:srgbClr val="FF0000"/>
                  </a:solidFill>
                </a:rPr>
                <a:t>SMTP</a:t>
              </a:r>
              <a:endParaRPr lang="en-US"/>
            </a:p>
          </p:txBody>
        </p:sp>
      </p:grpSp>
      <p:grpSp>
        <p:nvGrpSpPr>
          <p:cNvPr id="63532" name="Group 44"/>
          <p:cNvGrpSpPr>
            <a:grpSpLocks/>
          </p:cNvGrpSpPr>
          <p:nvPr/>
        </p:nvGrpSpPr>
        <p:grpSpPr bwMode="auto">
          <a:xfrm>
            <a:off x="5002213" y="1631950"/>
            <a:ext cx="355600" cy="933450"/>
            <a:chOff x="4180" y="783"/>
            <a:chExt cx="150" cy="307"/>
          </a:xfrm>
        </p:grpSpPr>
        <p:sp>
          <p:nvSpPr>
            <p:cNvPr id="63533" name="AutoShape 45"/>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4" name="Rectangle 46"/>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5" name="Rectangle 4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6" name="AutoShape 4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7" name="Line 49"/>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8" name="Line 50"/>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9" name="Rectangle 5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0" name="Rectangle 52"/>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541" name="Line 53"/>
          <p:cNvSpPr>
            <a:spLocks noChangeShapeType="1"/>
          </p:cNvSpPr>
          <p:nvPr/>
        </p:nvSpPr>
        <p:spPr bwMode="auto">
          <a:xfrm>
            <a:off x="3524250" y="1866900"/>
            <a:ext cx="1390650" cy="9525"/>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2" name="Rectangle 54"/>
          <p:cNvSpPr>
            <a:spLocks noChangeArrowheads="1"/>
          </p:cNvSpPr>
          <p:nvPr/>
        </p:nvSpPr>
        <p:spPr bwMode="auto">
          <a:xfrm>
            <a:off x="3781425" y="1457325"/>
            <a:ext cx="857250" cy="304800"/>
          </a:xfrm>
          <a:prstGeom prst="rect">
            <a:avLst/>
          </a:prstGeom>
          <a:solidFill>
            <a:srgbClr val="FFFF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543" name="Text Box 55"/>
          <p:cNvSpPr txBox="1">
            <a:spLocks noChangeArrowheads="1"/>
          </p:cNvSpPr>
          <p:nvPr/>
        </p:nvSpPr>
        <p:spPr bwMode="auto">
          <a:xfrm>
            <a:off x="3697288" y="1389063"/>
            <a:ext cx="1031875"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solidFill>
                  <a:srgbClr val="FF0000"/>
                </a:solidFill>
              </a:rPr>
              <a:t>SMTP</a:t>
            </a:r>
            <a:endParaRPr lang="en-US"/>
          </a:p>
        </p:txBody>
      </p:sp>
      <p:sp>
        <p:nvSpPr>
          <p:cNvPr id="63544" name="Line 56"/>
          <p:cNvSpPr>
            <a:spLocks noChangeShapeType="1"/>
          </p:cNvSpPr>
          <p:nvPr/>
        </p:nvSpPr>
        <p:spPr bwMode="auto">
          <a:xfrm>
            <a:off x="5400675" y="1857375"/>
            <a:ext cx="1647825" cy="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5" name="Text Box 57"/>
          <p:cNvSpPr txBox="1">
            <a:spLocks noChangeArrowheads="1"/>
          </p:cNvSpPr>
          <p:nvPr/>
        </p:nvSpPr>
        <p:spPr bwMode="auto">
          <a:xfrm>
            <a:off x="5619750" y="1474788"/>
            <a:ext cx="1327150" cy="822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solidFill>
                  <a:srgbClr val="FF0000"/>
                </a:solidFill>
              </a:rPr>
              <a:t>POP3 or</a:t>
            </a:r>
          </a:p>
          <a:p>
            <a:pPr algn="ctr"/>
            <a:r>
              <a:rPr lang="en-US">
                <a:solidFill>
                  <a:srgbClr val="FF0000"/>
                </a:solidFill>
              </a:rPr>
              <a:t>IMAP</a:t>
            </a:r>
            <a:endParaRPr lang="en-US"/>
          </a:p>
        </p:txBody>
      </p:sp>
      <p:sp>
        <p:nvSpPr>
          <p:cNvPr id="63546" name="Text Box 58"/>
          <p:cNvSpPr txBox="1">
            <a:spLocks noChangeArrowheads="1"/>
          </p:cNvSpPr>
          <p:nvPr/>
        </p:nvSpPr>
        <p:spPr bwMode="auto">
          <a:xfrm>
            <a:off x="4338638" y="2598738"/>
            <a:ext cx="1604962" cy="581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receiver’s mail </a:t>
            </a:r>
          </a:p>
          <a:p>
            <a:pPr algn="ctr"/>
            <a:r>
              <a:rPr lang="en-US" sz="1600"/>
              <a:t>server</a:t>
            </a:r>
            <a:endParaRPr lang="en-US"/>
          </a:p>
        </p:txBody>
      </p:sp>
      <p:grpSp>
        <p:nvGrpSpPr>
          <p:cNvPr id="63547" name="Group 59"/>
          <p:cNvGrpSpPr>
            <a:grpSpLocks/>
          </p:cNvGrpSpPr>
          <p:nvPr/>
        </p:nvGrpSpPr>
        <p:grpSpPr bwMode="auto">
          <a:xfrm>
            <a:off x="4733925" y="2000250"/>
            <a:ext cx="809625" cy="561975"/>
            <a:chOff x="2070" y="2004"/>
            <a:chExt cx="510" cy="354"/>
          </a:xfrm>
        </p:grpSpPr>
        <p:sp>
          <p:nvSpPr>
            <p:cNvPr id="63548" name="Rectangle 60"/>
            <p:cNvSpPr>
              <a:spLocks noChangeArrowheads="1"/>
            </p:cNvSpPr>
            <p:nvPr/>
          </p:nvSpPr>
          <p:spPr bwMode="auto">
            <a:xfrm>
              <a:off x="2070" y="2004"/>
              <a:ext cx="510" cy="354"/>
            </a:xfrm>
            <a:prstGeom prst="rect">
              <a:avLst/>
            </a:prstGeom>
            <a:solidFill>
              <a:schemeClr val="hlink"/>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9" name="Rectangle 61"/>
            <p:cNvSpPr>
              <a:spLocks noChangeArrowheads="1"/>
            </p:cNvSpPr>
            <p:nvPr/>
          </p:nvSpPr>
          <p:spPr bwMode="auto">
            <a:xfrm>
              <a:off x="2094" y="2076"/>
              <a:ext cx="450" cy="120"/>
            </a:xfrm>
            <a:prstGeom prst="rect">
              <a:avLst/>
            </a:prstGeom>
            <a:solidFill>
              <a:srgbClr val="00FF00"/>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0" name="Line 62"/>
            <p:cNvSpPr>
              <a:spLocks noChangeShapeType="1"/>
            </p:cNvSpPr>
            <p:nvPr/>
          </p:nvSpPr>
          <p:spPr bwMode="auto">
            <a:xfrm>
              <a:off x="2143" y="2104"/>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1" name="Line 63"/>
            <p:cNvSpPr>
              <a:spLocks noChangeShapeType="1"/>
            </p:cNvSpPr>
            <p:nvPr/>
          </p:nvSpPr>
          <p:spPr bwMode="auto">
            <a:xfrm>
              <a:off x="2252" y="210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2" name="Line 64"/>
            <p:cNvSpPr>
              <a:spLocks noChangeShapeType="1"/>
            </p:cNvSpPr>
            <p:nvPr/>
          </p:nvSpPr>
          <p:spPr bwMode="auto">
            <a:xfrm>
              <a:off x="2307" y="2105"/>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3" name="Line 65"/>
            <p:cNvSpPr>
              <a:spLocks noChangeShapeType="1"/>
            </p:cNvSpPr>
            <p:nvPr/>
          </p:nvSpPr>
          <p:spPr bwMode="auto">
            <a:xfrm>
              <a:off x="2364" y="210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4" name="Line 66"/>
            <p:cNvSpPr>
              <a:spLocks noChangeShapeType="1"/>
            </p:cNvSpPr>
            <p:nvPr/>
          </p:nvSpPr>
          <p:spPr bwMode="auto">
            <a:xfrm>
              <a:off x="2425" y="210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5" name="Line 67"/>
            <p:cNvSpPr>
              <a:spLocks noChangeShapeType="1"/>
            </p:cNvSpPr>
            <p:nvPr/>
          </p:nvSpPr>
          <p:spPr bwMode="auto">
            <a:xfrm>
              <a:off x="2481" y="2103"/>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6" name="Line 68"/>
            <p:cNvSpPr>
              <a:spLocks noChangeShapeType="1"/>
            </p:cNvSpPr>
            <p:nvPr/>
          </p:nvSpPr>
          <p:spPr bwMode="auto">
            <a:xfrm>
              <a:off x="2196" y="2104"/>
              <a:ext cx="0" cy="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7" name="Rectangle 69"/>
            <p:cNvSpPr>
              <a:spLocks noChangeArrowheads="1"/>
            </p:cNvSpPr>
            <p:nvPr/>
          </p:nvSpPr>
          <p:spPr bwMode="auto">
            <a:xfrm>
              <a:off x="2102" y="2243"/>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8" name="Rectangle 70"/>
            <p:cNvSpPr>
              <a:spLocks noChangeArrowheads="1"/>
            </p:cNvSpPr>
            <p:nvPr/>
          </p:nvSpPr>
          <p:spPr bwMode="auto">
            <a:xfrm>
              <a:off x="2188" y="2243"/>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9" name="Rectangle 71"/>
            <p:cNvSpPr>
              <a:spLocks noChangeArrowheads="1"/>
            </p:cNvSpPr>
            <p:nvPr/>
          </p:nvSpPr>
          <p:spPr bwMode="auto">
            <a:xfrm>
              <a:off x="2274" y="2242"/>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60" name="Rectangle 72"/>
            <p:cNvSpPr>
              <a:spLocks noChangeArrowheads="1"/>
            </p:cNvSpPr>
            <p:nvPr/>
          </p:nvSpPr>
          <p:spPr bwMode="auto">
            <a:xfrm>
              <a:off x="2371" y="2240"/>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61" name="Rectangle 73"/>
            <p:cNvSpPr>
              <a:spLocks noChangeArrowheads="1"/>
            </p:cNvSpPr>
            <p:nvPr/>
          </p:nvSpPr>
          <p:spPr bwMode="auto">
            <a:xfrm>
              <a:off x="2467" y="2240"/>
              <a:ext cx="64" cy="9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63562" name="Picture 74" descr="Ali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6288" y="1633538"/>
            <a:ext cx="561975" cy="693737"/>
          </a:xfrm>
          <a:prstGeom prst="rect">
            <a:avLst/>
          </a:prstGeom>
          <a:noFill/>
          <a:extLst>
            <a:ext uri="{909E8E84-426E-40dd-AFC4-6F175D3DCCD1}">
              <a14:hiddenFill xmlns="" xmlns:a14="http://schemas.microsoft.com/office/drawing/2010/main">
                <a:solidFill>
                  <a:srgbClr val="FFFFFF"/>
                </a:solidFill>
              </a14:hiddenFill>
            </a:ext>
          </a:extLst>
        </p:spPr>
      </p:pic>
      <p:pic>
        <p:nvPicPr>
          <p:cNvPr id="63565" name="Picture 77" descr="Bo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91463" y="1571625"/>
            <a:ext cx="676275" cy="69056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0"/>
          </p:nvPr>
        </p:nvSpPr>
        <p:spPr/>
        <p:txBody>
          <a:bodyPr/>
          <a:lstStyle/>
          <a:p>
            <a:r>
              <a:rPr lang="en-US"/>
              <a:t>CSci4211:          Application Layer</a:t>
            </a:r>
          </a:p>
        </p:txBody>
      </p:sp>
      <p:sp>
        <p:nvSpPr>
          <p:cNvPr id="11" name="Slide Number Placeholder 5"/>
          <p:cNvSpPr>
            <a:spLocks noGrp="1"/>
          </p:cNvSpPr>
          <p:nvPr>
            <p:ph type="sldNum" sz="quarter" idx="11"/>
          </p:nvPr>
        </p:nvSpPr>
        <p:spPr/>
        <p:txBody>
          <a:bodyPr/>
          <a:lstStyle/>
          <a:p>
            <a:fld id="{BB12B926-3F44-4E1A-A8D8-9E3D9ABAD44D}" type="slidenum">
              <a:rPr lang="en-US"/>
              <a:pPr/>
              <a:t>69</a:t>
            </a:fld>
            <a:endParaRPr lang="en-US"/>
          </a:p>
        </p:txBody>
      </p:sp>
      <p:sp>
        <p:nvSpPr>
          <p:cNvPr id="64514" name="Rectangle 2"/>
          <p:cNvSpPr>
            <a:spLocks noGrp="1" noChangeArrowheads="1"/>
          </p:cNvSpPr>
          <p:nvPr>
            <p:ph type="title"/>
          </p:nvPr>
        </p:nvSpPr>
        <p:spPr>
          <a:xfrm>
            <a:off x="-914400" y="228600"/>
            <a:ext cx="7772400" cy="1143000"/>
          </a:xfrm>
        </p:spPr>
        <p:txBody>
          <a:bodyPr/>
          <a:lstStyle/>
          <a:p>
            <a:r>
              <a:rPr lang="en-US" sz="3600"/>
              <a:t>POP3 protocol</a:t>
            </a:r>
            <a:endParaRPr lang="en-US"/>
          </a:p>
        </p:txBody>
      </p:sp>
      <p:sp>
        <p:nvSpPr>
          <p:cNvPr id="64515" name="Rectangle 3"/>
          <p:cNvSpPr>
            <a:spLocks noGrp="1" noChangeArrowheads="1"/>
          </p:cNvSpPr>
          <p:nvPr>
            <p:ph type="body" sz="half" idx="1"/>
          </p:nvPr>
        </p:nvSpPr>
        <p:spPr>
          <a:xfrm>
            <a:off x="495300" y="1438275"/>
            <a:ext cx="3971925" cy="4648200"/>
          </a:xfrm>
        </p:spPr>
        <p:txBody>
          <a:bodyPr/>
          <a:lstStyle/>
          <a:p>
            <a:pPr>
              <a:lnSpc>
                <a:spcPct val="90000"/>
              </a:lnSpc>
              <a:buFontTx/>
              <a:buNone/>
            </a:pPr>
            <a:r>
              <a:rPr lang="en-US" sz="2400">
                <a:solidFill>
                  <a:srgbClr val="FF0000"/>
                </a:solidFill>
              </a:rPr>
              <a:t>authorization phase</a:t>
            </a:r>
            <a:endParaRPr lang="en-US" sz="2000"/>
          </a:p>
          <a:p>
            <a:pPr>
              <a:lnSpc>
                <a:spcPct val="90000"/>
              </a:lnSpc>
            </a:pPr>
            <a:r>
              <a:rPr lang="en-US" sz="2000"/>
              <a:t>client commands: </a:t>
            </a:r>
          </a:p>
          <a:p>
            <a:pPr lvl="1">
              <a:lnSpc>
                <a:spcPct val="90000"/>
              </a:lnSpc>
            </a:pPr>
            <a:r>
              <a:rPr lang="en-US" sz="1800" b="1">
                <a:latin typeface="Courier New" pitchFamily="49" charset="0"/>
              </a:rPr>
              <a:t>user:</a:t>
            </a:r>
            <a:r>
              <a:rPr lang="en-US" sz="1800"/>
              <a:t> declare username</a:t>
            </a:r>
          </a:p>
          <a:p>
            <a:pPr lvl="1">
              <a:lnSpc>
                <a:spcPct val="90000"/>
              </a:lnSpc>
            </a:pPr>
            <a:r>
              <a:rPr lang="en-US" sz="1800" b="1">
                <a:latin typeface="Courier New" pitchFamily="49" charset="0"/>
              </a:rPr>
              <a:t>pass:</a:t>
            </a:r>
            <a:r>
              <a:rPr lang="en-US" sz="1800"/>
              <a:t> password</a:t>
            </a:r>
          </a:p>
          <a:p>
            <a:pPr>
              <a:lnSpc>
                <a:spcPct val="90000"/>
              </a:lnSpc>
            </a:pPr>
            <a:r>
              <a:rPr lang="en-US" sz="2000"/>
              <a:t>server responses</a:t>
            </a:r>
          </a:p>
          <a:p>
            <a:pPr lvl="1">
              <a:lnSpc>
                <a:spcPct val="90000"/>
              </a:lnSpc>
            </a:pPr>
            <a:r>
              <a:rPr lang="en-US" sz="1800" b="1">
                <a:latin typeface="Courier New" pitchFamily="49" charset="0"/>
              </a:rPr>
              <a:t>+OK</a:t>
            </a:r>
          </a:p>
          <a:p>
            <a:pPr lvl="1">
              <a:lnSpc>
                <a:spcPct val="90000"/>
              </a:lnSpc>
            </a:pPr>
            <a:r>
              <a:rPr lang="en-US" sz="1800" b="1">
                <a:latin typeface="Courier New" pitchFamily="49" charset="0"/>
              </a:rPr>
              <a:t>-ERR</a:t>
            </a:r>
            <a:endParaRPr lang="en-US" sz="1600"/>
          </a:p>
          <a:p>
            <a:pPr>
              <a:lnSpc>
                <a:spcPct val="90000"/>
              </a:lnSpc>
              <a:buFontTx/>
              <a:buNone/>
            </a:pPr>
            <a:r>
              <a:rPr lang="en-US" sz="2400">
                <a:solidFill>
                  <a:srgbClr val="FF0000"/>
                </a:solidFill>
              </a:rPr>
              <a:t>transaction phase, </a:t>
            </a:r>
          </a:p>
          <a:p>
            <a:pPr>
              <a:lnSpc>
                <a:spcPct val="90000"/>
              </a:lnSpc>
              <a:buFontTx/>
              <a:buNone/>
            </a:pPr>
            <a:r>
              <a:rPr lang="en-US" sz="2000">
                <a:solidFill>
                  <a:schemeClr val="tx2"/>
                </a:solidFill>
              </a:rPr>
              <a:t>client:</a:t>
            </a:r>
            <a:endParaRPr lang="en-US" sz="2000"/>
          </a:p>
          <a:p>
            <a:pPr>
              <a:lnSpc>
                <a:spcPct val="90000"/>
              </a:lnSpc>
            </a:pPr>
            <a:r>
              <a:rPr lang="en-US" sz="2000" b="1">
                <a:latin typeface="Courier New" pitchFamily="49" charset="0"/>
              </a:rPr>
              <a:t>list:</a:t>
            </a:r>
            <a:r>
              <a:rPr lang="en-US" sz="2000"/>
              <a:t> list message numbers</a:t>
            </a:r>
          </a:p>
          <a:p>
            <a:pPr>
              <a:lnSpc>
                <a:spcPct val="90000"/>
              </a:lnSpc>
            </a:pPr>
            <a:r>
              <a:rPr lang="en-US" sz="2000" b="1">
                <a:latin typeface="Courier New" pitchFamily="49" charset="0"/>
              </a:rPr>
              <a:t>retr:</a:t>
            </a:r>
            <a:r>
              <a:rPr lang="en-US" sz="2000"/>
              <a:t> retrieve message by number</a:t>
            </a:r>
          </a:p>
          <a:p>
            <a:pPr>
              <a:lnSpc>
                <a:spcPct val="90000"/>
              </a:lnSpc>
            </a:pPr>
            <a:r>
              <a:rPr lang="en-US" sz="2000" b="1">
                <a:latin typeface="Courier New" pitchFamily="49" charset="0"/>
              </a:rPr>
              <a:t>dele:</a:t>
            </a:r>
            <a:r>
              <a:rPr lang="en-US" sz="2000"/>
              <a:t> delete</a:t>
            </a:r>
          </a:p>
          <a:p>
            <a:pPr>
              <a:lnSpc>
                <a:spcPct val="90000"/>
              </a:lnSpc>
            </a:pPr>
            <a:r>
              <a:rPr lang="en-US" sz="2000" b="1">
                <a:latin typeface="Courier New" pitchFamily="49" charset="0"/>
              </a:rPr>
              <a:t>quit</a:t>
            </a:r>
            <a:endParaRPr lang="en-US" sz="2000"/>
          </a:p>
        </p:txBody>
      </p:sp>
      <p:sp>
        <p:nvSpPr>
          <p:cNvPr id="64516" name="Text Box 4"/>
          <p:cNvSpPr txBox="1">
            <a:spLocks noChangeArrowheads="1"/>
          </p:cNvSpPr>
          <p:nvPr/>
        </p:nvSpPr>
        <p:spPr bwMode="auto">
          <a:xfrm>
            <a:off x="4343400" y="2133600"/>
            <a:ext cx="4268788" cy="40274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         </a:t>
            </a:r>
            <a:r>
              <a:rPr lang="en-US" sz="1800" b="1">
                <a:latin typeface="Courier New" pitchFamily="49" charset="0"/>
              </a:rPr>
              <a:t>C: list </a:t>
            </a:r>
          </a:p>
          <a:p>
            <a:r>
              <a:rPr lang="en-US" sz="1800" b="1">
                <a:latin typeface="Courier New" pitchFamily="49" charset="0"/>
              </a:rPr>
              <a:t>     S: 1 498 </a:t>
            </a:r>
          </a:p>
          <a:p>
            <a:r>
              <a:rPr lang="en-US" sz="1800" b="1">
                <a:latin typeface="Courier New" pitchFamily="49" charset="0"/>
              </a:rPr>
              <a:t>     S: 2 912 </a:t>
            </a:r>
          </a:p>
          <a:p>
            <a:r>
              <a:rPr lang="en-US" sz="1800" b="1">
                <a:latin typeface="Courier New" pitchFamily="49" charset="0"/>
              </a:rPr>
              <a:t>     S: . </a:t>
            </a:r>
          </a:p>
          <a:p>
            <a:r>
              <a:rPr lang="en-US" sz="1800" b="1">
                <a:latin typeface="Courier New" pitchFamily="49" charset="0"/>
              </a:rPr>
              <a:t>     C: retr 1 </a:t>
            </a:r>
          </a:p>
          <a:p>
            <a:r>
              <a:rPr lang="en-US" sz="1800" b="1">
                <a:latin typeface="Courier New" pitchFamily="49" charset="0"/>
              </a:rPr>
              <a:t>     S: &lt;message 1 contents&gt;</a:t>
            </a:r>
          </a:p>
          <a:p>
            <a:r>
              <a:rPr lang="en-US" sz="1800" b="1">
                <a:latin typeface="Courier New" pitchFamily="49" charset="0"/>
              </a:rPr>
              <a:t>     S: . </a:t>
            </a:r>
          </a:p>
          <a:p>
            <a:r>
              <a:rPr lang="en-US" sz="1800" b="1">
                <a:latin typeface="Courier New" pitchFamily="49" charset="0"/>
              </a:rPr>
              <a:t>     C: dele 1 </a:t>
            </a:r>
          </a:p>
          <a:p>
            <a:r>
              <a:rPr lang="en-US" sz="1800" b="1">
                <a:latin typeface="Courier New" pitchFamily="49" charset="0"/>
              </a:rPr>
              <a:t>     C: retr 2 </a:t>
            </a:r>
          </a:p>
          <a:p>
            <a:r>
              <a:rPr lang="en-US" sz="1800" b="1">
                <a:latin typeface="Courier New" pitchFamily="49" charset="0"/>
              </a:rPr>
              <a:t>     S: &lt;message 1 contents&gt;</a:t>
            </a:r>
          </a:p>
          <a:p>
            <a:r>
              <a:rPr lang="en-US" sz="1800" b="1">
                <a:latin typeface="Courier New" pitchFamily="49" charset="0"/>
              </a:rPr>
              <a:t>     S: . </a:t>
            </a:r>
          </a:p>
          <a:p>
            <a:r>
              <a:rPr lang="en-US" sz="1800" b="1">
                <a:latin typeface="Courier New" pitchFamily="49" charset="0"/>
              </a:rPr>
              <a:t>     C: dele 2 </a:t>
            </a:r>
          </a:p>
          <a:p>
            <a:r>
              <a:rPr lang="en-US" sz="1800" b="1">
                <a:latin typeface="Courier New" pitchFamily="49" charset="0"/>
              </a:rPr>
              <a:t>     C: quit </a:t>
            </a:r>
          </a:p>
          <a:p>
            <a:r>
              <a:rPr lang="en-US" sz="1800" b="1">
                <a:latin typeface="Courier New" pitchFamily="49" charset="0"/>
              </a:rPr>
              <a:t>     S: +OK </a:t>
            </a:r>
            <a:r>
              <a:rPr lang="en-US" sz="1400" b="1">
                <a:latin typeface="Courier New" pitchFamily="49" charset="0"/>
              </a:rPr>
              <a:t>POP3 server signing off</a:t>
            </a:r>
            <a:endParaRPr lang="en-US" sz="1800" b="1">
              <a:latin typeface="Courier New" pitchFamily="49" charset="0"/>
            </a:endParaRPr>
          </a:p>
        </p:txBody>
      </p:sp>
      <p:sp>
        <p:nvSpPr>
          <p:cNvPr id="64517" name="Text Box 5"/>
          <p:cNvSpPr txBox="1">
            <a:spLocks noChangeArrowheads="1"/>
          </p:cNvSpPr>
          <p:nvPr/>
        </p:nvSpPr>
        <p:spPr bwMode="auto">
          <a:xfrm>
            <a:off x="4876800" y="381000"/>
            <a:ext cx="3981450" cy="1739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b="1">
              <a:latin typeface="Courier New" pitchFamily="49" charset="0"/>
            </a:endParaRPr>
          </a:p>
          <a:p>
            <a:r>
              <a:rPr lang="en-US" sz="1800" b="1">
                <a:latin typeface="Courier New" pitchFamily="49" charset="0"/>
              </a:rPr>
              <a:t>S: +OK POP3 server ready </a:t>
            </a:r>
          </a:p>
          <a:p>
            <a:r>
              <a:rPr lang="en-US" sz="1800" b="1">
                <a:latin typeface="Courier New" pitchFamily="49" charset="0"/>
              </a:rPr>
              <a:t>C: user alice </a:t>
            </a:r>
          </a:p>
          <a:p>
            <a:r>
              <a:rPr lang="en-US" sz="1800" b="1">
                <a:latin typeface="Courier New" pitchFamily="49" charset="0"/>
              </a:rPr>
              <a:t>S: +OK </a:t>
            </a:r>
          </a:p>
          <a:p>
            <a:r>
              <a:rPr lang="en-US" sz="1800" b="1">
                <a:latin typeface="Courier New" pitchFamily="49" charset="0"/>
              </a:rPr>
              <a:t>C: pass hungry </a:t>
            </a:r>
          </a:p>
          <a:p>
            <a:r>
              <a:rPr lang="en-US" sz="1800" b="1">
                <a:latin typeface="Courier New" pitchFamily="49" charset="0"/>
              </a:rPr>
              <a:t>S: +OK</a:t>
            </a:r>
            <a:r>
              <a:rPr lang="en-US" sz="1400" b="1">
                <a:latin typeface="Courier New" pitchFamily="49" charset="0"/>
              </a:rPr>
              <a:t> user successfully logged on</a:t>
            </a:r>
            <a:endParaRPr lang="en-US"/>
          </a:p>
        </p:txBody>
      </p:sp>
      <p:sp>
        <p:nvSpPr>
          <p:cNvPr id="64518" name="Freeform 6"/>
          <p:cNvSpPr>
            <a:spLocks/>
          </p:cNvSpPr>
          <p:nvPr/>
        </p:nvSpPr>
        <p:spPr bwMode="auto">
          <a:xfrm>
            <a:off x="4876800" y="685800"/>
            <a:ext cx="371475" cy="1457325"/>
          </a:xfrm>
          <a:custGeom>
            <a:avLst/>
            <a:gdLst>
              <a:gd name="T0" fmla="*/ 234 w 234"/>
              <a:gd name="T1" fmla="*/ 0 h 918"/>
              <a:gd name="T2" fmla="*/ 0 w 234"/>
              <a:gd name="T3" fmla="*/ 0 h 918"/>
              <a:gd name="T4" fmla="*/ 0 w 234"/>
              <a:gd name="T5" fmla="*/ 918 h 918"/>
              <a:gd name="T6" fmla="*/ 228 w 234"/>
              <a:gd name="T7" fmla="*/ 918 h 918"/>
            </a:gdLst>
            <a:ahLst/>
            <a:cxnLst>
              <a:cxn ang="0">
                <a:pos x="T0" y="T1"/>
              </a:cxn>
              <a:cxn ang="0">
                <a:pos x="T2" y="T3"/>
              </a:cxn>
              <a:cxn ang="0">
                <a:pos x="T4" y="T5"/>
              </a:cxn>
              <a:cxn ang="0">
                <a:pos x="T6" y="T7"/>
              </a:cxn>
            </a:cxnLst>
            <a:rect l="0" t="0" r="r" b="b"/>
            <a:pathLst>
              <a:path w="234" h="918">
                <a:moveTo>
                  <a:pt x="234" y="0"/>
                </a:moveTo>
                <a:lnTo>
                  <a:pt x="0" y="0"/>
                </a:lnTo>
                <a:lnTo>
                  <a:pt x="0" y="918"/>
                </a:lnTo>
                <a:lnTo>
                  <a:pt x="228" y="918"/>
                </a:lnTo>
              </a:path>
            </a:pathLst>
          </a:custGeom>
          <a:noFill/>
          <a:ln w="19050" cap="flat" cmpd="sng">
            <a:solidFill>
              <a:srgbClr val="FF0000"/>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9" name="Line 7"/>
          <p:cNvSpPr>
            <a:spLocks noChangeShapeType="1"/>
          </p:cNvSpPr>
          <p:nvPr/>
        </p:nvSpPr>
        <p:spPr bwMode="auto">
          <a:xfrm flipV="1">
            <a:off x="3486150" y="1438275"/>
            <a:ext cx="1400175" cy="238125"/>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0" name="Freeform 8"/>
          <p:cNvSpPr>
            <a:spLocks/>
          </p:cNvSpPr>
          <p:nvPr/>
        </p:nvSpPr>
        <p:spPr bwMode="auto">
          <a:xfrm>
            <a:off x="4876800" y="2209800"/>
            <a:ext cx="371475" cy="3895725"/>
          </a:xfrm>
          <a:custGeom>
            <a:avLst/>
            <a:gdLst>
              <a:gd name="T0" fmla="*/ 234 w 234"/>
              <a:gd name="T1" fmla="*/ 0 h 918"/>
              <a:gd name="T2" fmla="*/ 0 w 234"/>
              <a:gd name="T3" fmla="*/ 0 h 918"/>
              <a:gd name="T4" fmla="*/ 0 w 234"/>
              <a:gd name="T5" fmla="*/ 918 h 918"/>
              <a:gd name="T6" fmla="*/ 228 w 234"/>
              <a:gd name="T7" fmla="*/ 918 h 918"/>
            </a:gdLst>
            <a:ahLst/>
            <a:cxnLst>
              <a:cxn ang="0">
                <a:pos x="T0" y="T1"/>
              </a:cxn>
              <a:cxn ang="0">
                <a:pos x="T2" y="T3"/>
              </a:cxn>
              <a:cxn ang="0">
                <a:pos x="T4" y="T5"/>
              </a:cxn>
              <a:cxn ang="0">
                <a:pos x="T6" y="T7"/>
              </a:cxn>
            </a:cxnLst>
            <a:rect l="0" t="0" r="r" b="b"/>
            <a:pathLst>
              <a:path w="234" h="918">
                <a:moveTo>
                  <a:pt x="234" y="0"/>
                </a:moveTo>
                <a:lnTo>
                  <a:pt x="0" y="0"/>
                </a:lnTo>
                <a:lnTo>
                  <a:pt x="0" y="918"/>
                </a:lnTo>
                <a:lnTo>
                  <a:pt x="228" y="918"/>
                </a:lnTo>
              </a:path>
            </a:pathLst>
          </a:custGeom>
          <a:noFill/>
          <a:ln w="19050" cap="flat" cmpd="sng">
            <a:solidFill>
              <a:srgbClr val="FF0000"/>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1" name="Line 9"/>
          <p:cNvSpPr>
            <a:spLocks noChangeShapeType="1"/>
          </p:cNvSpPr>
          <p:nvPr/>
        </p:nvSpPr>
        <p:spPr bwMode="auto">
          <a:xfrm flipV="1">
            <a:off x="3200400" y="3657600"/>
            <a:ext cx="1733550" cy="323850"/>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4294967295"/>
          </p:nvPr>
        </p:nvSpPr>
        <p:spPr>
          <a:xfrm>
            <a:off x="8153400" y="6248400"/>
            <a:ext cx="4572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24283044-FD4B-A246-A91B-05993B17F48F}" type="slidenum">
              <a:rPr lang="en-US" sz="1400"/>
              <a:pPr/>
              <a:t>7</a:t>
            </a:fld>
            <a:endParaRPr lang="en-US" sz="1400" dirty="0"/>
          </a:p>
        </p:txBody>
      </p:sp>
      <p:sp>
        <p:nvSpPr>
          <p:cNvPr id="14339" name="Rectangle 2"/>
          <p:cNvSpPr>
            <a:spLocks noGrp="1" noChangeArrowheads="1"/>
          </p:cNvSpPr>
          <p:nvPr>
            <p:ph type="title"/>
          </p:nvPr>
        </p:nvSpPr>
        <p:spPr>
          <a:xfrm>
            <a:off x="533400" y="0"/>
            <a:ext cx="7772400" cy="1143000"/>
          </a:xfrm>
        </p:spPr>
        <p:txBody>
          <a:bodyPr/>
          <a:lstStyle/>
          <a:p>
            <a:r>
              <a:rPr lang="en-US">
                <a:latin typeface="Comic Sans MS" charset="0"/>
              </a:rPr>
              <a:t>Analogy: Postal Service</a:t>
            </a:r>
          </a:p>
        </p:txBody>
      </p:sp>
      <p:pic>
        <p:nvPicPr>
          <p:cNvPr id="14340" name="Picture 3" descr="MCj043162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95600"/>
            <a:ext cx="17145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1" name="Picture 4" descr="MCj030394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00400"/>
            <a:ext cx="1806575"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2" name="Picture 5" descr="MCj0397434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8075" y="3109913"/>
            <a:ext cx="1270000" cy="128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3" name="Picture 6" descr="MCj0397190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650" y="4803775"/>
            <a:ext cx="971550" cy="122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4" name="Picture 7" descr="MCj0397474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6913" y="1452563"/>
            <a:ext cx="1827212" cy="143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5" name="Picture 8" descr="MCj0397480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143000"/>
            <a:ext cx="1320800" cy="184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6" name="AutoShape 9"/>
          <p:cNvSpPr>
            <a:spLocks noChangeArrowheads="1"/>
          </p:cNvSpPr>
          <p:nvPr/>
        </p:nvSpPr>
        <p:spPr bwMode="auto">
          <a:xfrm>
            <a:off x="3810000" y="3733800"/>
            <a:ext cx="1143000" cy="228600"/>
          </a:xfrm>
          <a:prstGeom prst="leftRightArrow">
            <a:avLst>
              <a:gd name="adj1" fmla="val 50000"/>
              <a:gd name="adj2" fmla="val 96435"/>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100008" tIns="50004" rIns="100008" bIns="50004" anchor="ctr"/>
          <a:lstStyle/>
          <a:p>
            <a:endParaRPr lang="en-US"/>
          </a:p>
        </p:txBody>
      </p:sp>
      <p:pic>
        <p:nvPicPr>
          <p:cNvPr id="14347" name="Picture 10" descr="MCj0355867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971800"/>
            <a:ext cx="1154113"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8" name="Picture 11" descr="MCj0430043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029200"/>
            <a:ext cx="145415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9" name="Picture 12" descr="MCj0217438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0" y="4191000"/>
            <a:ext cx="10795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50" name="AutoShape 13"/>
          <p:cNvSpPr>
            <a:spLocks noChangeArrowheads="1"/>
          </p:cNvSpPr>
          <p:nvPr/>
        </p:nvSpPr>
        <p:spPr bwMode="auto">
          <a:xfrm rot="1272554">
            <a:off x="1600200" y="2895600"/>
            <a:ext cx="609600" cy="228600"/>
          </a:xfrm>
          <a:prstGeom prst="leftRightArrow">
            <a:avLst>
              <a:gd name="adj1" fmla="val 50000"/>
              <a:gd name="adj2" fmla="val 51432"/>
            </a:avLst>
          </a:prstGeom>
          <a:solidFill>
            <a:schemeClr val="accent1"/>
          </a:solidFill>
          <a:ln w="9525">
            <a:solidFill>
              <a:schemeClr val="tx1"/>
            </a:solidFill>
            <a:miter lim="800000"/>
            <a:headEnd/>
            <a:tailEnd/>
          </a:ln>
        </p:spPr>
        <p:txBody>
          <a:bodyPr wrap="none" lIns="100008" tIns="50004" rIns="100008" bIns="50004" anchor="ctr"/>
          <a:lstStyle/>
          <a:p>
            <a:endParaRPr lang="en-US"/>
          </a:p>
        </p:txBody>
      </p:sp>
      <p:sp>
        <p:nvSpPr>
          <p:cNvPr id="14351" name="AutoShape 14"/>
          <p:cNvSpPr>
            <a:spLocks noChangeArrowheads="1"/>
          </p:cNvSpPr>
          <p:nvPr/>
        </p:nvSpPr>
        <p:spPr bwMode="auto">
          <a:xfrm>
            <a:off x="1447800" y="3886200"/>
            <a:ext cx="609600" cy="228600"/>
          </a:xfrm>
          <a:prstGeom prst="leftRightArrow">
            <a:avLst>
              <a:gd name="adj1" fmla="val 50000"/>
              <a:gd name="adj2" fmla="val 51432"/>
            </a:avLst>
          </a:prstGeom>
          <a:solidFill>
            <a:schemeClr val="accent1"/>
          </a:solidFill>
          <a:ln w="9525">
            <a:solidFill>
              <a:schemeClr val="tx1"/>
            </a:solidFill>
            <a:miter lim="800000"/>
            <a:headEnd/>
            <a:tailEnd/>
          </a:ln>
        </p:spPr>
        <p:txBody>
          <a:bodyPr wrap="none" lIns="100008" tIns="50004" rIns="100008" bIns="50004" anchor="ctr"/>
          <a:lstStyle/>
          <a:p>
            <a:endParaRPr lang="en-US"/>
          </a:p>
        </p:txBody>
      </p:sp>
      <p:sp>
        <p:nvSpPr>
          <p:cNvPr id="14352" name="AutoShape 15"/>
          <p:cNvSpPr>
            <a:spLocks noChangeArrowheads="1"/>
          </p:cNvSpPr>
          <p:nvPr/>
        </p:nvSpPr>
        <p:spPr bwMode="auto">
          <a:xfrm>
            <a:off x="6858000" y="3810000"/>
            <a:ext cx="609600" cy="228600"/>
          </a:xfrm>
          <a:prstGeom prst="leftRightArrow">
            <a:avLst>
              <a:gd name="adj1" fmla="val 50000"/>
              <a:gd name="adj2" fmla="val 51432"/>
            </a:avLst>
          </a:prstGeom>
          <a:solidFill>
            <a:schemeClr val="accent1"/>
          </a:solidFill>
          <a:ln w="9525">
            <a:solidFill>
              <a:schemeClr val="tx1"/>
            </a:solidFill>
            <a:miter lim="800000"/>
            <a:headEnd/>
            <a:tailEnd/>
          </a:ln>
        </p:spPr>
        <p:txBody>
          <a:bodyPr wrap="none" lIns="100008" tIns="50004" rIns="100008" bIns="50004" anchor="ctr"/>
          <a:lstStyle/>
          <a:p>
            <a:endParaRPr lang="en-US"/>
          </a:p>
        </p:txBody>
      </p:sp>
      <p:sp>
        <p:nvSpPr>
          <p:cNvPr id="14353" name="AutoShape 16"/>
          <p:cNvSpPr>
            <a:spLocks noChangeArrowheads="1"/>
          </p:cNvSpPr>
          <p:nvPr/>
        </p:nvSpPr>
        <p:spPr bwMode="auto">
          <a:xfrm rot="-2969076">
            <a:off x="6591300" y="2781300"/>
            <a:ext cx="609600" cy="228600"/>
          </a:xfrm>
          <a:prstGeom prst="leftRightArrow">
            <a:avLst>
              <a:gd name="adj1" fmla="val 50000"/>
              <a:gd name="adj2" fmla="val 55309"/>
            </a:avLst>
          </a:prstGeom>
          <a:solidFill>
            <a:schemeClr val="accent1"/>
          </a:solidFill>
          <a:ln w="9525">
            <a:solidFill>
              <a:schemeClr val="tx1"/>
            </a:solidFill>
            <a:miter lim="800000"/>
            <a:headEnd/>
            <a:tailEnd/>
          </a:ln>
        </p:spPr>
        <p:txBody>
          <a:bodyPr wrap="none" lIns="100008" tIns="50004" rIns="100008" bIns="50004" anchor="ctr"/>
          <a:lstStyle/>
          <a:p>
            <a:endParaRPr lang="en-US"/>
          </a:p>
        </p:txBody>
      </p:sp>
      <p:sp>
        <p:nvSpPr>
          <p:cNvPr id="14354" name="AutoShape 17"/>
          <p:cNvSpPr>
            <a:spLocks noChangeArrowheads="1"/>
          </p:cNvSpPr>
          <p:nvPr/>
        </p:nvSpPr>
        <p:spPr bwMode="auto">
          <a:xfrm rot="2097744">
            <a:off x="6781800" y="4724400"/>
            <a:ext cx="609600" cy="228600"/>
          </a:xfrm>
          <a:prstGeom prst="leftRightArrow">
            <a:avLst>
              <a:gd name="adj1" fmla="val 50000"/>
              <a:gd name="adj2" fmla="val 51432"/>
            </a:avLst>
          </a:prstGeom>
          <a:solidFill>
            <a:schemeClr val="accent1"/>
          </a:solidFill>
          <a:ln w="9525">
            <a:solidFill>
              <a:schemeClr val="tx1"/>
            </a:solidFill>
            <a:miter lim="800000"/>
            <a:headEnd/>
            <a:tailEnd/>
          </a:ln>
        </p:spPr>
        <p:txBody>
          <a:bodyPr wrap="none" lIns="100008" tIns="50004" rIns="100008" bIns="50004" anchor="ctr"/>
          <a:lstStyle/>
          <a:p>
            <a:endParaRPr lang="en-US"/>
          </a:p>
        </p:txBody>
      </p:sp>
      <p:sp>
        <p:nvSpPr>
          <p:cNvPr id="14355" name="AutoShape 18"/>
          <p:cNvSpPr>
            <a:spLocks noChangeArrowheads="1"/>
          </p:cNvSpPr>
          <p:nvPr/>
        </p:nvSpPr>
        <p:spPr bwMode="auto">
          <a:xfrm rot="-1581866">
            <a:off x="1447800" y="4876800"/>
            <a:ext cx="609600" cy="228600"/>
          </a:xfrm>
          <a:prstGeom prst="leftRightArrow">
            <a:avLst>
              <a:gd name="adj1" fmla="val 50000"/>
              <a:gd name="adj2" fmla="val 51432"/>
            </a:avLst>
          </a:prstGeom>
          <a:solidFill>
            <a:schemeClr val="accent1"/>
          </a:solidFill>
          <a:ln w="9525">
            <a:solidFill>
              <a:schemeClr val="tx1"/>
            </a:solidFill>
            <a:miter lim="800000"/>
            <a:headEnd/>
            <a:tailEnd/>
          </a:ln>
        </p:spPr>
        <p:txBody>
          <a:bodyPr wrap="none" lIns="100008" tIns="50004" rIns="100008" bIns="50004" anchor="ctr"/>
          <a:lstStyle/>
          <a:p>
            <a:endParaRPr lang="en-US"/>
          </a:p>
        </p:txBody>
      </p:sp>
      <p:sp>
        <p:nvSpPr>
          <p:cNvPr id="14356" name="AutoShape 19"/>
          <p:cNvSpPr>
            <a:spLocks noChangeArrowheads="1"/>
          </p:cNvSpPr>
          <p:nvPr/>
        </p:nvSpPr>
        <p:spPr bwMode="auto">
          <a:xfrm>
            <a:off x="2057400" y="1905000"/>
            <a:ext cx="4800600" cy="304800"/>
          </a:xfrm>
          <a:prstGeom prst="leftRightArrow">
            <a:avLst>
              <a:gd name="adj1" fmla="val 50000"/>
              <a:gd name="adj2" fmla="val 303771"/>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lIns="100008" tIns="50004" rIns="100008" bIns="50004" anchor="ctr"/>
          <a:lstStyle/>
          <a:p>
            <a:endParaRPr lang="en-US"/>
          </a:p>
        </p:txBody>
      </p:sp>
      <p:sp>
        <p:nvSpPr>
          <p:cNvPr id="21"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3"/>
          <p:cNvSpPr>
            <a:spLocks noGrp="1"/>
          </p:cNvSpPr>
          <p:nvPr>
            <p:ph type="ftr" sz="quarter" idx="10"/>
          </p:nvPr>
        </p:nvSpPr>
        <p:spPr/>
        <p:txBody>
          <a:bodyPr/>
          <a:lstStyle/>
          <a:p>
            <a:r>
              <a:rPr lang="en-US"/>
              <a:t>CSci4211:          Application Layer</a:t>
            </a:r>
          </a:p>
        </p:txBody>
      </p:sp>
      <p:sp>
        <p:nvSpPr>
          <p:cNvPr id="42" name="Slide Number Placeholder 4"/>
          <p:cNvSpPr>
            <a:spLocks noGrp="1"/>
          </p:cNvSpPr>
          <p:nvPr>
            <p:ph type="sldNum" sz="quarter" idx="11"/>
          </p:nvPr>
        </p:nvSpPr>
        <p:spPr/>
        <p:txBody>
          <a:bodyPr/>
          <a:lstStyle/>
          <a:p>
            <a:fld id="{8E4EF9E2-013B-4A20-A282-5B98F857352E}" type="slidenum">
              <a:rPr lang="en-US"/>
              <a:pPr/>
              <a:t>70</a:t>
            </a:fld>
            <a:endParaRPr lang="en-US"/>
          </a:p>
        </p:txBody>
      </p:sp>
      <p:sp>
        <p:nvSpPr>
          <p:cNvPr id="103426" name="Rectangle 2"/>
          <p:cNvSpPr>
            <a:spLocks noGrp="1" noChangeArrowheads="1"/>
          </p:cNvSpPr>
          <p:nvPr>
            <p:ph type="title"/>
          </p:nvPr>
        </p:nvSpPr>
        <p:spPr>
          <a:xfrm>
            <a:off x="457200" y="0"/>
            <a:ext cx="8001000" cy="838200"/>
          </a:xfrm>
        </p:spPr>
        <p:txBody>
          <a:bodyPr/>
          <a:lstStyle/>
          <a:p>
            <a:r>
              <a:rPr lang="en-US"/>
              <a:t>Email Summary</a:t>
            </a:r>
          </a:p>
        </p:txBody>
      </p:sp>
      <p:sp>
        <p:nvSpPr>
          <p:cNvPr id="103427" name="Rectangle 3"/>
          <p:cNvSpPr>
            <a:spLocks noChangeArrowheads="1"/>
          </p:cNvSpPr>
          <p:nvPr/>
        </p:nvSpPr>
        <p:spPr bwMode="auto">
          <a:xfrm>
            <a:off x="5715000" y="1066800"/>
            <a:ext cx="1828800" cy="15240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28" name="Text Box 4"/>
          <p:cNvSpPr txBox="1">
            <a:spLocks noChangeArrowheads="1"/>
          </p:cNvSpPr>
          <p:nvPr/>
        </p:nvSpPr>
        <p:spPr bwMode="auto">
          <a:xfrm>
            <a:off x="457200" y="914400"/>
            <a:ext cx="8461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atin typeface="Arial" charset="0"/>
              </a:rPr>
              <a:t>Alice</a:t>
            </a:r>
            <a:endParaRPr lang="en-US" sz="2800">
              <a:latin typeface="Arial" charset="0"/>
            </a:endParaRPr>
          </a:p>
        </p:txBody>
      </p:sp>
      <p:sp>
        <p:nvSpPr>
          <p:cNvPr id="103429" name="Rectangle 5"/>
          <p:cNvSpPr>
            <a:spLocks noChangeArrowheads="1"/>
          </p:cNvSpPr>
          <p:nvPr/>
        </p:nvSpPr>
        <p:spPr bwMode="auto">
          <a:xfrm>
            <a:off x="2133600" y="1371600"/>
            <a:ext cx="1219200" cy="990600"/>
          </a:xfrm>
          <a:prstGeom prst="rect">
            <a:avLst/>
          </a:prstGeom>
          <a:noFill/>
          <a:ln w="19050">
            <a:solidFill>
              <a:schemeClr val="tx1"/>
            </a:solidFill>
            <a:miter lim="800000"/>
            <a:headEnd type="none" w="sm" len="sm"/>
            <a:tailEnd type="none" w="lg" len="lg"/>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3430" name="Group 6"/>
          <p:cNvGrpSpPr>
            <a:grpSpLocks/>
          </p:cNvGrpSpPr>
          <p:nvPr/>
        </p:nvGrpSpPr>
        <p:grpSpPr bwMode="auto">
          <a:xfrm>
            <a:off x="3886200" y="1447800"/>
            <a:ext cx="1524000" cy="762000"/>
            <a:chOff x="2448" y="1056"/>
            <a:chExt cx="960" cy="480"/>
          </a:xfrm>
        </p:grpSpPr>
        <p:sp>
          <p:nvSpPr>
            <p:cNvPr id="103431" name="Line 7"/>
            <p:cNvSpPr>
              <a:spLocks noChangeShapeType="1"/>
            </p:cNvSpPr>
            <p:nvPr/>
          </p:nvSpPr>
          <p:spPr bwMode="auto">
            <a:xfrm>
              <a:off x="2448" y="1056"/>
              <a:ext cx="960" cy="0"/>
            </a:xfrm>
            <a:prstGeom prst="line">
              <a:avLst/>
            </a:prstGeom>
            <a:noFill/>
            <a:ln w="19050">
              <a:solidFill>
                <a:schemeClr val="tx1"/>
              </a:solidFill>
              <a:round/>
              <a:headEnd type="none" w="sm" len="sm"/>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2" name="Line 8"/>
            <p:cNvSpPr>
              <a:spLocks noChangeShapeType="1"/>
            </p:cNvSpPr>
            <p:nvPr/>
          </p:nvSpPr>
          <p:spPr bwMode="auto">
            <a:xfrm>
              <a:off x="3408" y="1056"/>
              <a:ext cx="0" cy="480"/>
            </a:xfrm>
            <a:prstGeom prst="line">
              <a:avLst/>
            </a:prstGeom>
            <a:noFill/>
            <a:ln w="19050">
              <a:solidFill>
                <a:schemeClr val="tx1"/>
              </a:solidFill>
              <a:round/>
              <a:headEnd type="none" w="sm" len="sm"/>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3" name="Line 9"/>
            <p:cNvSpPr>
              <a:spLocks noChangeShapeType="1"/>
            </p:cNvSpPr>
            <p:nvPr/>
          </p:nvSpPr>
          <p:spPr bwMode="auto">
            <a:xfrm flipH="1">
              <a:off x="2448" y="1536"/>
              <a:ext cx="960" cy="0"/>
            </a:xfrm>
            <a:prstGeom prst="line">
              <a:avLst/>
            </a:prstGeom>
            <a:noFill/>
            <a:ln w="19050">
              <a:solidFill>
                <a:schemeClr val="tx1"/>
              </a:solidFill>
              <a:round/>
              <a:headEnd type="none" w="sm" len="sm"/>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4" name="Line 10"/>
            <p:cNvSpPr>
              <a:spLocks noChangeShapeType="1"/>
            </p:cNvSpPr>
            <p:nvPr/>
          </p:nvSpPr>
          <p:spPr bwMode="auto">
            <a:xfrm>
              <a:off x="3120" y="1056"/>
              <a:ext cx="0" cy="480"/>
            </a:xfrm>
            <a:prstGeom prst="line">
              <a:avLst/>
            </a:prstGeom>
            <a:noFill/>
            <a:ln w="19050">
              <a:solidFill>
                <a:schemeClr val="tx1"/>
              </a:solidFill>
              <a:round/>
              <a:headEnd type="none" w="sm" len="sm"/>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5" name="Line 11"/>
            <p:cNvSpPr>
              <a:spLocks noChangeShapeType="1"/>
            </p:cNvSpPr>
            <p:nvPr/>
          </p:nvSpPr>
          <p:spPr bwMode="auto">
            <a:xfrm>
              <a:off x="2880" y="1056"/>
              <a:ext cx="0" cy="480"/>
            </a:xfrm>
            <a:prstGeom prst="line">
              <a:avLst/>
            </a:prstGeom>
            <a:noFill/>
            <a:ln w="19050">
              <a:solidFill>
                <a:schemeClr val="tx1"/>
              </a:solidFill>
              <a:round/>
              <a:headEnd type="none" w="sm" len="sm"/>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3436" name="Text Box 12"/>
          <p:cNvSpPr txBox="1">
            <a:spLocks noChangeArrowheads="1"/>
          </p:cNvSpPr>
          <p:nvPr/>
        </p:nvSpPr>
        <p:spPr bwMode="auto">
          <a:xfrm>
            <a:off x="5943600" y="1143000"/>
            <a:ext cx="1214438"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type="none" w="sm" len="sm"/>
                <a:tailEnd type="none" w="lg" len="lg"/>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a:latin typeface="Helvetica" pitchFamily="34" charset="0"/>
              </a:rPr>
              <a:t>Message</a:t>
            </a:r>
          </a:p>
          <a:p>
            <a:pPr eaLnBrk="1" hangingPunct="1"/>
            <a:r>
              <a:rPr lang="en-US" sz="2000">
                <a:latin typeface="Helvetica" pitchFamily="34" charset="0"/>
              </a:rPr>
              <a:t>transfer </a:t>
            </a:r>
          </a:p>
          <a:p>
            <a:pPr eaLnBrk="1" hangingPunct="1"/>
            <a:r>
              <a:rPr lang="en-US" sz="2000">
                <a:latin typeface="Helvetica" pitchFamily="34" charset="0"/>
              </a:rPr>
              <a:t>agent</a:t>
            </a:r>
          </a:p>
          <a:p>
            <a:pPr eaLnBrk="1" hangingPunct="1"/>
            <a:r>
              <a:rPr lang="en-US" sz="2000">
                <a:latin typeface="Helvetica" pitchFamily="34" charset="0"/>
              </a:rPr>
              <a:t>(MTA)</a:t>
            </a:r>
          </a:p>
        </p:txBody>
      </p:sp>
      <p:sp>
        <p:nvSpPr>
          <p:cNvPr id="103437" name="Text Box 13"/>
          <p:cNvSpPr txBox="1">
            <a:spLocks noChangeArrowheads="1"/>
          </p:cNvSpPr>
          <p:nvPr/>
        </p:nvSpPr>
        <p:spPr bwMode="auto">
          <a:xfrm>
            <a:off x="2133600" y="1371600"/>
            <a:ext cx="137160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type="none" w="sm" len="sm"/>
                <a:tailEnd type="none" w="lg" len="lg"/>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800">
                <a:latin typeface="Helvetica" pitchFamily="34" charset="0"/>
              </a:rPr>
              <a:t>Message</a:t>
            </a:r>
          </a:p>
          <a:p>
            <a:pPr eaLnBrk="1" hangingPunct="1"/>
            <a:r>
              <a:rPr lang="en-US" sz="1800">
                <a:latin typeface="Helvetica" pitchFamily="34" charset="0"/>
              </a:rPr>
              <a:t>user agent</a:t>
            </a:r>
          </a:p>
          <a:p>
            <a:pPr eaLnBrk="1" hangingPunct="1"/>
            <a:r>
              <a:rPr lang="en-US" sz="1800">
                <a:latin typeface="Helvetica" pitchFamily="34" charset="0"/>
              </a:rPr>
              <a:t>(MUA)</a:t>
            </a:r>
            <a:endParaRPr lang="en-US" sz="2000">
              <a:latin typeface="Helvetica" pitchFamily="34" charset="0"/>
            </a:endParaRPr>
          </a:p>
        </p:txBody>
      </p:sp>
      <p:sp>
        <p:nvSpPr>
          <p:cNvPr id="103438" name="Text Box 14"/>
          <p:cNvSpPr txBox="1">
            <a:spLocks noChangeArrowheads="1"/>
          </p:cNvSpPr>
          <p:nvPr/>
        </p:nvSpPr>
        <p:spPr bwMode="auto">
          <a:xfrm>
            <a:off x="3429000" y="2286000"/>
            <a:ext cx="21145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type="none" w="sm" len="sm"/>
                <a:tailEnd type="none" w="lg" len="lg"/>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600">
                <a:latin typeface="Helvetica" pitchFamily="34" charset="0"/>
              </a:rPr>
              <a:t>outgoing mail queue</a:t>
            </a:r>
          </a:p>
        </p:txBody>
      </p:sp>
      <p:sp>
        <p:nvSpPr>
          <p:cNvPr id="103439" name="Rectangle 15"/>
          <p:cNvSpPr>
            <a:spLocks noChangeArrowheads="1"/>
          </p:cNvSpPr>
          <p:nvPr/>
        </p:nvSpPr>
        <p:spPr bwMode="auto">
          <a:xfrm>
            <a:off x="3962400" y="1600200"/>
            <a:ext cx="381000" cy="304800"/>
          </a:xfrm>
          <a:prstGeom prst="rect">
            <a:avLst/>
          </a:prstGeom>
          <a:solidFill>
            <a:srgbClr val="00FFFF"/>
          </a:solidFill>
          <a:ln w="19050">
            <a:solidFill>
              <a:schemeClr val="tx1"/>
            </a:solidFill>
            <a:miter lim="800000"/>
            <a:headEnd type="none" w="sm" len="sm"/>
            <a:tailEnd type="non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0" name="Rectangle 16"/>
          <p:cNvSpPr>
            <a:spLocks noChangeArrowheads="1"/>
          </p:cNvSpPr>
          <p:nvPr/>
        </p:nvSpPr>
        <p:spPr bwMode="auto">
          <a:xfrm>
            <a:off x="4191000" y="1676400"/>
            <a:ext cx="76200" cy="76200"/>
          </a:xfrm>
          <a:prstGeom prst="rect">
            <a:avLst/>
          </a:prstGeom>
          <a:solidFill>
            <a:schemeClr val="accent1"/>
          </a:solidFill>
          <a:ln w="19050">
            <a:solidFill>
              <a:schemeClr val="tx1"/>
            </a:solidFill>
            <a:miter lim="800000"/>
            <a:headEnd type="none" w="sm" len="sm"/>
            <a:tailEnd type="non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1" name="Rectangle 17"/>
          <p:cNvSpPr>
            <a:spLocks noChangeArrowheads="1"/>
          </p:cNvSpPr>
          <p:nvPr/>
        </p:nvSpPr>
        <p:spPr bwMode="auto">
          <a:xfrm>
            <a:off x="5943600" y="4548188"/>
            <a:ext cx="1828800" cy="15240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2" name="Text Box 18"/>
          <p:cNvSpPr txBox="1">
            <a:spLocks noChangeArrowheads="1"/>
          </p:cNvSpPr>
          <p:nvPr/>
        </p:nvSpPr>
        <p:spPr bwMode="auto">
          <a:xfrm>
            <a:off x="685800" y="4495800"/>
            <a:ext cx="7270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atin typeface="Arial" charset="0"/>
              </a:rPr>
              <a:t>Bob</a:t>
            </a:r>
            <a:endParaRPr lang="en-US" sz="2800">
              <a:latin typeface="Arial" charset="0"/>
            </a:endParaRPr>
          </a:p>
        </p:txBody>
      </p:sp>
      <p:sp>
        <p:nvSpPr>
          <p:cNvPr id="103443" name="Rectangle 19"/>
          <p:cNvSpPr>
            <a:spLocks noChangeArrowheads="1"/>
          </p:cNvSpPr>
          <p:nvPr/>
        </p:nvSpPr>
        <p:spPr bwMode="auto">
          <a:xfrm>
            <a:off x="2362200" y="4852988"/>
            <a:ext cx="1219200" cy="990600"/>
          </a:xfrm>
          <a:prstGeom prst="rect">
            <a:avLst/>
          </a:prstGeom>
          <a:noFill/>
          <a:ln w="19050">
            <a:solidFill>
              <a:schemeClr val="tx1"/>
            </a:solidFill>
            <a:miter lim="800000"/>
            <a:headEnd type="none" w="sm" len="sm"/>
            <a:tailEnd type="none" w="lg" len="lg"/>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4" name="Text Box 20"/>
          <p:cNvSpPr txBox="1">
            <a:spLocks noChangeArrowheads="1"/>
          </p:cNvSpPr>
          <p:nvPr/>
        </p:nvSpPr>
        <p:spPr bwMode="auto">
          <a:xfrm>
            <a:off x="6172200" y="4624388"/>
            <a:ext cx="1214438"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type="none" w="sm" len="sm"/>
                <a:tailEnd type="none" w="lg" len="lg"/>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a:latin typeface="Helvetica" pitchFamily="34" charset="0"/>
              </a:rPr>
              <a:t>Message</a:t>
            </a:r>
          </a:p>
          <a:p>
            <a:pPr eaLnBrk="1" hangingPunct="1"/>
            <a:r>
              <a:rPr lang="en-US" sz="2000">
                <a:latin typeface="Helvetica" pitchFamily="34" charset="0"/>
              </a:rPr>
              <a:t>transfer </a:t>
            </a:r>
          </a:p>
          <a:p>
            <a:pPr eaLnBrk="1" hangingPunct="1"/>
            <a:r>
              <a:rPr lang="en-US" sz="2000">
                <a:latin typeface="Helvetica" pitchFamily="34" charset="0"/>
              </a:rPr>
              <a:t>agent</a:t>
            </a:r>
          </a:p>
          <a:p>
            <a:pPr eaLnBrk="1" hangingPunct="1"/>
            <a:r>
              <a:rPr lang="en-US" sz="2000">
                <a:latin typeface="Helvetica" pitchFamily="34" charset="0"/>
              </a:rPr>
              <a:t>(MTA)</a:t>
            </a:r>
          </a:p>
        </p:txBody>
      </p:sp>
      <p:sp>
        <p:nvSpPr>
          <p:cNvPr id="103445" name="Text Box 21"/>
          <p:cNvSpPr txBox="1">
            <a:spLocks noChangeArrowheads="1"/>
          </p:cNvSpPr>
          <p:nvPr/>
        </p:nvSpPr>
        <p:spPr bwMode="auto">
          <a:xfrm>
            <a:off x="2362200" y="4852988"/>
            <a:ext cx="1371600" cy="91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type="none" w="sm" len="sm"/>
                <a:tailEnd type="none" w="lg" len="lg"/>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800">
                <a:latin typeface="Helvetica" pitchFamily="34" charset="0"/>
              </a:rPr>
              <a:t>Message</a:t>
            </a:r>
          </a:p>
          <a:p>
            <a:pPr eaLnBrk="1" hangingPunct="1"/>
            <a:r>
              <a:rPr lang="en-US" sz="1800">
                <a:latin typeface="Helvetica" pitchFamily="34" charset="0"/>
              </a:rPr>
              <a:t>user agent</a:t>
            </a:r>
          </a:p>
          <a:p>
            <a:pPr eaLnBrk="1" hangingPunct="1"/>
            <a:r>
              <a:rPr lang="en-US" sz="1800">
                <a:latin typeface="Helvetica" pitchFamily="34" charset="0"/>
              </a:rPr>
              <a:t>(MUA)</a:t>
            </a:r>
            <a:endParaRPr lang="en-US" sz="2000">
              <a:latin typeface="Helvetica" pitchFamily="34" charset="0"/>
            </a:endParaRPr>
          </a:p>
        </p:txBody>
      </p:sp>
      <p:sp>
        <p:nvSpPr>
          <p:cNvPr id="103446" name="Text Box 22"/>
          <p:cNvSpPr txBox="1">
            <a:spLocks noChangeArrowheads="1"/>
          </p:cNvSpPr>
          <p:nvPr/>
        </p:nvSpPr>
        <p:spPr bwMode="auto">
          <a:xfrm>
            <a:off x="3657600" y="5767388"/>
            <a:ext cx="21145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type="none" w="sm" len="sm"/>
                <a:tailEnd type="none" w="lg" len="lg"/>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600">
                <a:latin typeface="Helvetica" pitchFamily="34" charset="0"/>
              </a:rPr>
              <a:t>user mailbox</a:t>
            </a:r>
          </a:p>
        </p:txBody>
      </p:sp>
      <p:sp>
        <p:nvSpPr>
          <p:cNvPr id="103447" name="Rectangle 23"/>
          <p:cNvSpPr>
            <a:spLocks noChangeArrowheads="1"/>
          </p:cNvSpPr>
          <p:nvPr/>
        </p:nvSpPr>
        <p:spPr bwMode="auto">
          <a:xfrm>
            <a:off x="4191000" y="5081588"/>
            <a:ext cx="381000" cy="304800"/>
          </a:xfrm>
          <a:prstGeom prst="rect">
            <a:avLst/>
          </a:prstGeom>
          <a:solidFill>
            <a:srgbClr val="00FFFF"/>
          </a:solidFill>
          <a:ln w="19050">
            <a:solidFill>
              <a:schemeClr val="tx1"/>
            </a:solidFill>
            <a:miter lim="800000"/>
            <a:headEnd type="none" w="sm" len="sm"/>
            <a:tailEnd type="non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8" name="Rectangle 24"/>
          <p:cNvSpPr>
            <a:spLocks noChangeArrowheads="1"/>
          </p:cNvSpPr>
          <p:nvPr/>
        </p:nvSpPr>
        <p:spPr bwMode="auto">
          <a:xfrm>
            <a:off x="4419600" y="5157788"/>
            <a:ext cx="76200" cy="76200"/>
          </a:xfrm>
          <a:prstGeom prst="rect">
            <a:avLst/>
          </a:prstGeom>
          <a:solidFill>
            <a:schemeClr val="accent1"/>
          </a:solidFill>
          <a:ln w="19050">
            <a:solidFill>
              <a:schemeClr val="tx1"/>
            </a:solidFill>
            <a:miter lim="800000"/>
            <a:headEnd type="none" w="sm" len="sm"/>
            <a:tailEnd type="non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9" name="AutoShape 25"/>
          <p:cNvSpPr>
            <a:spLocks noChangeArrowheads="1"/>
          </p:cNvSpPr>
          <p:nvPr/>
        </p:nvSpPr>
        <p:spPr bwMode="auto">
          <a:xfrm>
            <a:off x="3962400" y="4724400"/>
            <a:ext cx="762000" cy="990600"/>
          </a:xfrm>
          <a:prstGeom prst="can">
            <a:avLst>
              <a:gd name="adj" fmla="val 32500"/>
            </a:avLst>
          </a:prstGeom>
          <a:noFill/>
          <a:ln w="19050">
            <a:solidFill>
              <a:schemeClr val="tx1"/>
            </a:solidFill>
            <a:round/>
            <a:headEnd type="none" w="sm" len="sm"/>
            <a:tailEnd type="none" w="lg" len="lg"/>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0" name="Line 26"/>
          <p:cNvSpPr>
            <a:spLocks noChangeShapeType="1"/>
          </p:cNvSpPr>
          <p:nvPr/>
        </p:nvSpPr>
        <p:spPr bwMode="auto">
          <a:xfrm flipV="1">
            <a:off x="6781800" y="2590800"/>
            <a:ext cx="0" cy="1981200"/>
          </a:xfrm>
          <a:prstGeom prst="line">
            <a:avLst/>
          </a:prstGeom>
          <a:noFill/>
          <a:ln w="19050">
            <a:solidFill>
              <a:schemeClr val="tx1"/>
            </a:solidFill>
            <a:round/>
            <a:headEnd type="stealth" w="lg" len="lg"/>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1" name="Line 27"/>
          <p:cNvSpPr>
            <a:spLocks noChangeShapeType="1"/>
          </p:cNvSpPr>
          <p:nvPr/>
        </p:nvSpPr>
        <p:spPr bwMode="auto">
          <a:xfrm>
            <a:off x="1828800" y="1905000"/>
            <a:ext cx="304800" cy="0"/>
          </a:xfrm>
          <a:prstGeom prst="line">
            <a:avLst/>
          </a:prstGeom>
          <a:noFill/>
          <a:ln w="19050">
            <a:solidFill>
              <a:schemeClr val="tx1"/>
            </a:solidFill>
            <a:round/>
            <a:headEnd type="none" w="sm" len="sm"/>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2" name="Line 28"/>
          <p:cNvSpPr>
            <a:spLocks noChangeShapeType="1"/>
          </p:cNvSpPr>
          <p:nvPr/>
        </p:nvSpPr>
        <p:spPr bwMode="auto">
          <a:xfrm>
            <a:off x="3429000" y="1828800"/>
            <a:ext cx="457200" cy="0"/>
          </a:xfrm>
          <a:prstGeom prst="line">
            <a:avLst/>
          </a:prstGeom>
          <a:noFill/>
          <a:ln w="19050">
            <a:solidFill>
              <a:schemeClr val="tx1"/>
            </a:solidFill>
            <a:round/>
            <a:headEnd type="none" w="sm" len="sm"/>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3" name="Line 29"/>
          <p:cNvSpPr>
            <a:spLocks noChangeShapeType="1"/>
          </p:cNvSpPr>
          <p:nvPr/>
        </p:nvSpPr>
        <p:spPr bwMode="auto">
          <a:xfrm>
            <a:off x="5410200" y="1905000"/>
            <a:ext cx="304800" cy="0"/>
          </a:xfrm>
          <a:prstGeom prst="line">
            <a:avLst/>
          </a:prstGeom>
          <a:noFill/>
          <a:ln w="19050">
            <a:solidFill>
              <a:schemeClr val="tx1"/>
            </a:solidFill>
            <a:round/>
            <a:headEnd type="none" w="sm" len="sm"/>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4" name="Line 30"/>
          <p:cNvSpPr>
            <a:spLocks noChangeShapeType="1"/>
          </p:cNvSpPr>
          <p:nvPr/>
        </p:nvSpPr>
        <p:spPr bwMode="auto">
          <a:xfrm flipH="1">
            <a:off x="4800600" y="5410200"/>
            <a:ext cx="1066800" cy="0"/>
          </a:xfrm>
          <a:prstGeom prst="line">
            <a:avLst/>
          </a:prstGeom>
          <a:noFill/>
          <a:ln w="19050">
            <a:solidFill>
              <a:schemeClr val="tx1"/>
            </a:solidFill>
            <a:round/>
            <a:headEnd type="none" w="sm" len="sm"/>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5" name="Line 31"/>
          <p:cNvSpPr>
            <a:spLocks noChangeShapeType="1"/>
          </p:cNvSpPr>
          <p:nvPr/>
        </p:nvSpPr>
        <p:spPr bwMode="auto">
          <a:xfrm flipH="1">
            <a:off x="3581400" y="5410200"/>
            <a:ext cx="304800" cy="0"/>
          </a:xfrm>
          <a:prstGeom prst="line">
            <a:avLst/>
          </a:prstGeom>
          <a:noFill/>
          <a:ln w="19050">
            <a:solidFill>
              <a:schemeClr val="tx1"/>
            </a:solidFill>
            <a:round/>
            <a:headEnd type="none" w="sm" len="sm"/>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6" name="Line 32"/>
          <p:cNvSpPr>
            <a:spLocks noChangeShapeType="1"/>
          </p:cNvSpPr>
          <p:nvPr/>
        </p:nvSpPr>
        <p:spPr bwMode="auto">
          <a:xfrm flipH="1">
            <a:off x="1676400" y="5562600"/>
            <a:ext cx="685800" cy="0"/>
          </a:xfrm>
          <a:prstGeom prst="line">
            <a:avLst/>
          </a:prstGeom>
          <a:noFill/>
          <a:ln w="19050">
            <a:solidFill>
              <a:schemeClr val="tx1"/>
            </a:solidFill>
            <a:round/>
            <a:headEnd type="none" w="sm" len="sm"/>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7" name="Text Box 33"/>
          <p:cNvSpPr txBox="1">
            <a:spLocks noChangeArrowheads="1"/>
          </p:cNvSpPr>
          <p:nvPr/>
        </p:nvSpPr>
        <p:spPr bwMode="auto">
          <a:xfrm>
            <a:off x="7162800" y="609600"/>
            <a:ext cx="8969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atin typeface="Arial" charset="0"/>
              </a:rPr>
              <a:t>client</a:t>
            </a:r>
            <a:endParaRPr lang="en-US" sz="2800">
              <a:latin typeface="Arial" charset="0"/>
            </a:endParaRPr>
          </a:p>
        </p:txBody>
      </p:sp>
      <p:sp>
        <p:nvSpPr>
          <p:cNvPr id="103458" name="Text Box 34"/>
          <p:cNvSpPr txBox="1">
            <a:spLocks noChangeArrowheads="1"/>
          </p:cNvSpPr>
          <p:nvPr/>
        </p:nvSpPr>
        <p:spPr bwMode="auto">
          <a:xfrm>
            <a:off x="7239000" y="4038600"/>
            <a:ext cx="10318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atin typeface="Arial" charset="0"/>
              </a:rPr>
              <a:t>server</a:t>
            </a:r>
            <a:endParaRPr lang="en-US" sz="2800">
              <a:latin typeface="Arial" charset="0"/>
            </a:endParaRPr>
          </a:p>
        </p:txBody>
      </p:sp>
      <p:sp>
        <p:nvSpPr>
          <p:cNvPr id="103459" name="Text Box 35"/>
          <p:cNvSpPr txBox="1">
            <a:spLocks noChangeArrowheads="1"/>
          </p:cNvSpPr>
          <p:nvPr/>
        </p:nvSpPr>
        <p:spPr bwMode="auto">
          <a:xfrm>
            <a:off x="5410200" y="2895600"/>
            <a:ext cx="125095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i="1">
                <a:latin typeface="Arial" charset="0"/>
              </a:rPr>
              <a:t>SMTP </a:t>
            </a:r>
          </a:p>
          <a:p>
            <a:pPr eaLnBrk="1" hangingPunct="1"/>
            <a:r>
              <a:rPr lang="en-US" sz="1800" i="1">
                <a:latin typeface="Arial" charset="0"/>
              </a:rPr>
              <a:t>over TCP</a:t>
            </a:r>
          </a:p>
          <a:p>
            <a:pPr eaLnBrk="1" hangingPunct="1"/>
            <a:r>
              <a:rPr lang="en-US" sz="1800" i="1">
                <a:latin typeface="Arial" charset="0"/>
              </a:rPr>
              <a:t>(RFC 821)</a:t>
            </a:r>
            <a:endParaRPr lang="en-US" sz="2800">
              <a:latin typeface="Arial" charset="0"/>
            </a:endParaRPr>
          </a:p>
        </p:txBody>
      </p:sp>
      <p:sp>
        <p:nvSpPr>
          <p:cNvPr id="103460" name="Text Box 36"/>
          <p:cNvSpPr txBox="1">
            <a:spLocks noChangeArrowheads="1"/>
          </p:cNvSpPr>
          <p:nvPr/>
        </p:nvSpPr>
        <p:spPr bwMode="auto">
          <a:xfrm>
            <a:off x="5867400" y="4211638"/>
            <a:ext cx="8175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latin typeface="Arial" charset="0"/>
              </a:rPr>
              <a:t>port 25</a:t>
            </a:r>
            <a:endParaRPr lang="en-US" sz="2800">
              <a:latin typeface="Arial" charset="0"/>
            </a:endParaRPr>
          </a:p>
        </p:txBody>
      </p:sp>
      <p:sp>
        <p:nvSpPr>
          <p:cNvPr id="103461" name="Text Box 37"/>
          <p:cNvSpPr txBox="1">
            <a:spLocks noChangeArrowheads="1"/>
          </p:cNvSpPr>
          <p:nvPr/>
        </p:nvSpPr>
        <p:spPr bwMode="auto">
          <a:xfrm>
            <a:off x="1828800" y="4038600"/>
            <a:ext cx="40576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i="1">
                <a:latin typeface="Arial" charset="0"/>
              </a:rPr>
              <a:t>POP3 (RFC 1225)/ IMAP (RFC 1064) </a:t>
            </a:r>
          </a:p>
          <a:p>
            <a:pPr eaLnBrk="1" hangingPunct="1"/>
            <a:r>
              <a:rPr lang="en-US" sz="1800" i="1">
                <a:latin typeface="Arial" charset="0"/>
              </a:rPr>
              <a:t>for accessing mail</a:t>
            </a:r>
            <a:endParaRPr lang="en-US" sz="2800">
              <a:latin typeface="Arial" charset="0"/>
            </a:endParaRPr>
          </a:p>
        </p:txBody>
      </p:sp>
      <p:graphicFrame>
        <p:nvGraphicFramePr>
          <p:cNvPr id="103462" name="Object 38"/>
          <p:cNvGraphicFramePr>
            <a:graphicFrameLocks noChangeAspect="1"/>
          </p:cNvGraphicFramePr>
          <p:nvPr/>
        </p:nvGraphicFramePr>
        <p:xfrm>
          <a:off x="685800" y="5029200"/>
          <a:ext cx="1006475" cy="965200"/>
        </p:xfrm>
        <a:graphic>
          <a:graphicData uri="http://schemas.openxmlformats.org/presentationml/2006/ole">
            <mc:AlternateContent xmlns:mc="http://schemas.openxmlformats.org/markup-compatibility/2006">
              <mc:Choice xmlns:v="urn:schemas-microsoft-com:vml" Requires="v">
                <p:oleObj spid="_x0000_s184392" name="Clip" r:id="rId4" imgW="2013509" imgH="1930298" progId="">
                  <p:embed/>
                </p:oleObj>
              </mc:Choice>
              <mc:Fallback>
                <p:oleObj name="Clip" r:id="rId4" imgW="2013509" imgH="1930298"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029200"/>
                        <a:ext cx="1006475" cy="965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3463" name="Object 39"/>
          <p:cNvGraphicFramePr>
            <a:graphicFrameLocks noChangeAspect="1"/>
          </p:cNvGraphicFramePr>
          <p:nvPr/>
        </p:nvGraphicFramePr>
        <p:xfrm>
          <a:off x="685800" y="1371600"/>
          <a:ext cx="1112838" cy="1076325"/>
        </p:xfrm>
        <a:graphic>
          <a:graphicData uri="http://schemas.openxmlformats.org/presentationml/2006/ole">
            <mc:AlternateContent xmlns:mc="http://schemas.openxmlformats.org/markup-compatibility/2006">
              <mc:Choice xmlns:v="urn:schemas-microsoft-com:vml" Requires="v">
                <p:oleObj spid="_x0000_s184393" name="Clip" r:id="rId6" imgW="1113739" imgH="1076249" progId="">
                  <p:embed/>
                </p:oleObj>
              </mc:Choice>
              <mc:Fallback>
                <p:oleObj name="Clip" r:id="rId6" imgW="1113739" imgH="1076249"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371600"/>
                        <a:ext cx="1112838" cy="1076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464" name="Text Box 40"/>
          <p:cNvSpPr txBox="1">
            <a:spLocks noChangeArrowheads="1"/>
          </p:cNvSpPr>
          <p:nvPr/>
        </p:nvSpPr>
        <p:spPr bwMode="auto">
          <a:xfrm>
            <a:off x="3352800" y="1447800"/>
            <a:ext cx="7270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1">
                <a:latin typeface="Arial" charset="0"/>
              </a:rPr>
              <a:t>SMTP </a:t>
            </a:r>
            <a:endParaRPr lang="en-US" sz="2800">
              <a:latin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CSci4211:          Application Layer</a:t>
            </a:r>
          </a:p>
        </p:txBody>
      </p:sp>
      <p:sp>
        <p:nvSpPr>
          <p:cNvPr id="6" name="Slide Number Placeholder 4"/>
          <p:cNvSpPr>
            <a:spLocks noGrp="1"/>
          </p:cNvSpPr>
          <p:nvPr>
            <p:ph type="sldNum" sz="quarter" idx="11"/>
          </p:nvPr>
        </p:nvSpPr>
        <p:spPr/>
        <p:txBody>
          <a:bodyPr/>
          <a:lstStyle/>
          <a:p>
            <a:fld id="{2BF6EAD5-8207-4D41-AEEF-B28E26E9E44A}" type="slidenum">
              <a:rPr lang="en-US"/>
              <a:pPr/>
              <a:t>71</a:t>
            </a:fld>
            <a:endParaRPr lang="en-US"/>
          </a:p>
        </p:txBody>
      </p:sp>
      <p:sp>
        <p:nvSpPr>
          <p:cNvPr id="98306" name="Rectangle 1026"/>
          <p:cNvSpPr>
            <a:spLocks noGrp="1" noChangeArrowheads="1"/>
          </p:cNvSpPr>
          <p:nvPr>
            <p:ph type="title"/>
          </p:nvPr>
        </p:nvSpPr>
        <p:spPr>
          <a:xfrm>
            <a:off x="533400" y="304800"/>
            <a:ext cx="8153400" cy="1219200"/>
          </a:xfrm>
        </p:spPr>
        <p:txBody>
          <a:bodyPr/>
          <a:lstStyle/>
          <a:p>
            <a:r>
              <a:rPr lang="en-US"/>
              <a:t>Internet: Naming and Addressing</a:t>
            </a:r>
          </a:p>
        </p:txBody>
      </p:sp>
      <p:sp>
        <p:nvSpPr>
          <p:cNvPr id="98307" name="Rectangle 1027"/>
          <p:cNvSpPr>
            <a:spLocks noGrp="1" noChangeArrowheads="1"/>
          </p:cNvSpPr>
          <p:nvPr>
            <p:ph type="body" idx="1"/>
          </p:nvPr>
        </p:nvSpPr>
        <p:spPr>
          <a:xfrm>
            <a:off x="762000" y="1600200"/>
            <a:ext cx="7772400" cy="4333875"/>
          </a:xfrm>
        </p:spPr>
        <p:txBody>
          <a:bodyPr/>
          <a:lstStyle/>
          <a:p>
            <a:r>
              <a:rPr lang="en-US"/>
              <a:t>Names, addresses and routes:</a:t>
            </a:r>
          </a:p>
          <a:p>
            <a:pPr lvl="1">
              <a:buFontTx/>
              <a:buNone/>
            </a:pPr>
            <a:r>
              <a:rPr lang="en-US"/>
              <a:t>According to Shoch (1979)</a:t>
            </a:r>
          </a:p>
          <a:p>
            <a:pPr lvl="1"/>
            <a:r>
              <a:rPr lang="en-US"/>
              <a:t>name: identifies what you want</a:t>
            </a:r>
          </a:p>
          <a:p>
            <a:pPr lvl="1"/>
            <a:r>
              <a:rPr lang="en-US"/>
              <a:t>address: identifies where it is</a:t>
            </a:r>
          </a:p>
          <a:p>
            <a:pPr lvl="1"/>
            <a:r>
              <a:rPr lang="en-US"/>
              <a:t>route: identifies a way to get there</a:t>
            </a:r>
          </a:p>
          <a:p>
            <a:r>
              <a:rPr lang="en-US"/>
              <a:t>Internet names and addresses</a:t>
            </a:r>
          </a:p>
        </p:txBody>
      </p:sp>
      <p:graphicFrame>
        <p:nvGraphicFramePr>
          <p:cNvPr id="98308" name="Object 1028"/>
          <p:cNvGraphicFramePr>
            <a:graphicFrameLocks noChangeAspect="1"/>
          </p:cNvGraphicFramePr>
          <p:nvPr/>
        </p:nvGraphicFramePr>
        <p:xfrm>
          <a:off x="762000" y="4267200"/>
          <a:ext cx="7475538" cy="1768475"/>
        </p:xfrm>
        <a:graphic>
          <a:graphicData uri="http://schemas.openxmlformats.org/presentationml/2006/ole">
            <mc:AlternateContent xmlns:mc="http://schemas.openxmlformats.org/markup-compatibility/2006">
              <mc:Choice xmlns:v="urn:schemas-microsoft-com:vml" Requires="v">
                <p:oleObj spid="_x0000_s185386" name="Document" r:id="rId5" imgW="7245096" imgH="2171700" progId="Word.Document.8">
                  <p:embed/>
                </p:oleObj>
              </mc:Choice>
              <mc:Fallback>
                <p:oleObj name="Document" r:id="rId5" imgW="7245096" imgH="2171700" progId="Word.Document.8">
                  <p:embed/>
                  <p:pic>
                    <p:nvPicPr>
                      <p:cNvPr id="0" name="Picture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267200"/>
                        <a:ext cx="7475538" cy="1768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CSci4211:          Application Layer</a:t>
            </a:r>
          </a:p>
        </p:txBody>
      </p:sp>
      <p:sp>
        <p:nvSpPr>
          <p:cNvPr id="5" name="Slide Number Placeholder 4"/>
          <p:cNvSpPr>
            <a:spLocks noGrp="1"/>
          </p:cNvSpPr>
          <p:nvPr>
            <p:ph type="sldNum" sz="quarter" idx="11"/>
          </p:nvPr>
        </p:nvSpPr>
        <p:spPr/>
        <p:txBody>
          <a:bodyPr/>
          <a:lstStyle/>
          <a:p>
            <a:fld id="{4E70B0EF-4637-4C12-98AA-C8D03105BD9D}" type="slidenum">
              <a:rPr lang="en-US"/>
              <a:pPr/>
              <a:t>72</a:t>
            </a:fld>
            <a:endParaRPr lang="en-US"/>
          </a:p>
        </p:txBody>
      </p:sp>
      <p:sp>
        <p:nvSpPr>
          <p:cNvPr id="100354" name="Rectangle 1026"/>
          <p:cNvSpPr>
            <a:spLocks noGrp="1" noChangeArrowheads="1"/>
          </p:cNvSpPr>
          <p:nvPr>
            <p:ph type="title"/>
          </p:nvPr>
        </p:nvSpPr>
        <p:spPr>
          <a:xfrm>
            <a:off x="609600" y="304800"/>
            <a:ext cx="7772400" cy="1143000"/>
          </a:xfrm>
        </p:spPr>
        <p:txBody>
          <a:bodyPr/>
          <a:lstStyle/>
          <a:p>
            <a:r>
              <a:rPr lang="en-US"/>
              <a:t>IP addresses</a:t>
            </a:r>
          </a:p>
        </p:txBody>
      </p:sp>
      <p:sp>
        <p:nvSpPr>
          <p:cNvPr id="100355" name="Rectangle 1027"/>
          <p:cNvSpPr>
            <a:spLocks noGrp="1" noChangeArrowheads="1"/>
          </p:cNvSpPr>
          <p:nvPr>
            <p:ph type="body" idx="1"/>
          </p:nvPr>
        </p:nvSpPr>
        <p:spPr>
          <a:xfrm>
            <a:off x="762000" y="1371600"/>
            <a:ext cx="7772400" cy="4419600"/>
          </a:xfrm>
        </p:spPr>
        <p:txBody>
          <a:bodyPr/>
          <a:lstStyle/>
          <a:p>
            <a:pPr>
              <a:lnSpc>
                <a:spcPct val="90000"/>
              </a:lnSpc>
            </a:pPr>
            <a:r>
              <a:rPr lang="en-US" sz="2400"/>
              <a:t>Two-level hierarchy: network id. +  host id.</a:t>
            </a:r>
          </a:p>
          <a:p>
            <a:pPr lvl="2">
              <a:lnSpc>
                <a:spcPct val="90000"/>
              </a:lnSpc>
            </a:pPr>
            <a:r>
              <a:rPr lang="en-US"/>
              <a:t>(or rather 3-level,  subnetwork id.)</a:t>
            </a:r>
          </a:p>
          <a:p>
            <a:pPr lvl="1">
              <a:lnSpc>
                <a:spcPct val="90000"/>
              </a:lnSpc>
            </a:pPr>
            <a:r>
              <a:rPr lang="en-US" sz="1800"/>
              <a:t>32 bits long usually written in dotted decimal notation</a:t>
            </a:r>
          </a:p>
          <a:p>
            <a:pPr lvl="2">
              <a:lnSpc>
                <a:spcPct val="90000"/>
              </a:lnSpc>
              <a:buFontTx/>
              <a:buNone/>
            </a:pPr>
            <a:r>
              <a:rPr lang="en-US" sz="1600"/>
              <a:t>              </a:t>
            </a:r>
            <a:r>
              <a:rPr lang="en-US"/>
              <a:t>e.g., 128.101.35.34</a:t>
            </a:r>
          </a:p>
          <a:p>
            <a:pPr>
              <a:lnSpc>
                <a:spcPct val="90000"/>
              </a:lnSpc>
            </a:pPr>
            <a:r>
              <a:rPr lang="en-US" sz="2400"/>
              <a:t>No two hosts have the same IP address</a:t>
            </a:r>
          </a:p>
          <a:p>
            <a:pPr lvl="2">
              <a:lnSpc>
                <a:spcPct val="90000"/>
              </a:lnSpc>
            </a:pPr>
            <a:r>
              <a:rPr lang="en-US"/>
              <a:t>host’s IP address may change, e.g., dial-in hosts</a:t>
            </a:r>
          </a:p>
          <a:p>
            <a:pPr lvl="1">
              <a:lnSpc>
                <a:spcPct val="90000"/>
              </a:lnSpc>
            </a:pPr>
            <a:r>
              <a:rPr lang="en-US" sz="1800"/>
              <a:t>a host may have multiple IP addresses</a:t>
            </a:r>
          </a:p>
          <a:p>
            <a:pPr lvl="1">
              <a:lnSpc>
                <a:spcPct val="90000"/>
              </a:lnSpc>
            </a:pPr>
            <a:r>
              <a:rPr lang="en-US" sz="1800"/>
              <a:t>IP address identifies </a:t>
            </a:r>
            <a:r>
              <a:rPr lang="en-US" sz="1800" i="1"/>
              <a:t>host interface</a:t>
            </a:r>
            <a:endParaRPr lang="en-US" sz="1800"/>
          </a:p>
          <a:p>
            <a:pPr>
              <a:lnSpc>
                <a:spcPct val="90000"/>
              </a:lnSpc>
            </a:pPr>
            <a:r>
              <a:rPr lang="en-US" sz="2400"/>
              <a:t>Mapping of IP address to MAC (physical) IP done using IP ARP (this is called </a:t>
            </a:r>
            <a:r>
              <a:rPr lang="en-US" sz="2400" i="1"/>
              <a:t>address resolution</a:t>
            </a:r>
            <a:r>
              <a:rPr lang="en-US" sz="2400"/>
              <a:t>)</a:t>
            </a:r>
          </a:p>
          <a:p>
            <a:pPr lvl="2">
              <a:lnSpc>
                <a:spcPct val="90000"/>
              </a:lnSpc>
            </a:pPr>
            <a:r>
              <a:rPr lang="en-US"/>
              <a:t>one-to-one mapping</a:t>
            </a:r>
          </a:p>
          <a:p>
            <a:pPr>
              <a:lnSpc>
                <a:spcPct val="90000"/>
              </a:lnSpc>
            </a:pPr>
            <a:r>
              <a:rPr lang="en-US" sz="2400"/>
              <a:t>Mapping  between IP address and host name done using Domain Name Servers (DNS)</a:t>
            </a:r>
          </a:p>
          <a:p>
            <a:pPr lvl="2">
              <a:lnSpc>
                <a:spcPct val="90000"/>
              </a:lnSpc>
            </a:pPr>
            <a:r>
              <a:rPr lang="en-US" sz="1600"/>
              <a:t> </a:t>
            </a:r>
            <a:r>
              <a:rPr lang="en-US"/>
              <a:t>many-to-many mapping</a:t>
            </a:r>
          </a:p>
          <a:p>
            <a:pPr>
              <a:lnSpc>
                <a:spcPct val="90000"/>
              </a:lnSpc>
            </a:pPr>
            <a:endParaRPr lang="en-US" sz="180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3"/>
          <p:cNvSpPr>
            <a:spLocks noGrp="1"/>
          </p:cNvSpPr>
          <p:nvPr>
            <p:ph type="ftr" sz="quarter" idx="10"/>
          </p:nvPr>
        </p:nvSpPr>
        <p:spPr/>
        <p:txBody>
          <a:bodyPr/>
          <a:lstStyle/>
          <a:p>
            <a:r>
              <a:rPr lang="en-US"/>
              <a:t>CSci4211:          Application Layer</a:t>
            </a:r>
          </a:p>
        </p:txBody>
      </p:sp>
      <p:sp>
        <p:nvSpPr>
          <p:cNvPr id="35" name="Slide Number Placeholder 4"/>
          <p:cNvSpPr>
            <a:spLocks noGrp="1"/>
          </p:cNvSpPr>
          <p:nvPr>
            <p:ph type="sldNum" sz="quarter" idx="11"/>
          </p:nvPr>
        </p:nvSpPr>
        <p:spPr/>
        <p:txBody>
          <a:bodyPr/>
          <a:lstStyle/>
          <a:p>
            <a:fld id="{88CE20C1-61FD-41E8-9A9F-D68FC4E7223C}" type="slidenum">
              <a:rPr lang="en-US"/>
              <a:pPr/>
              <a:t>73</a:t>
            </a:fld>
            <a:endParaRPr lang="en-US"/>
          </a:p>
        </p:txBody>
      </p:sp>
      <p:sp>
        <p:nvSpPr>
          <p:cNvPr id="102402" name="Rectangle 1026"/>
          <p:cNvSpPr>
            <a:spLocks noGrp="1" noChangeArrowheads="1"/>
          </p:cNvSpPr>
          <p:nvPr>
            <p:ph type="title"/>
          </p:nvPr>
        </p:nvSpPr>
        <p:spPr>
          <a:xfrm>
            <a:off x="685800" y="304800"/>
            <a:ext cx="7772400" cy="1143000"/>
          </a:xfrm>
        </p:spPr>
        <p:txBody>
          <a:bodyPr/>
          <a:lstStyle/>
          <a:p>
            <a:r>
              <a:rPr lang="en-US"/>
              <a:t>Internet Domain Names</a:t>
            </a:r>
          </a:p>
        </p:txBody>
      </p:sp>
      <p:sp>
        <p:nvSpPr>
          <p:cNvPr id="102403" name="Rectangle 1027"/>
          <p:cNvSpPr>
            <a:spLocks noGrp="1" noChangeArrowheads="1"/>
          </p:cNvSpPr>
          <p:nvPr>
            <p:ph type="body" idx="1"/>
          </p:nvPr>
        </p:nvSpPr>
        <p:spPr>
          <a:xfrm>
            <a:off x="533400" y="1371600"/>
            <a:ext cx="4038600" cy="4495800"/>
          </a:xfrm>
        </p:spPr>
        <p:txBody>
          <a:bodyPr/>
          <a:lstStyle/>
          <a:p>
            <a:pPr>
              <a:lnSpc>
                <a:spcPct val="90000"/>
              </a:lnSpc>
            </a:pPr>
            <a:r>
              <a:rPr lang="en-US" sz="2400"/>
              <a:t>Hierarchical: </a:t>
            </a:r>
            <a:r>
              <a:rPr lang="en-US" sz="2200"/>
              <a:t>anywhere from two to possibly infinity</a:t>
            </a:r>
            <a:endParaRPr lang="en-US" sz="2400"/>
          </a:p>
          <a:p>
            <a:pPr>
              <a:lnSpc>
                <a:spcPct val="90000"/>
              </a:lnSpc>
            </a:pPr>
            <a:r>
              <a:rPr lang="en-US" sz="2400"/>
              <a:t>Examples: afer.cs.umn.edu, lupus.fokus.gmd</a:t>
            </a:r>
            <a:r>
              <a:rPr lang="en-US" sz="2400" i="1"/>
              <a:t>.de</a:t>
            </a:r>
          </a:p>
          <a:p>
            <a:pPr lvl="1">
              <a:lnSpc>
                <a:spcPct val="90000"/>
              </a:lnSpc>
            </a:pPr>
            <a:r>
              <a:rPr lang="en-US" sz="1800" i="1"/>
              <a:t> edu, de: </a:t>
            </a:r>
            <a:r>
              <a:rPr lang="en-US" sz="1800"/>
              <a:t>organization type or country (a “domain”)</a:t>
            </a:r>
            <a:endParaRPr lang="en-US" sz="1800" i="1"/>
          </a:p>
          <a:p>
            <a:pPr lvl="1">
              <a:lnSpc>
                <a:spcPct val="90000"/>
              </a:lnSpc>
            </a:pPr>
            <a:r>
              <a:rPr lang="en-US" sz="1800" i="1"/>
              <a:t>umn, fokus: </a:t>
            </a:r>
            <a:r>
              <a:rPr lang="en-US" sz="1800"/>
              <a:t>organization administering the “sub-domain”</a:t>
            </a:r>
          </a:p>
          <a:p>
            <a:pPr lvl="1">
              <a:lnSpc>
                <a:spcPct val="90000"/>
              </a:lnSpc>
            </a:pPr>
            <a:r>
              <a:rPr lang="en-US" sz="1800" i="1"/>
              <a:t>cs, fokus: </a:t>
            </a:r>
            <a:r>
              <a:rPr lang="en-US" sz="1800"/>
              <a:t>organization  administering the host</a:t>
            </a:r>
          </a:p>
          <a:p>
            <a:pPr lvl="1">
              <a:lnSpc>
                <a:spcPct val="90000"/>
              </a:lnSpc>
            </a:pPr>
            <a:r>
              <a:rPr lang="en-US" sz="1800" i="1"/>
              <a:t>afer, lupus: host name (have IP address)</a:t>
            </a:r>
            <a:r>
              <a:rPr lang="en-US" sz="1800"/>
              <a:t> </a:t>
            </a:r>
          </a:p>
        </p:txBody>
      </p:sp>
      <p:sp>
        <p:nvSpPr>
          <p:cNvPr id="102404" name="Line 1028"/>
          <p:cNvSpPr>
            <a:spLocks noChangeShapeType="1"/>
          </p:cNvSpPr>
          <p:nvPr/>
        </p:nvSpPr>
        <p:spPr bwMode="auto">
          <a:xfrm flipH="1">
            <a:off x="5791200" y="1676400"/>
            <a:ext cx="762000" cy="762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1029"/>
          <p:cNvSpPr>
            <a:spLocks noChangeShapeType="1"/>
          </p:cNvSpPr>
          <p:nvPr/>
        </p:nvSpPr>
        <p:spPr bwMode="auto">
          <a:xfrm>
            <a:off x="6553200" y="1676400"/>
            <a:ext cx="76200" cy="762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6" name="Line 1030"/>
          <p:cNvSpPr>
            <a:spLocks noChangeShapeType="1"/>
          </p:cNvSpPr>
          <p:nvPr/>
        </p:nvSpPr>
        <p:spPr bwMode="auto">
          <a:xfrm>
            <a:off x="6553200" y="1676400"/>
            <a:ext cx="99060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7" name="Text Box 1031"/>
          <p:cNvSpPr txBox="1">
            <a:spLocks noChangeArrowheads="1"/>
          </p:cNvSpPr>
          <p:nvPr/>
        </p:nvSpPr>
        <p:spPr bwMode="auto">
          <a:xfrm>
            <a:off x="6308725" y="1257300"/>
            <a:ext cx="857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t>. (root)</a:t>
            </a:r>
          </a:p>
        </p:txBody>
      </p:sp>
      <p:sp>
        <p:nvSpPr>
          <p:cNvPr id="102408" name="Text Box 1032"/>
          <p:cNvSpPr txBox="1">
            <a:spLocks noChangeArrowheads="1"/>
          </p:cNvSpPr>
          <p:nvPr/>
        </p:nvSpPr>
        <p:spPr bwMode="auto">
          <a:xfrm>
            <a:off x="5257800" y="2438400"/>
            <a:ext cx="7048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t>. com</a:t>
            </a:r>
          </a:p>
        </p:txBody>
      </p:sp>
      <p:sp>
        <p:nvSpPr>
          <p:cNvPr id="102409" name="Text Box 1033"/>
          <p:cNvSpPr txBox="1">
            <a:spLocks noChangeArrowheads="1"/>
          </p:cNvSpPr>
          <p:nvPr/>
        </p:nvSpPr>
        <p:spPr bwMode="auto">
          <a:xfrm>
            <a:off x="6324600" y="2514600"/>
            <a:ext cx="654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t>. edu</a:t>
            </a:r>
          </a:p>
        </p:txBody>
      </p:sp>
      <p:sp>
        <p:nvSpPr>
          <p:cNvPr id="102410" name="Text Box 1034"/>
          <p:cNvSpPr txBox="1">
            <a:spLocks noChangeArrowheads="1"/>
          </p:cNvSpPr>
          <p:nvPr/>
        </p:nvSpPr>
        <p:spPr bwMode="auto">
          <a:xfrm>
            <a:off x="7391400" y="2362200"/>
            <a:ext cx="5524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t>. uk</a:t>
            </a:r>
          </a:p>
        </p:txBody>
      </p:sp>
      <p:sp>
        <p:nvSpPr>
          <p:cNvPr id="102411" name="Line 1035"/>
          <p:cNvSpPr>
            <a:spLocks noChangeShapeType="1"/>
          </p:cNvSpPr>
          <p:nvPr/>
        </p:nvSpPr>
        <p:spPr bwMode="auto">
          <a:xfrm flipH="1">
            <a:off x="4648200" y="1676400"/>
            <a:ext cx="1905000" cy="838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2" name="Line 1036"/>
          <p:cNvSpPr>
            <a:spLocks noChangeShapeType="1"/>
          </p:cNvSpPr>
          <p:nvPr/>
        </p:nvSpPr>
        <p:spPr bwMode="auto">
          <a:xfrm>
            <a:off x="6629400" y="1676400"/>
            <a:ext cx="182880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3" name="Line 1037"/>
          <p:cNvSpPr>
            <a:spLocks noChangeShapeType="1"/>
          </p:cNvSpPr>
          <p:nvPr/>
        </p:nvSpPr>
        <p:spPr bwMode="auto">
          <a:xfrm flipH="1">
            <a:off x="4724400" y="2743200"/>
            <a:ext cx="685800" cy="838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4" name="Line 1038"/>
          <p:cNvSpPr>
            <a:spLocks noChangeShapeType="1"/>
          </p:cNvSpPr>
          <p:nvPr/>
        </p:nvSpPr>
        <p:spPr bwMode="auto">
          <a:xfrm flipH="1">
            <a:off x="5257800" y="2743200"/>
            <a:ext cx="304800" cy="990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5" name="Line 1039"/>
          <p:cNvSpPr>
            <a:spLocks noChangeShapeType="1"/>
          </p:cNvSpPr>
          <p:nvPr/>
        </p:nvSpPr>
        <p:spPr bwMode="auto">
          <a:xfrm>
            <a:off x="5715000" y="2743200"/>
            <a:ext cx="304800" cy="990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6" name="Line 1040"/>
          <p:cNvSpPr>
            <a:spLocks noChangeShapeType="1"/>
          </p:cNvSpPr>
          <p:nvPr/>
        </p:nvSpPr>
        <p:spPr bwMode="auto">
          <a:xfrm flipH="1">
            <a:off x="6324600" y="2819400"/>
            <a:ext cx="30480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7" name="Line 1041"/>
          <p:cNvSpPr>
            <a:spLocks noChangeShapeType="1"/>
          </p:cNvSpPr>
          <p:nvPr/>
        </p:nvSpPr>
        <p:spPr bwMode="auto">
          <a:xfrm>
            <a:off x="6705600" y="2819400"/>
            <a:ext cx="76200" cy="914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8" name="Line 1042"/>
          <p:cNvSpPr>
            <a:spLocks noChangeShapeType="1"/>
          </p:cNvSpPr>
          <p:nvPr/>
        </p:nvSpPr>
        <p:spPr bwMode="auto">
          <a:xfrm>
            <a:off x="6781800" y="2819400"/>
            <a:ext cx="91440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9" name="Text Box 1043"/>
          <p:cNvSpPr txBox="1">
            <a:spLocks noChangeArrowheads="1"/>
          </p:cNvSpPr>
          <p:nvPr/>
        </p:nvSpPr>
        <p:spPr bwMode="auto">
          <a:xfrm>
            <a:off x="4648200" y="3810000"/>
            <a:ext cx="111601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yahoo.com</a:t>
            </a:r>
          </a:p>
        </p:txBody>
      </p:sp>
      <p:sp>
        <p:nvSpPr>
          <p:cNvPr id="102420" name="Text Box 1044"/>
          <p:cNvSpPr txBox="1">
            <a:spLocks noChangeArrowheads="1"/>
          </p:cNvSpPr>
          <p:nvPr/>
        </p:nvSpPr>
        <p:spPr bwMode="auto">
          <a:xfrm>
            <a:off x="6400800" y="3657600"/>
            <a:ext cx="9461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umn.edu</a:t>
            </a:r>
          </a:p>
        </p:txBody>
      </p:sp>
      <p:sp>
        <p:nvSpPr>
          <p:cNvPr id="102421" name="Text Box 1045"/>
          <p:cNvSpPr txBox="1">
            <a:spLocks noChangeArrowheads="1"/>
          </p:cNvSpPr>
          <p:nvPr/>
        </p:nvSpPr>
        <p:spPr bwMode="auto">
          <a:xfrm>
            <a:off x="5867400" y="4419600"/>
            <a:ext cx="116681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cs.umn.edu</a:t>
            </a:r>
          </a:p>
        </p:txBody>
      </p:sp>
      <p:sp>
        <p:nvSpPr>
          <p:cNvPr id="102422" name="Text Box 1046"/>
          <p:cNvSpPr txBox="1">
            <a:spLocks noChangeArrowheads="1"/>
          </p:cNvSpPr>
          <p:nvPr/>
        </p:nvSpPr>
        <p:spPr bwMode="auto">
          <a:xfrm>
            <a:off x="7086600" y="4572000"/>
            <a:ext cx="14732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itlabs.umn.edu</a:t>
            </a:r>
          </a:p>
        </p:txBody>
      </p:sp>
      <p:sp>
        <p:nvSpPr>
          <p:cNvPr id="102423" name="Line 1047"/>
          <p:cNvSpPr>
            <a:spLocks noChangeShapeType="1"/>
          </p:cNvSpPr>
          <p:nvPr/>
        </p:nvSpPr>
        <p:spPr bwMode="auto">
          <a:xfrm flipH="1">
            <a:off x="6400800" y="3962400"/>
            <a:ext cx="304800" cy="533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4" name="Line 1048"/>
          <p:cNvSpPr>
            <a:spLocks noChangeShapeType="1"/>
          </p:cNvSpPr>
          <p:nvPr/>
        </p:nvSpPr>
        <p:spPr bwMode="auto">
          <a:xfrm>
            <a:off x="6781800" y="3962400"/>
            <a:ext cx="76200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5" name="Line 1049"/>
          <p:cNvSpPr>
            <a:spLocks noChangeShapeType="1"/>
          </p:cNvSpPr>
          <p:nvPr/>
        </p:nvSpPr>
        <p:spPr bwMode="auto">
          <a:xfrm>
            <a:off x="6858000" y="3962400"/>
            <a:ext cx="1676400" cy="533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6" name="Line 1050"/>
          <p:cNvSpPr>
            <a:spLocks noChangeShapeType="1"/>
          </p:cNvSpPr>
          <p:nvPr/>
        </p:nvSpPr>
        <p:spPr bwMode="auto">
          <a:xfrm flipH="1">
            <a:off x="4648200" y="4114800"/>
            <a:ext cx="53340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7" name="Line 1051"/>
          <p:cNvSpPr>
            <a:spLocks noChangeShapeType="1"/>
          </p:cNvSpPr>
          <p:nvPr/>
        </p:nvSpPr>
        <p:spPr bwMode="auto">
          <a:xfrm flipH="1">
            <a:off x="5029200" y="4114800"/>
            <a:ext cx="152400" cy="1066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8" name="Line 1052"/>
          <p:cNvSpPr>
            <a:spLocks noChangeShapeType="1"/>
          </p:cNvSpPr>
          <p:nvPr/>
        </p:nvSpPr>
        <p:spPr bwMode="auto">
          <a:xfrm>
            <a:off x="5257800" y="4191000"/>
            <a:ext cx="533400" cy="762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9" name="Line 1053"/>
          <p:cNvSpPr>
            <a:spLocks noChangeShapeType="1"/>
          </p:cNvSpPr>
          <p:nvPr/>
        </p:nvSpPr>
        <p:spPr bwMode="auto">
          <a:xfrm flipH="1">
            <a:off x="6019800" y="4648200"/>
            <a:ext cx="304800" cy="533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0" name="Line 1054"/>
          <p:cNvSpPr>
            <a:spLocks noChangeShapeType="1"/>
          </p:cNvSpPr>
          <p:nvPr/>
        </p:nvSpPr>
        <p:spPr bwMode="auto">
          <a:xfrm flipH="1">
            <a:off x="6400800" y="4648200"/>
            <a:ext cx="76200" cy="762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1" name="Line 1055"/>
          <p:cNvSpPr>
            <a:spLocks noChangeShapeType="1"/>
          </p:cNvSpPr>
          <p:nvPr/>
        </p:nvSpPr>
        <p:spPr bwMode="auto">
          <a:xfrm>
            <a:off x="6629400" y="4724400"/>
            <a:ext cx="533400" cy="762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2" name="Text Box 1056"/>
          <p:cNvSpPr txBox="1">
            <a:spLocks noChangeArrowheads="1"/>
          </p:cNvSpPr>
          <p:nvPr/>
        </p:nvSpPr>
        <p:spPr bwMode="auto">
          <a:xfrm>
            <a:off x="6705600" y="5410200"/>
            <a:ext cx="15684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afer.cs.umn.edu</a:t>
            </a:r>
          </a:p>
        </p:txBody>
      </p:sp>
      <p:sp>
        <p:nvSpPr>
          <p:cNvPr id="102433" name="Text Box 1057"/>
          <p:cNvSpPr txBox="1">
            <a:spLocks noChangeArrowheads="1"/>
          </p:cNvSpPr>
          <p:nvPr/>
        </p:nvSpPr>
        <p:spPr bwMode="auto">
          <a:xfrm>
            <a:off x="4495800" y="5181600"/>
            <a:ext cx="16049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600" b="1"/>
              <a:t>www.yahoo.com</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CSci4211:          Application Layer</a:t>
            </a:r>
          </a:p>
        </p:txBody>
      </p:sp>
      <p:sp>
        <p:nvSpPr>
          <p:cNvPr id="6" name="Slide Number Placeholder 5"/>
          <p:cNvSpPr>
            <a:spLocks noGrp="1"/>
          </p:cNvSpPr>
          <p:nvPr>
            <p:ph type="sldNum" sz="quarter" idx="11"/>
          </p:nvPr>
        </p:nvSpPr>
        <p:spPr/>
        <p:txBody>
          <a:bodyPr/>
          <a:lstStyle/>
          <a:p>
            <a:fld id="{CE14F662-785C-46C2-B220-240FB378D55F}" type="slidenum">
              <a:rPr lang="en-US"/>
              <a:pPr/>
              <a:t>74</a:t>
            </a:fld>
            <a:endParaRPr lang="en-US"/>
          </a:p>
        </p:txBody>
      </p:sp>
      <p:sp>
        <p:nvSpPr>
          <p:cNvPr id="65538" name="Rectangle 2"/>
          <p:cNvSpPr>
            <a:spLocks noGrp="1" noChangeArrowheads="1"/>
          </p:cNvSpPr>
          <p:nvPr>
            <p:ph type="title"/>
          </p:nvPr>
        </p:nvSpPr>
        <p:spPr>
          <a:xfrm>
            <a:off x="609600" y="304800"/>
            <a:ext cx="7772400" cy="838200"/>
          </a:xfrm>
        </p:spPr>
        <p:txBody>
          <a:bodyPr/>
          <a:lstStyle/>
          <a:p>
            <a:r>
              <a:rPr lang="en-US" sz="3600"/>
              <a:t>Domain Name Resolution and DNS</a:t>
            </a:r>
            <a:endParaRPr lang="en-US"/>
          </a:p>
        </p:txBody>
      </p:sp>
      <p:sp>
        <p:nvSpPr>
          <p:cNvPr id="65540" name="Rectangle 4"/>
          <p:cNvSpPr>
            <a:spLocks noGrp="1" noChangeArrowheads="1"/>
          </p:cNvSpPr>
          <p:nvPr>
            <p:ph type="body" sz="half" idx="2"/>
          </p:nvPr>
        </p:nvSpPr>
        <p:spPr>
          <a:xfrm>
            <a:off x="381000" y="1219200"/>
            <a:ext cx="4495800" cy="4648200"/>
          </a:xfrm>
        </p:spPr>
        <p:txBody>
          <a:bodyPr/>
          <a:lstStyle/>
          <a:p>
            <a:pPr>
              <a:buFontTx/>
              <a:buNone/>
            </a:pPr>
            <a:r>
              <a:rPr lang="en-US" sz="2400">
                <a:solidFill>
                  <a:srgbClr val="FF0000"/>
                </a:solidFill>
              </a:rPr>
              <a:t>DNS: Domain Name System:</a:t>
            </a:r>
            <a:endParaRPr lang="en-US" sz="2400"/>
          </a:p>
          <a:p>
            <a:r>
              <a:rPr lang="en-US" sz="2000" i="1">
                <a:solidFill>
                  <a:schemeClr val="accent2"/>
                </a:solidFill>
              </a:rPr>
              <a:t>distributed database</a:t>
            </a:r>
            <a:r>
              <a:rPr lang="en-US" sz="2000"/>
              <a:t> implemented in hierarchy of many </a:t>
            </a:r>
            <a:r>
              <a:rPr lang="en-US" sz="2000" i="1">
                <a:solidFill>
                  <a:schemeClr val="accent2"/>
                </a:solidFill>
              </a:rPr>
              <a:t>name servers</a:t>
            </a:r>
            <a:endParaRPr lang="en-US" sz="2000"/>
          </a:p>
          <a:p>
            <a:r>
              <a:rPr lang="en-US" sz="2000" i="1">
                <a:solidFill>
                  <a:schemeClr val="accent2"/>
                </a:solidFill>
              </a:rPr>
              <a:t>application-layer protocol</a:t>
            </a:r>
            <a:r>
              <a:rPr lang="en-US" sz="2000"/>
              <a:t> </a:t>
            </a:r>
            <a:r>
              <a:rPr lang="en-US" sz="2000">
                <a:solidFill>
                  <a:srgbClr val="000099"/>
                </a:solidFill>
              </a:rPr>
              <a:t>host, routers, name servers to communicate to </a:t>
            </a:r>
            <a:r>
              <a:rPr lang="en-US" sz="2000" i="1">
                <a:solidFill>
                  <a:srgbClr val="000099"/>
                </a:solidFill>
              </a:rPr>
              <a:t>resolve</a:t>
            </a:r>
            <a:r>
              <a:rPr lang="en-US" sz="2000">
                <a:solidFill>
                  <a:srgbClr val="000099"/>
                </a:solidFill>
              </a:rPr>
              <a:t> names (address/name translation)</a:t>
            </a:r>
          </a:p>
          <a:p>
            <a:pPr lvl="1"/>
            <a:r>
              <a:rPr lang="en-US" sz="1800"/>
              <a:t>note: core Internet function implemented as application-layer protocol</a:t>
            </a:r>
          </a:p>
          <a:p>
            <a:pPr lvl="1"/>
            <a:r>
              <a:rPr lang="en-US" sz="1800"/>
              <a:t>complexity at network’s “edge”</a:t>
            </a:r>
            <a:endParaRPr lang="en-US" sz="1600"/>
          </a:p>
        </p:txBody>
      </p:sp>
      <p:sp>
        <p:nvSpPr>
          <p:cNvPr id="65541" name="Rectangle 5"/>
          <p:cNvSpPr>
            <a:spLocks noGrp="1" noChangeArrowheads="1"/>
          </p:cNvSpPr>
          <p:nvPr>
            <p:ph type="body" sz="half" idx="1"/>
          </p:nvPr>
        </p:nvSpPr>
        <p:spPr>
          <a:xfrm>
            <a:off x="4876800" y="1295400"/>
            <a:ext cx="3886200" cy="4191000"/>
          </a:xfrm>
        </p:spPr>
        <p:txBody>
          <a:bodyPr/>
          <a:lstStyle/>
          <a:p>
            <a:pPr>
              <a:lnSpc>
                <a:spcPct val="90000"/>
              </a:lnSpc>
            </a:pPr>
            <a:r>
              <a:rPr lang="en-US" sz="2000"/>
              <a:t>hierarchy of redundant servers with time-limited cache</a:t>
            </a:r>
          </a:p>
          <a:p>
            <a:pPr>
              <a:lnSpc>
                <a:spcPct val="90000"/>
              </a:lnSpc>
            </a:pPr>
            <a:r>
              <a:rPr lang="en-US" sz="2000"/>
              <a:t>13 root servers, each knowing the </a:t>
            </a:r>
            <a:r>
              <a:rPr lang="en-US" sz="2000" i="1"/>
              <a:t>global top-level domains</a:t>
            </a:r>
            <a:r>
              <a:rPr lang="en-US" sz="2000"/>
              <a:t> (e.g., edu, gov, com) , refer queries to them</a:t>
            </a:r>
          </a:p>
          <a:p>
            <a:pPr>
              <a:lnSpc>
                <a:spcPct val="90000"/>
              </a:lnSpc>
            </a:pPr>
            <a:r>
              <a:rPr lang="en-US" sz="2000"/>
              <a:t>each server knows the 13 root servers</a:t>
            </a:r>
          </a:p>
          <a:p>
            <a:pPr>
              <a:lnSpc>
                <a:spcPct val="90000"/>
              </a:lnSpc>
            </a:pPr>
            <a:r>
              <a:rPr lang="en-US" sz="2000"/>
              <a:t>each domain has at least 2 servers (often widely distributed)  for fault distributed</a:t>
            </a:r>
          </a:p>
          <a:p>
            <a:pPr>
              <a:lnSpc>
                <a:spcPct val="90000"/>
              </a:lnSpc>
            </a:pPr>
            <a:r>
              <a:rPr lang="en-US" sz="2000">
                <a:solidFill>
                  <a:srgbClr val="FF0066"/>
                </a:solidFill>
              </a:rPr>
              <a:t>DNS has info about other resources, e.g., mail servers</a:t>
            </a:r>
          </a:p>
          <a:p>
            <a:pPr>
              <a:lnSpc>
                <a:spcPct val="90000"/>
              </a:lnSpc>
            </a:pPr>
            <a:endParaRPr lang="en-US" sz="20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CSci4211:          Application Layer</a:t>
            </a:r>
          </a:p>
        </p:txBody>
      </p:sp>
      <p:sp>
        <p:nvSpPr>
          <p:cNvPr id="6" name="Slide Number Placeholder 5"/>
          <p:cNvSpPr>
            <a:spLocks noGrp="1"/>
          </p:cNvSpPr>
          <p:nvPr>
            <p:ph type="sldNum" sz="quarter" idx="11"/>
          </p:nvPr>
        </p:nvSpPr>
        <p:spPr/>
        <p:txBody>
          <a:bodyPr/>
          <a:lstStyle/>
          <a:p>
            <a:fld id="{4634E739-1A1B-4793-8DD8-53A5E2E8370A}" type="slidenum">
              <a:rPr lang="en-US"/>
              <a:pPr/>
              <a:t>75</a:t>
            </a:fld>
            <a:endParaRPr lang="en-US"/>
          </a:p>
        </p:txBody>
      </p:sp>
      <p:sp>
        <p:nvSpPr>
          <p:cNvPr id="66562" name="Rectangle 2"/>
          <p:cNvSpPr>
            <a:spLocks noGrp="1" noChangeArrowheads="1"/>
          </p:cNvSpPr>
          <p:nvPr>
            <p:ph type="title"/>
          </p:nvPr>
        </p:nvSpPr>
        <p:spPr/>
        <p:txBody>
          <a:bodyPr/>
          <a:lstStyle/>
          <a:p>
            <a:r>
              <a:rPr lang="en-US" sz="3600"/>
              <a:t>DNS name servers</a:t>
            </a:r>
            <a:endParaRPr lang="en-US"/>
          </a:p>
        </p:txBody>
      </p:sp>
      <p:sp>
        <p:nvSpPr>
          <p:cNvPr id="66563" name="Rectangle 3"/>
          <p:cNvSpPr>
            <a:spLocks noGrp="1" noChangeArrowheads="1"/>
          </p:cNvSpPr>
          <p:nvPr>
            <p:ph type="body" sz="half" idx="1"/>
          </p:nvPr>
        </p:nvSpPr>
        <p:spPr>
          <a:xfrm>
            <a:off x="4610100" y="1466850"/>
            <a:ext cx="4200525" cy="4648200"/>
          </a:xfrm>
        </p:spPr>
        <p:txBody>
          <a:bodyPr/>
          <a:lstStyle/>
          <a:p>
            <a:r>
              <a:rPr lang="en-US" sz="2400"/>
              <a:t>no server has all name-to-IP address mappings</a:t>
            </a:r>
          </a:p>
          <a:p>
            <a:pPr>
              <a:buFontTx/>
              <a:buNone/>
            </a:pPr>
            <a:r>
              <a:rPr lang="en-US" sz="2400">
                <a:solidFill>
                  <a:srgbClr val="FF0000"/>
                </a:solidFill>
              </a:rPr>
              <a:t>local name servers:</a:t>
            </a:r>
            <a:endParaRPr lang="en-US" sz="2400"/>
          </a:p>
          <a:p>
            <a:pPr lvl="1"/>
            <a:r>
              <a:rPr lang="en-US" sz="1800"/>
              <a:t>each ISP, company has </a:t>
            </a:r>
            <a:r>
              <a:rPr lang="en-US" sz="1800" i="1">
                <a:solidFill>
                  <a:schemeClr val="accent2"/>
                </a:solidFill>
              </a:rPr>
              <a:t>local (default) name server</a:t>
            </a:r>
            <a:endParaRPr lang="en-US" sz="1800"/>
          </a:p>
          <a:p>
            <a:pPr lvl="1"/>
            <a:r>
              <a:rPr lang="en-US" sz="1800"/>
              <a:t>host DNS query first goes to local name server</a:t>
            </a:r>
          </a:p>
          <a:p>
            <a:pPr>
              <a:buFontTx/>
              <a:buNone/>
            </a:pPr>
            <a:r>
              <a:rPr lang="en-US" sz="2400">
                <a:solidFill>
                  <a:srgbClr val="FF0000"/>
                </a:solidFill>
              </a:rPr>
              <a:t>authoritative name server:</a:t>
            </a:r>
            <a:endParaRPr lang="en-US" sz="2400"/>
          </a:p>
          <a:p>
            <a:pPr lvl="1"/>
            <a:r>
              <a:rPr lang="en-US" sz="1800"/>
              <a:t>for a host: stores that host’s IP address, name</a:t>
            </a:r>
          </a:p>
          <a:p>
            <a:pPr lvl="1"/>
            <a:r>
              <a:rPr lang="en-US" sz="1800"/>
              <a:t>can perform name/address translation for that host’s name </a:t>
            </a:r>
          </a:p>
        </p:txBody>
      </p:sp>
      <p:sp>
        <p:nvSpPr>
          <p:cNvPr id="66564" name="Rectangle 4"/>
          <p:cNvSpPr>
            <a:spLocks noGrp="1" noChangeArrowheads="1"/>
          </p:cNvSpPr>
          <p:nvPr>
            <p:ph type="body" sz="half" idx="2"/>
          </p:nvPr>
        </p:nvSpPr>
        <p:spPr>
          <a:xfrm>
            <a:off x="476250" y="1504950"/>
            <a:ext cx="4191000" cy="4648200"/>
          </a:xfrm>
        </p:spPr>
        <p:txBody>
          <a:bodyPr/>
          <a:lstStyle/>
          <a:p>
            <a:pPr>
              <a:buFontTx/>
              <a:buNone/>
            </a:pPr>
            <a:r>
              <a:rPr lang="en-US" sz="2400">
                <a:solidFill>
                  <a:srgbClr val="FF0000"/>
                </a:solidFill>
              </a:rPr>
              <a:t>Why not centralize DNS?</a:t>
            </a:r>
          </a:p>
          <a:p>
            <a:r>
              <a:rPr lang="en-US" sz="2400"/>
              <a:t>single point of failure</a:t>
            </a:r>
          </a:p>
          <a:p>
            <a:r>
              <a:rPr lang="en-US" sz="2400"/>
              <a:t>traffic volume</a:t>
            </a:r>
          </a:p>
          <a:p>
            <a:r>
              <a:rPr lang="en-US" sz="2400"/>
              <a:t>distant centralized database</a:t>
            </a:r>
          </a:p>
          <a:p>
            <a:r>
              <a:rPr lang="en-US" sz="2400"/>
              <a:t>maintenance</a:t>
            </a:r>
          </a:p>
          <a:p>
            <a:pPr>
              <a:buFontTx/>
              <a:buNone/>
            </a:pPr>
            <a:endParaRPr lang="en-US" sz="2400"/>
          </a:p>
          <a:p>
            <a:pPr>
              <a:buFontTx/>
              <a:buNone/>
            </a:pPr>
            <a:r>
              <a:rPr lang="en-US" sz="2400"/>
              <a:t>doesn’t </a:t>
            </a:r>
            <a:r>
              <a:rPr lang="en-US" sz="2400" i="1"/>
              <a:t>scale!</a:t>
            </a:r>
            <a:endParaRPr lang="en-US" sz="24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CSci4211:          Application Layer</a:t>
            </a:r>
          </a:p>
        </p:txBody>
      </p:sp>
      <p:sp>
        <p:nvSpPr>
          <p:cNvPr id="6" name="Slide Number Placeholder 5"/>
          <p:cNvSpPr>
            <a:spLocks noGrp="1"/>
          </p:cNvSpPr>
          <p:nvPr>
            <p:ph type="sldNum" sz="quarter" idx="11"/>
          </p:nvPr>
        </p:nvSpPr>
        <p:spPr/>
        <p:txBody>
          <a:bodyPr/>
          <a:lstStyle/>
          <a:p>
            <a:fld id="{C9F8B9FA-48BC-463D-A8C8-0D81732FE885}" type="slidenum">
              <a:rPr lang="en-US"/>
              <a:pPr/>
              <a:t>76</a:t>
            </a:fld>
            <a:endParaRPr lang="en-US"/>
          </a:p>
        </p:txBody>
      </p:sp>
      <p:sp>
        <p:nvSpPr>
          <p:cNvPr id="67586" name="Rectangle 2"/>
          <p:cNvSpPr>
            <a:spLocks noGrp="1" noChangeArrowheads="1"/>
          </p:cNvSpPr>
          <p:nvPr>
            <p:ph type="title"/>
          </p:nvPr>
        </p:nvSpPr>
        <p:spPr/>
        <p:txBody>
          <a:bodyPr/>
          <a:lstStyle/>
          <a:p>
            <a:r>
              <a:rPr lang="en-US" sz="3600"/>
              <a:t>DNS: Root name servers</a:t>
            </a:r>
            <a:endParaRPr lang="en-US"/>
          </a:p>
        </p:txBody>
      </p:sp>
      <p:sp>
        <p:nvSpPr>
          <p:cNvPr id="67587" name="Rectangle 3"/>
          <p:cNvSpPr>
            <a:spLocks noGrp="1" noChangeArrowheads="1"/>
          </p:cNvSpPr>
          <p:nvPr>
            <p:ph type="body" sz="half" idx="1"/>
          </p:nvPr>
        </p:nvSpPr>
        <p:spPr>
          <a:xfrm>
            <a:off x="685800" y="1981200"/>
            <a:ext cx="3305175" cy="4114800"/>
          </a:xfrm>
        </p:spPr>
        <p:txBody>
          <a:bodyPr/>
          <a:lstStyle/>
          <a:p>
            <a:pPr>
              <a:lnSpc>
                <a:spcPct val="90000"/>
              </a:lnSpc>
            </a:pPr>
            <a:r>
              <a:rPr lang="en-US" sz="2000"/>
              <a:t>contacted by local name server that can not resolve name</a:t>
            </a:r>
          </a:p>
          <a:p>
            <a:pPr>
              <a:lnSpc>
                <a:spcPct val="90000"/>
              </a:lnSpc>
            </a:pPr>
            <a:r>
              <a:rPr lang="en-US" sz="2000"/>
              <a:t>root name server:</a:t>
            </a:r>
          </a:p>
          <a:p>
            <a:pPr lvl="1">
              <a:lnSpc>
                <a:spcPct val="90000"/>
              </a:lnSpc>
            </a:pPr>
            <a:r>
              <a:rPr lang="en-US" sz="1800"/>
              <a:t>contacts authoritative name server if name mapping not known</a:t>
            </a:r>
          </a:p>
          <a:p>
            <a:pPr lvl="1">
              <a:lnSpc>
                <a:spcPct val="90000"/>
              </a:lnSpc>
            </a:pPr>
            <a:r>
              <a:rPr lang="en-US" sz="1800"/>
              <a:t>gets mapping</a:t>
            </a:r>
          </a:p>
          <a:p>
            <a:pPr lvl="1">
              <a:lnSpc>
                <a:spcPct val="90000"/>
              </a:lnSpc>
            </a:pPr>
            <a:r>
              <a:rPr lang="en-US" sz="1800"/>
              <a:t>returns mapping to local name server</a:t>
            </a:r>
          </a:p>
          <a:p>
            <a:pPr>
              <a:lnSpc>
                <a:spcPct val="90000"/>
              </a:lnSpc>
            </a:pPr>
            <a:r>
              <a:rPr lang="en-US" sz="2000"/>
              <a:t>~ dozen root name servers worldwide</a:t>
            </a:r>
            <a:endParaRPr lang="en-US" sz="2400"/>
          </a:p>
        </p:txBody>
      </p:sp>
      <p:pic>
        <p:nvPicPr>
          <p:cNvPr id="67588" name="Picture 4" descr="root-serv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8575" y="1743075"/>
            <a:ext cx="5095875" cy="38163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4"/>
          <p:cNvSpPr>
            <a:spLocks noGrp="1"/>
          </p:cNvSpPr>
          <p:nvPr>
            <p:ph type="ftr" sz="quarter" idx="10"/>
          </p:nvPr>
        </p:nvSpPr>
        <p:spPr/>
        <p:txBody>
          <a:bodyPr/>
          <a:lstStyle/>
          <a:p>
            <a:r>
              <a:rPr lang="en-US"/>
              <a:t>CSci4211:          Application Layer</a:t>
            </a:r>
          </a:p>
        </p:txBody>
      </p:sp>
      <p:sp>
        <p:nvSpPr>
          <p:cNvPr id="53" name="Slide Number Placeholder 5"/>
          <p:cNvSpPr>
            <a:spLocks noGrp="1"/>
          </p:cNvSpPr>
          <p:nvPr>
            <p:ph type="sldNum" sz="quarter" idx="11"/>
          </p:nvPr>
        </p:nvSpPr>
        <p:spPr/>
        <p:txBody>
          <a:bodyPr/>
          <a:lstStyle/>
          <a:p>
            <a:fld id="{377E16B9-A1CD-487A-B780-F9F795706DA8}" type="slidenum">
              <a:rPr lang="en-US"/>
              <a:pPr/>
              <a:t>77</a:t>
            </a:fld>
            <a:endParaRPr lang="en-US"/>
          </a:p>
        </p:txBody>
      </p:sp>
      <p:sp>
        <p:nvSpPr>
          <p:cNvPr id="68610" name="Rectangle 2"/>
          <p:cNvSpPr>
            <a:spLocks noGrp="1" noChangeArrowheads="1"/>
          </p:cNvSpPr>
          <p:nvPr>
            <p:ph type="title"/>
          </p:nvPr>
        </p:nvSpPr>
        <p:spPr>
          <a:xfrm>
            <a:off x="-1066800" y="228600"/>
            <a:ext cx="7772400" cy="1143000"/>
          </a:xfrm>
        </p:spPr>
        <p:txBody>
          <a:bodyPr/>
          <a:lstStyle/>
          <a:p>
            <a:r>
              <a:rPr lang="en-US" sz="3600"/>
              <a:t>Simple DNS example</a:t>
            </a:r>
            <a:endParaRPr lang="en-US"/>
          </a:p>
        </p:txBody>
      </p:sp>
      <p:sp>
        <p:nvSpPr>
          <p:cNvPr id="68611" name="Rectangle 3"/>
          <p:cNvSpPr>
            <a:spLocks noGrp="1" noChangeArrowheads="1"/>
          </p:cNvSpPr>
          <p:nvPr>
            <p:ph type="body" sz="half" idx="1"/>
          </p:nvPr>
        </p:nvSpPr>
        <p:spPr/>
        <p:txBody>
          <a:bodyPr/>
          <a:lstStyle/>
          <a:p>
            <a:pPr>
              <a:buFontTx/>
              <a:buNone/>
            </a:pPr>
            <a:r>
              <a:rPr lang="en-US" sz="2000"/>
              <a:t>host </a:t>
            </a:r>
            <a:r>
              <a:rPr lang="en-US" sz="2000" b="1">
                <a:latin typeface="Courier New" pitchFamily="49" charset="0"/>
              </a:rPr>
              <a:t>homeboy.aol.com</a:t>
            </a:r>
            <a:r>
              <a:rPr lang="en-US" sz="2000"/>
              <a:t> wants IP address of </a:t>
            </a:r>
            <a:r>
              <a:rPr lang="en-US" sz="2000" b="1">
                <a:latin typeface="Courier New" pitchFamily="49" charset="0"/>
              </a:rPr>
              <a:t>afer.cs.umn.edu</a:t>
            </a:r>
          </a:p>
          <a:p>
            <a:pPr>
              <a:buFontTx/>
              <a:buNone/>
            </a:pPr>
            <a:r>
              <a:rPr lang="en-US" sz="2000">
                <a:solidFill>
                  <a:srgbClr val="FF0000"/>
                </a:solidFill>
              </a:rPr>
              <a:t>1.</a:t>
            </a:r>
            <a:r>
              <a:rPr lang="en-US" sz="2000"/>
              <a:t> Contacts its local DNS server, </a:t>
            </a:r>
            <a:r>
              <a:rPr lang="en-US" sz="2000" b="1">
                <a:latin typeface="Courier New" pitchFamily="49" charset="0"/>
              </a:rPr>
              <a:t>dns.aol.com</a:t>
            </a:r>
            <a:endParaRPr lang="en-US" sz="2000"/>
          </a:p>
          <a:p>
            <a:pPr>
              <a:buFontTx/>
              <a:buNone/>
            </a:pPr>
            <a:r>
              <a:rPr lang="en-US" sz="2000">
                <a:solidFill>
                  <a:srgbClr val="FF0000"/>
                </a:solidFill>
              </a:rPr>
              <a:t>2.</a:t>
            </a:r>
            <a:r>
              <a:rPr lang="en-US" sz="2000"/>
              <a:t> </a:t>
            </a:r>
            <a:r>
              <a:rPr lang="en-US" sz="2000" b="1">
                <a:latin typeface="Courier New" pitchFamily="49" charset="0"/>
              </a:rPr>
              <a:t>dns.aol.com </a:t>
            </a:r>
            <a:r>
              <a:rPr lang="en-US" sz="2000"/>
              <a:t>contacts root name server, if necessary</a:t>
            </a:r>
          </a:p>
          <a:p>
            <a:pPr>
              <a:buFontTx/>
              <a:buNone/>
            </a:pPr>
            <a:r>
              <a:rPr lang="en-US" sz="2000">
                <a:solidFill>
                  <a:srgbClr val="FF0000"/>
                </a:solidFill>
              </a:rPr>
              <a:t>3.</a:t>
            </a:r>
            <a:r>
              <a:rPr lang="en-US" sz="2000"/>
              <a:t> root name server contacts authoritative name server, </a:t>
            </a:r>
            <a:r>
              <a:rPr lang="en-US" sz="2000" b="1">
                <a:latin typeface="Courier New" pitchFamily="49" charset="0"/>
              </a:rPr>
              <a:t>dns.umn.edu,</a:t>
            </a:r>
            <a:r>
              <a:rPr lang="en-US" sz="2000"/>
              <a:t> if necessary</a:t>
            </a:r>
            <a:r>
              <a:rPr lang="en-US" sz="2000" b="1">
                <a:latin typeface="Courier New" pitchFamily="49" charset="0"/>
              </a:rPr>
              <a:t> </a:t>
            </a:r>
          </a:p>
          <a:p>
            <a:endParaRPr lang="en-US" sz="2000"/>
          </a:p>
        </p:txBody>
      </p:sp>
      <p:sp>
        <p:nvSpPr>
          <p:cNvPr id="68612" name="Text Box 4"/>
          <p:cNvSpPr txBox="1">
            <a:spLocks noChangeArrowheads="1"/>
          </p:cNvSpPr>
          <p:nvPr/>
        </p:nvSpPr>
        <p:spPr bwMode="auto">
          <a:xfrm>
            <a:off x="4100513" y="5222875"/>
            <a:ext cx="2017712" cy="6111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latin typeface="Comic Sans MS" pitchFamily="66" charset="0"/>
              </a:rPr>
              <a:t>requesting host</a:t>
            </a:r>
            <a:endParaRPr lang="en-US"/>
          </a:p>
          <a:p>
            <a:pPr algn="ctr"/>
            <a:r>
              <a:rPr lang="en-US" sz="1600" b="1">
                <a:latin typeface="Courier New" pitchFamily="49" charset="0"/>
              </a:rPr>
              <a:t>homeboy.aol.com</a:t>
            </a:r>
            <a:endParaRPr lang="en-US" sz="1600"/>
          </a:p>
        </p:txBody>
      </p:sp>
      <p:graphicFrame>
        <p:nvGraphicFramePr>
          <p:cNvPr id="68613" name="Object 5"/>
          <p:cNvGraphicFramePr>
            <a:graphicFrameLocks noChangeAspect="1"/>
          </p:cNvGraphicFramePr>
          <p:nvPr/>
        </p:nvGraphicFramePr>
        <p:xfrm>
          <a:off x="4694238" y="4594225"/>
          <a:ext cx="833437" cy="638175"/>
        </p:xfrm>
        <a:graphic>
          <a:graphicData uri="http://schemas.openxmlformats.org/presentationml/2006/ole">
            <mc:AlternateContent xmlns:mc="http://schemas.openxmlformats.org/markup-compatibility/2006">
              <mc:Choice xmlns:v="urn:schemas-microsoft-com:vml" Requires="v">
                <p:oleObj spid="_x0000_s186440" name="Clip" r:id="rId4" imgW="1305000" imgH="1085760" progId="">
                  <p:embed/>
                </p:oleObj>
              </mc:Choice>
              <mc:Fallback>
                <p:oleObj name="Clip" r:id="rId4" imgW="1305000" imgH="1085760" progId="">
                  <p:embed/>
                  <p:pic>
                    <p:nvPicPr>
                      <p:cNvPr id="0" name="Picture 1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4238" y="4594225"/>
                        <a:ext cx="833437" cy="638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8614" name="Text Box 6"/>
          <p:cNvSpPr txBox="1">
            <a:spLocks noChangeArrowheads="1"/>
          </p:cNvSpPr>
          <p:nvPr/>
        </p:nvSpPr>
        <p:spPr bwMode="auto">
          <a:xfrm>
            <a:off x="6356350" y="5303838"/>
            <a:ext cx="20177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latin typeface="Courier New" pitchFamily="49" charset="0"/>
              </a:rPr>
              <a:t>afer.cs.umn.com</a:t>
            </a:r>
            <a:endParaRPr lang="en-US" sz="1600"/>
          </a:p>
        </p:txBody>
      </p:sp>
      <p:graphicFrame>
        <p:nvGraphicFramePr>
          <p:cNvPr id="68615" name="Object 7"/>
          <p:cNvGraphicFramePr>
            <a:graphicFrameLocks noChangeAspect="1"/>
          </p:cNvGraphicFramePr>
          <p:nvPr/>
        </p:nvGraphicFramePr>
        <p:xfrm>
          <a:off x="6561138" y="4556125"/>
          <a:ext cx="833437" cy="638175"/>
        </p:xfrm>
        <a:graphic>
          <a:graphicData uri="http://schemas.openxmlformats.org/presentationml/2006/ole">
            <mc:AlternateContent xmlns:mc="http://schemas.openxmlformats.org/markup-compatibility/2006">
              <mc:Choice xmlns:v="urn:schemas-microsoft-com:vml" Requires="v">
                <p:oleObj spid="_x0000_s186441" name="Clip" r:id="rId6" imgW="1305000" imgH="1085760" progId="">
                  <p:embed/>
                </p:oleObj>
              </mc:Choice>
              <mc:Fallback>
                <p:oleObj name="Clip" r:id="rId6" imgW="1305000" imgH="1085760" progId="">
                  <p:embed/>
                  <p:pic>
                    <p:nvPicPr>
                      <p:cNvPr id="0" name="Picture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1138" y="4556125"/>
                        <a:ext cx="833437" cy="638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68616" name="Group 8"/>
          <p:cNvGrpSpPr>
            <a:grpSpLocks/>
          </p:cNvGrpSpPr>
          <p:nvPr/>
        </p:nvGrpSpPr>
        <p:grpSpPr bwMode="auto">
          <a:xfrm>
            <a:off x="4856163" y="2528888"/>
            <a:ext cx="369887" cy="657225"/>
            <a:chOff x="4180" y="783"/>
            <a:chExt cx="150" cy="307"/>
          </a:xfrm>
        </p:grpSpPr>
        <p:sp>
          <p:nvSpPr>
            <p:cNvPr id="68617" name="AutoShape 9"/>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8" name="Rectangle 10"/>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9"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0"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1" name="Line 13"/>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2" name="Line 14"/>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3"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4" name="Rectangle 16"/>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625" name="Text Box 17"/>
          <p:cNvSpPr txBox="1">
            <a:spLocks noChangeArrowheads="1"/>
          </p:cNvSpPr>
          <p:nvPr/>
        </p:nvSpPr>
        <p:spPr bwMode="auto">
          <a:xfrm>
            <a:off x="5381625" y="695325"/>
            <a:ext cx="201136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Comic Sans MS" pitchFamily="66" charset="0"/>
              </a:rPr>
              <a:t>root name server</a:t>
            </a:r>
            <a:endParaRPr lang="en-US" sz="1600"/>
          </a:p>
        </p:txBody>
      </p:sp>
      <p:sp>
        <p:nvSpPr>
          <p:cNvPr id="68626" name="Text Box 18"/>
          <p:cNvSpPr txBox="1">
            <a:spLocks noChangeArrowheads="1"/>
          </p:cNvSpPr>
          <p:nvPr/>
        </p:nvSpPr>
        <p:spPr bwMode="auto">
          <a:xfrm>
            <a:off x="6065838" y="3424238"/>
            <a:ext cx="2901950" cy="6111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latin typeface="Comic Sans MS" pitchFamily="66" charset="0"/>
              </a:rPr>
              <a:t>authorititive name server</a:t>
            </a:r>
            <a:endParaRPr lang="en-US" sz="1800"/>
          </a:p>
          <a:p>
            <a:pPr algn="ctr"/>
            <a:r>
              <a:rPr lang="en-US" sz="1600" b="1">
                <a:latin typeface="Courier New" pitchFamily="49" charset="0"/>
              </a:rPr>
              <a:t>dns.umn.edu</a:t>
            </a:r>
            <a:endParaRPr lang="en-US" sz="1600"/>
          </a:p>
        </p:txBody>
      </p:sp>
      <p:sp>
        <p:nvSpPr>
          <p:cNvPr id="68627" name="Line 19"/>
          <p:cNvSpPr>
            <a:spLocks noChangeShapeType="1"/>
          </p:cNvSpPr>
          <p:nvPr/>
        </p:nvSpPr>
        <p:spPr bwMode="auto">
          <a:xfrm flipH="1" flipV="1">
            <a:off x="4905375" y="3216275"/>
            <a:ext cx="0" cy="131445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8" name="Line 20"/>
          <p:cNvSpPr>
            <a:spLocks noChangeShapeType="1"/>
          </p:cNvSpPr>
          <p:nvPr/>
        </p:nvSpPr>
        <p:spPr bwMode="auto">
          <a:xfrm flipV="1">
            <a:off x="5019675" y="1520825"/>
            <a:ext cx="914400" cy="97155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9" name="Line 21"/>
          <p:cNvSpPr>
            <a:spLocks noChangeShapeType="1"/>
          </p:cNvSpPr>
          <p:nvPr/>
        </p:nvSpPr>
        <p:spPr bwMode="auto">
          <a:xfrm>
            <a:off x="6324600" y="1701800"/>
            <a:ext cx="561975" cy="8001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30" name="Line 22"/>
          <p:cNvSpPr>
            <a:spLocks noChangeShapeType="1"/>
          </p:cNvSpPr>
          <p:nvPr/>
        </p:nvSpPr>
        <p:spPr bwMode="auto">
          <a:xfrm flipH="1" flipV="1">
            <a:off x="6410325" y="1530350"/>
            <a:ext cx="647700" cy="93345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31" name="Line 23"/>
          <p:cNvSpPr>
            <a:spLocks noChangeShapeType="1"/>
          </p:cNvSpPr>
          <p:nvPr/>
        </p:nvSpPr>
        <p:spPr bwMode="auto">
          <a:xfrm flipH="1">
            <a:off x="5210175" y="1730375"/>
            <a:ext cx="733425" cy="7620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32" name="Line 24"/>
          <p:cNvSpPr>
            <a:spLocks noChangeShapeType="1"/>
          </p:cNvSpPr>
          <p:nvPr/>
        </p:nvSpPr>
        <p:spPr bwMode="auto">
          <a:xfrm>
            <a:off x="5095875" y="3244850"/>
            <a:ext cx="9525" cy="1323975"/>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633" name="Group 25"/>
          <p:cNvGrpSpPr>
            <a:grpSpLocks/>
          </p:cNvGrpSpPr>
          <p:nvPr/>
        </p:nvGrpSpPr>
        <p:grpSpPr bwMode="auto">
          <a:xfrm>
            <a:off x="4017963" y="3343275"/>
            <a:ext cx="2032000" cy="611188"/>
            <a:chOff x="2789" y="2132"/>
            <a:chExt cx="1280" cy="385"/>
          </a:xfrm>
        </p:grpSpPr>
        <p:sp>
          <p:nvSpPr>
            <p:cNvPr id="68634" name="Rectangle 26"/>
            <p:cNvSpPr>
              <a:spLocks noChangeArrowheads="1"/>
            </p:cNvSpPr>
            <p:nvPr/>
          </p:nvSpPr>
          <p:spPr bwMode="auto">
            <a:xfrm>
              <a:off x="2838" y="2178"/>
              <a:ext cx="1182" cy="3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35" name="Text Box 27"/>
            <p:cNvSpPr txBox="1">
              <a:spLocks noChangeArrowheads="1"/>
            </p:cNvSpPr>
            <p:nvPr/>
          </p:nvSpPr>
          <p:spPr bwMode="auto">
            <a:xfrm>
              <a:off x="2789" y="2132"/>
              <a:ext cx="1280" cy="3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latin typeface="Comic Sans MS" pitchFamily="66" charset="0"/>
                </a:rPr>
                <a:t>local name server</a:t>
              </a:r>
              <a:endParaRPr lang="en-US"/>
            </a:p>
            <a:p>
              <a:pPr algn="ctr"/>
              <a:r>
                <a:rPr lang="en-US" sz="1600" b="1">
                  <a:latin typeface="Courier New" pitchFamily="49" charset="0"/>
                </a:rPr>
                <a:t>dns.aol.com</a:t>
              </a:r>
              <a:endParaRPr lang="en-US" sz="1600"/>
            </a:p>
          </p:txBody>
        </p:sp>
      </p:grpSp>
      <p:sp>
        <p:nvSpPr>
          <p:cNvPr id="68636" name="Text Box 28"/>
          <p:cNvSpPr txBox="1">
            <a:spLocks noChangeArrowheads="1"/>
          </p:cNvSpPr>
          <p:nvPr/>
        </p:nvSpPr>
        <p:spPr bwMode="auto">
          <a:xfrm>
            <a:off x="4616450" y="4071938"/>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1</a:t>
            </a:r>
            <a:endParaRPr lang="en-US"/>
          </a:p>
        </p:txBody>
      </p:sp>
      <p:sp>
        <p:nvSpPr>
          <p:cNvPr id="68637" name="Text Box 29"/>
          <p:cNvSpPr txBox="1">
            <a:spLocks noChangeArrowheads="1"/>
          </p:cNvSpPr>
          <p:nvPr/>
        </p:nvSpPr>
        <p:spPr bwMode="auto">
          <a:xfrm>
            <a:off x="5159375" y="1738313"/>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2</a:t>
            </a:r>
            <a:endParaRPr lang="en-US"/>
          </a:p>
        </p:txBody>
      </p:sp>
      <p:sp>
        <p:nvSpPr>
          <p:cNvPr id="68638" name="Text Box 30"/>
          <p:cNvSpPr txBox="1">
            <a:spLocks noChangeArrowheads="1"/>
          </p:cNvSpPr>
          <p:nvPr/>
        </p:nvSpPr>
        <p:spPr bwMode="auto">
          <a:xfrm>
            <a:off x="6302375" y="1985963"/>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3</a:t>
            </a:r>
            <a:endParaRPr lang="en-US"/>
          </a:p>
        </p:txBody>
      </p:sp>
      <p:sp>
        <p:nvSpPr>
          <p:cNvPr id="68639" name="Text Box 31"/>
          <p:cNvSpPr txBox="1">
            <a:spLocks noChangeArrowheads="1"/>
          </p:cNvSpPr>
          <p:nvPr/>
        </p:nvSpPr>
        <p:spPr bwMode="auto">
          <a:xfrm>
            <a:off x="6683375" y="1738313"/>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4</a:t>
            </a:r>
            <a:endParaRPr lang="en-US"/>
          </a:p>
        </p:txBody>
      </p:sp>
      <p:sp>
        <p:nvSpPr>
          <p:cNvPr id="68640" name="Text Box 32"/>
          <p:cNvSpPr txBox="1">
            <a:spLocks noChangeArrowheads="1"/>
          </p:cNvSpPr>
          <p:nvPr/>
        </p:nvSpPr>
        <p:spPr bwMode="auto">
          <a:xfrm>
            <a:off x="5530850" y="2062163"/>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5</a:t>
            </a:r>
            <a:endParaRPr lang="en-US"/>
          </a:p>
        </p:txBody>
      </p:sp>
      <p:sp>
        <p:nvSpPr>
          <p:cNvPr id="68641" name="Text Box 33"/>
          <p:cNvSpPr txBox="1">
            <a:spLocks noChangeArrowheads="1"/>
          </p:cNvSpPr>
          <p:nvPr/>
        </p:nvSpPr>
        <p:spPr bwMode="auto">
          <a:xfrm>
            <a:off x="5149850" y="4110038"/>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6</a:t>
            </a:r>
            <a:endParaRPr lang="en-US"/>
          </a:p>
        </p:txBody>
      </p:sp>
      <p:grpSp>
        <p:nvGrpSpPr>
          <p:cNvPr id="68642" name="Group 34"/>
          <p:cNvGrpSpPr>
            <a:grpSpLocks/>
          </p:cNvGrpSpPr>
          <p:nvPr/>
        </p:nvGrpSpPr>
        <p:grpSpPr bwMode="auto">
          <a:xfrm>
            <a:off x="5970588" y="1109663"/>
            <a:ext cx="369887" cy="657225"/>
            <a:chOff x="4180" y="783"/>
            <a:chExt cx="150" cy="307"/>
          </a:xfrm>
        </p:grpSpPr>
        <p:sp>
          <p:nvSpPr>
            <p:cNvPr id="68643" name="AutoShape 35"/>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44" name="Rectangle 36"/>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45" name="Rectangle 3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46" name="AutoShape 3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47" name="Line 39"/>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48" name="Line 40"/>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49" name="Rectangle 4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50" name="Rectangle 42"/>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651" name="Group 43"/>
          <p:cNvGrpSpPr>
            <a:grpSpLocks/>
          </p:cNvGrpSpPr>
          <p:nvPr/>
        </p:nvGrpSpPr>
        <p:grpSpPr bwMode="auto">
          <a:xfrm>
            <a:off x="6799263" y="2538413"/>
            <a:ext cx="369887" cy="657225"/>
            <a:chOff x="4180" y="783"/>
            <a:chExt cx="150" cy="307"/>
          </a:xfrm>
        </p:grpSpPr>
        <p:sp>
          <p:nvSpPr>
            <p:cNvPr id="68652" name="AutoShape 44"/>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53" name="Rectangle 45"/>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54" name="Rectangle 4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55" name="AutoShape 4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56" name="Line 48"/>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57" name="Line 49"/>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58" name="Rectangle 5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59" name="Rectangle 51"/>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oter Placeholder 4"/>
          <p:cNvSpPr>
            <a:spLocks noGrp="1"/>
          </p:cNvSpPr>
          <p:nvPr>
            <p:ph type="ftr" sz="quarter" idx="10"/>
          </p:nvPr>
        </p:nvSpPr>
        <p:spPr/>
        <p:txBody>
          <a:bodyPr/>
          <a:lstStyle/>
          <a:p>
            <a:r>
              <a:rPr lang="en-US"/>
              <a:t>CSci4211:          Application Layer</a:t>
            </a:r>
          </a:p>
        </p:txBody>
      </p:sp>
      <p:sp>
        <p:nvSpPr>
          <p:cNvPr id="69" name="Slide Number Placeholder 5"/>
          <p:cNvSpPr>
            <a:spLocks noGrp="1"/>
          </p:cNvSpPr>
          <p:nvPr>
            <p:ph type="sldNum" sz="quarter" idx="11"/>
          </p:nvPr>
        </p:nvSpPr>
        <p:spPr/>
        <p:txBody>
          <a:bodyPr/>
          <a:lstStyle/>
          <a:p>
            <a:fld id="{81B669E4-8AB0-4A66-A33D-1D453DB05946}" type="slidenum">
              <a:rPr lang="en-US"/>
              <a:pPr/>
              <a:t>78</a:t>
            </a:fld>
            <a:endParaRPr lang="en-US"/>
          </a:p>
        </p:txBody>
      </p:sp>
      <p:sp>
        <p:nvSpPr>
          <p:cNvPr id="69634" name="Rectangle 2"/>
          <p:cNvSpPr>
            <a:spLocks noGrp="1" noChangeArrowheads="1"/>
          </p:cNvSpPr>
          <p:nvPr>
            <p:ph type="title"/>
          </p:nvPr>
        </p:nvSpPr>
        <p:spPr/>
        <p:txBody>
          <a:bodyPr/>
          <a:lstStyle/>
          <a:p>
            <a:r>
              <a:rPr lang="en-US" sz="3600"/>
              <a:t>DNS example</a:t>
            </a:r>
            <a:endParaRPr lang="en-US"/>
          </a:p>
        </p:txBody>
      </p:sp>
      <p:sp>
        <p:nvSpPr>
          <p:cNvPr id="69635" name="Rectangle 3"/>
          <p:cNvSpPr>
            <a:spLocks noGrp="1" noChangeArrowheads="1"/>
          </p:cNvSpPr>
          <p:nvPr>
            <p:ph type="body" sz="half" idx="1"/>
          </p:nvPr>
        </p:nvSpPr>
        <p:spPr>
          <a:xfrm>
            <a:off x="619125" y="1438275"/>
            <a:ext cx="3162300" cy="3448050"/>
          </a:xfrm>
        </p:spPr>
        <p:txBody>
          <a:bodyPr/>
          <a:lstStyle/>
          <a:p>
            <a:pPr>
              <a:buFontTx/>
              <a:buNone/>
            </a:pPr>
            <a:r>
              <a:rPr lang="en-US" sz="2400"/>
              <a:t>Root name server:</a:t>
            </a:r>
            <a:endParaRPr lang="en-US" sz="2000"/>
          </a:p>
          <a:p>
            <a:r>
              <a:rPr lang="en-US" sz="2000"/>
              <a:t>may not know authoritative name server</a:t>
            </a:r>
          </a:p>
          <a:p>
            <a:r>
              <a:rPr lang="en-US" sz="2000"/>
              <a:t>may know </a:t>
            </a:r>
            <a:r>
              <a:rPr lang="en-US" sz="2000" i="1">
                <a:solidFill>
                  <a:schemeClr val="accent2"/>
                </a:solidFill>
              </a:rPr>
              <a:t>intermediate name server:</a:t>
            </a:r>
            <a:r>
              <a:rPr lang="en-US" sz="2000"/>
              <a:t> who to contact to find authoritative name server</a:t>
            </a:r>
          </a:p>
        </p:txBody>
      </p:sp>
      <p:graphicFrame>
        <p:nvGraphicFramePr>
          <p:cNvPr id="69636" name="Object 4"/>
          <p:cNvGraphicFramePr>
            <a:graphicFrameLocks noChangeAspect="1"/>
          </p:cNvGraphicFramePr>
          <p:nvPr/>
        </p:nvGraphicFramePr>
        <p:xfrm>
          <a:off x="4818063" y="4473575"/>
          <a:ext cx="833437" cy="638175"/>
        </p:xfrm>
        <a:graphic>
          <a:graphicData uri="http://schemas.openxmlformats.org/presentationml/2006/ole">
            <mc:AlternateContent xmlns:mc="http://schemas.openxmlformats.org/markup-compatibility/2006">
              <mc:Choice xmlns:v="urn:schemas-microsoft-com:vml" Requires="v">
                <p:oleObj spid="_x0000_s187464" name="Clip" r:id="rId4" imgW="1305000" imgH="1085760" progId="">
                  <p:embed/>
                </p:oleObj>
              </mc:Choice>
              <mc:Fallback>
                <p:oleObj name="Clip" r:id="rId4" imgW="1305000" imgH="1085760" progId="">
                  <p:embed/>
                  <p:pic>
                    <p:nvPicPr>
                      <p:cNvPr id="0" name="Picture 1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8063" y="4473575"/>
                        <a:ext cx="833437" cy="638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9637" name="Text Box 5"/>
          <p:cNvSpPr txBox="1">
            <a:spLocks noChangeArrowheads="1"/>
          </p:cNvSpPr>
          <p:nvPr/>
        </p:nvSpPr>
        <p:spPr bwMode="auto">
          <a:xfrm>
            <a:off x="3900488" y="5051425"/>
            <a:ext cx="2017712" cy="6111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latin typeface="Comic Sans MS" pitchFamily="66" charset="0"/>
              </a:rPr>
              <a:t>requesting host</a:t>
            </a:r>
            <a:endParaRPr lang="en-US"/>
          </a:p>
          <a:p>
            <a:pPr algn="ctr"/>
            <a:r>
              <a:rPr lang="en-US" sz="1600" b="1">
                <a:latin typeface="Courier New" pitchFamily="49" charset="0"/>
              </a:rPr>
              <a:t>homeboy.aol.com</a:t>
            </a:r>
            <a:endParaRPr lang="en-US" sz="1600"/>
          </a:p>
        </p:txBody>
      </p:sp>
      <p:sp>
        <p:nvSpPr>
          <p:cNvPr id="69638" name="Text Box 6"/>
          <p:cNvSpPr txBox="1">
            <a:spLocks noChangeArrowheads="1"/>
          </p:cNvSpPr>
          <p:nvPr/>
        </p:nvSpPr>
        <p:spPr bwMode="auto">
          <a:xfrm>
            <a:off x="6432550" y="5840413"/>
            <a:ext cx="20177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latin typeface="Courier New" pitchFamily="49" charset="0"/>
              </a:rPr>
              <a:t>afer.cs.umn.edu</a:t>
            </a:r>
            <a:endParaRPr lang="en-US" sz="1600"/>
          </a:p>
        </p:txBody>
      </p:sp>
      <p:graphicFrame>
        <p:nvGraphicFramePr>
          <p:cNvPr id="69639" name="Object 7"/>
          <p:cNvGraphicFramePr>
            <a:graphicFrameLocks noChangeAspect="1"/>
          </p:cNvGraphicFramePr>
          <p:nvPr/>
        </p:nvGraphicFramePr>
        <p:xfrm>
          <a:off x="6942138" y="5273675"/>
          <a:ext cx="833437" cy="638175"/>
        </p:xfrm>
        <a:graphic>
          <a:graphicData uri="http://schemas.openxmlformats.org/presentationml/2006/ole">
            <mc:AlternateContent xmlns:mc="http://schemas.openxmlformats.org/markup-compatibility/2006">
              <mc:Choice xmlns:v="urn:schemas-microsoft-com:vml" Requires="v">
                <p:oleObj spid="_x0000_s187465" name="Clip" r:id="rId6" imgW="1305000" imgH="1085760" progId="">
                  <p:embed/>
                </p:oleObj>
              </mc:Choice>
              <mc:Fallback>
                <p:oleObj name="Clip" r:id="rId6" imgW="1305000" imgH="1085760" progId="">
                  <p:embed/>
                  <p:pic>
                    <p:nvPicPr>
                      <p:cNvPr id="0" name="Picture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2138" y="5273675"/>
                        <a:ext cx="833437" cy="638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69640" name="Group 8"/>
          <p:cNvGrpSpPr>
            <a:grpSpLocks/>
          </p:cNvGrpSpPr>
          <p:nvPr/>
        </p:nvGrpSpPr>
        <p:grpSpPr bwMode="auto">
          <a:xfrm>
            <a:off x="5065713" y="2398713"/>
            <a:ext cx="369887" cy="657225"/>
            <a:chOff x="4180" y="783"/>
            <a:chExt cx="150" cy="307"/>
          </a:xfrm>
        </p:grpSpPr>
        <p:sp>
          <p:nvSpPr>
            <p:cNvPr id="69641" name="AutoShape 9"/>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2" name="Rectangle 10"/>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3"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4"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5" name="Line 13"/>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6" name="Line 14"/>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7"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8" name="Rectangle 16"/>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649" name="Text Box 17"/>
          <p:cNvSpPr txBox="1">
            <a:spLocks noChangeArrowheads="1"/>
          </p:cNvSpPr>
          <p:nvPr/>
        </p:nvSpPr>
        <p:spPr bwMode="auto">
          <a:xfrm>
            <a:off x="5591175" y="565150"/>
            <a:ext cx="201136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Comic Sans MS" pitchFamily="66" charset="0"/>
              </a:rPr>
              <a:t>root name server</a:t>
            </a:r>
            <a:endParaRPr lang="en-US" sz="1600"/>
          </a:p>
        </p:txBody>
      </p:sp>
      <p:sp>
        <p:nvSpPr>
          <p:cNvPr id="69650" name="Line 18"/>
          <p:cNvSpPr>
            <a:spLocks noChangeShapeType="1"/>
          </p:cNvSpPr>
          <p:nvPr/>
        </p:nvSpPr>
        <p:spPr bwMode="auto">
          <a:xfrm flipH="1" flipV="1">
            <a:off x="5114925" y="3086100"/>
            <a:ext cx="0" cy="131445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1" name="Line 19"/>
          <p:cNvSpPr>
            <a:spLocks noChangeShapeType="1"/>
          </p:cNvSpPr>
          <p:nvPr/>
        </p:nvSpPr>
        <p:spPr bwMode="auto">
          <a:xfrm flipV="1">
            <a:off x="5229225" y="1390650"/>
            <a:ext cx="914400" cy="97155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2" name="Line 20"/>
          <p:cNvSpPr>
            <a:spLocks noChangeShapeType="1"/>
          </p:cNvSpPr>
          <p:nvPr/>
        </p:nvSpPr>
        <p:spPr bwMode="auto">
          <a:xfrm>
            <a:off x="6534150" y="1571625"/>
            <a:ext cx="561975" cy="8001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3" name="Line 21"/>
          <p:cNvSpPr>
            <a:spLocks noChangeShapeType="1"/>
          </p:cNvSpPr>
          <p:nvPr/>
        </p:nvSpPr>
        <p:spPr bwMode="auto">
          <a:xfrm flipH="1" flipV="1">
            <a:off x="6619875" y="1400175"/>
            <a:ext cx="647700" cy="93345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4" name="Line 22"/>
          <p:cNvSpPr>
            <a:spLocks noChangeShapeType="1"/>
          </p:cNvSpPr>
          <p:nvPr/>
        </p:nvSpPr>
        <p:spPr bwMode="auto">
          <a:xfrm flipH="1">
            <a:off x="5419725" y="1600200"/>
            <a:ext cx="733425" cy="7620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5" name="Line 23"/>
          <p:cNvSpPr>
            <a:spLocks noChangeShapeType="1"/>
          </p:cNvSpPr>
          <p:nvPr/>
        </p:nvSpPr>
        <p:spPr bwMode="auto">
          <a:xfrm>
            <a:off x="5305425" y="3114675"/>
            <a:ext cx="9525" cy="1323975"/>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9656" name="Group 24"/>
          <p:cNvGrpSpPr>
            <a:grpSpLocks/>
          </p:cNvGrpSpPr>
          <p:nvPr/>
        </p:nvGrpSpPr>
        <p:grpSpPr bwMode="auto">
          <a:xfrm>
            <a:off x="3941763" y="3232150"/>
            <a:ext cx="2032000" cy="611188"/>
            <a:chOff x="2789" y="2132"/>
            <a:chExt cx="1280" cy="385"/>
          </a:xfrm>
        </p:grpSpPr>
        <p:sp>
          <p:nvSpPr>
            <p:cNvPr id="69657" name="Rectangle 25"/>
            <p:cNvSpPr>
              <a:spLocks noChangeArrowheads="1"/>
            </p:cNvSpPr>
            <p:nvPr/>
          </p:nvSpPr>
          <p:spPr bwMode="auto">
            <a:xfrm>
              <a:off x="2838" y="2178"/>
              <a:ext cx="1182" cy="3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8" name="Text Box 26"/>
            <p:cNvSpPr txBox="1">
              <a:spLocks noChangeArrowheads="1"/>
            </p:cNvSpPr>
            <p:nvPr/>
          </p:nvSpPr>
          <p:spPr bwMode="auto">
            <a:xfrm>
              <a:off x="2789" y="2132"/>
              <a:ext cx="1280" cy="3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latin typeface="Comic Sans MS" pitchFamily="66" charset="0"/>
                </a:rPr>
                <a:t>local name server</a:t>
              </a:r>
              <a:endParaRPr lang="en-US"/>
            </a:p>
            <a:p>
              <a:pPr algn="ctr"/>
              <a:r>
                <a:rPr lang="en-US" sz="1600" b="1">
                  <a:latin typeface="Courier New" pitchFamily="49" charset="0"/>
                </a:rPr>
                <a:t>dns.aol.com</a:t>
              </a:r>
              <a:endParaRPr lang="en-US" sz="1600"/>
            </a:p>
          </p:txBody>
        </p:sp>
      </p:grpSp>
      <p:sp>
        <p:nvSpPr>
          <p:cNvPr id="69659" name="Text Box 27"/>
          <p:cNvSpPr txBox="1">
            <a:spLocks noChangeArrowheads="1"/>
          </p:cNvSpPr>
          <p:nvPr/>
        </p:nvSpPr>
        <p:spPr bwMode="auto">
          <a:xfrm>
            <a:off x="4826000" y="3941763"/>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1</a:t>
            </a:r>
            <a:endParaRPr lang="en-US"/>
          </a:p>
        </p:txBody>
      </p:sp>
      <p:sp>
        <p:nvSpPr>
          <p:cNvPr id="69660" name="Text Box 28"/>
          <p:cNvSpPr txBox="1">
            <a:spLocks noChangeArrowheads="1"/>
          </p:cNvSpPr>
          <p:nvPr/>
        </p:nvSpPr>
        <p:spPr bwMode="auto">
          <a:xfrm>
            <a:off x="5368925" y="1608138"/>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2</a:t>
            </a:r>
            <a:endParaRPr lang="en-US"/>
          </a:p>
        </p:txBody>
      </p:sp>
      <p:sp>
        <p:nvSpPr>
          <p:cNvPr id="69661" name="Text Box 29"/>
          <p:cNvSpPr txBox="1">
            <a:spLocks noChangeArrowheads="1"/>
          </p:cNvSpPr>
          <p:nvPr/>
        </p:nvSpPr>
        <p:spPr bwMode="auto">
          <a:xfrm>
            <a:off x="6511925" y="1855788"/>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3</a:t>
            </a:r>
            <a:endParaRPr lang="en-US"/>
          </a:p>
        </p:txBody>
      </p:sp>
      <p:sp>
        <p:nvSpPr>
          <p:cNvPr id="69662" name="Text Box 30"/>
          <p:cNvSpPr txBox="1">
            <a:spLocks noChangeArrowheads="1"/>
          </p:cNvSpPr>
          <p:nvPr/>
        </p:nvSpPr>
        <p:spPr bwMode="auto">
          <a:xfrm>
            <a:off x="6778625" y="3760788"/>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4</a:t>
            </a:r>
            <a:endParaRPr lang="en-US"/>
          </a:p>
        </p:txBody>
      </p:sp>
      <p:sp>
        <p:nvSpPr>
          <p:cNvPr id="69663" name="Text Box 31"/>
          <p:cNvSpPr txBox="1">
            <a:spLocks noChangeArrowheads="1"/>
          </p:cNvSpPr>
          <p:nvPr/>
        </p:nvSpPr>
        <p:spPr bwMode="auto">
          <a:xfrm>
            <a:off x="7302500" y="3732213"/>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5</a:t>
            </a:r>
            <a:endParaRPr lang="en-US"/>
          </a:p>
        </p:txBody>
      </p:sp>
      <p:sp>
        <p:nvSpPr>
          <p:cNvPr id="69664" name="Text Box 32"/>
          <p:cNvSpPr txBox="1">
            <a:spLocks noChangeArrowheads="1"/>
          </p:cNvSpPr>
          <p:nvPr/>
        </p:nvSpPr>
        <p:spPr bwMode="auto">
          <a:xfrm>
            <a:off x="6911975" y="1570038"/>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6</a:t>
            </a:r>
            <a:endParaRPr lang="en-US"/>
          </a:p>
        </p:txBody>
      </p:sp>
      <p:grpSp>
        <p:nvGrpSpPr>
          <p:cNvPr id="69665" name="Group 33"/>
          <p:cNvGrpSpPr>
            <a:grpSpLocks/>
          </p:cNvGrpSpPr>
          <p:nvPr/>
        </p:nvGrpSpPr>
        <p:grpSpPr bwMode="auto">
          <a:xfrm>
            <a:off x="6180138" y="979488"/>
            <a:ext cx="369887" cy="657225"/>
            <a:chOff x="4180" y="783"/>
            <a:chExt cx="150" cy="307"/>
          </a:xfrm>
        </p:grpSpPr>
        <p:sp>
          <p:nvSpPr>
            <p:cNvPr id="69666" name="AutoShape 34"/>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7" name="Rectangle 35"/>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8" name="Rectangle 3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9" name="AutoShape 3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0" name="Line 38"/>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1" name="Line 39"/>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2" name="Rectangle 4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3" name="Rectangle 41"/>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9674" name="Group 42"/>
          <p:cNvGrpSpPr>
            <a:grpSpLocks/>
          </p:cNvGrpSpPr>
          <p:nvPr/>
        </p:nvGrpSpPr>
        <p:grpSpPr bwMode="auto">
          <a:xfrm>
            <a:off x="7008813" y="2408238"/>
            <a:ext cx="369887" cy="657225"/>
            <a:chOff x="4180" y="783"/>
            <a:chExt cx="150" cy="307"/>
          </a:xfrm>
        </p:grpSpPr>
        <p:sp>
          <p:nvSpPr>
            <p:cNvPr id="69675" name="AutoShape 43"/>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6" name="Rectangle 44"/>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7" name="Rectangle 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8" name="AutoShape 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9" name="Line 47"/>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80" name="Line 48"/>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81" name="Rectangle 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82" name="Rectangle 50"/>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9683" name="Group 51"/>
          <p:cNvGrpSpPr>
            <a:grpSpLocks/>
          </p:cNvGrpSpPr>
          <p:nvPr/>
        </p:nvGrpSpPr>
        <p:grpSpPr bwMode="auto">
          <a:xfrm>
            <a:off x="6989763" y="4027488"/>
            <a:ext cx="369887" cy="657225"/>
            <a:chOff x="4180" y="783"/>
            <a:chExt cx="150" cy="307"/>
          </a:xfrm>
        </p:grpSpPr>
        <p:sp>
          <p:nvSpPr>
            <p:cNvPr id="69684" name="AutoShape 52"/>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85" name="Rectangle 53"/>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86" name="Rectangle 5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87" name="AutoShape 5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88" name="Line 56"/>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89" name="Line 57"/>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90" name="Rectangle 5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91" name="Rectangle 59"/>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692" name="Text Box 60"/>
          <p:cNvSpPr txBox="1">
            <a:spLocks noChangeArrowheads="1"/>
          </p:cNvSpPr>
          <p:nvPr/>
        </p:nvSpPr>
        <p:spPr bwMode="auto">
          <a:xfrm>
            <a:off x="5903913" y="4575175"/>
            <a:ext cx="2955925" cy="6111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latin typeface="Comic Sans MS" pitchFamily="66" charset="0"/>
              </a:rPr>
              <a:t>authoritative name server</a:t>
            </a:r>
            <a:endParaRPr lang="en-US" sz="1800"/>
          </a:p>
          <a:p>
            <a:pPr algn="ctr"/>
            <a:r>
              <a:rPr lang="en-US" sz="1600" b="1">
                <a:latin typeface="Courier New" pitchFamily="49" charset="0"/>
              </a:rPr>
              <a:t>dns.cs.umn.edu</a:t>
            </a:r>
            <a:endParaRPr lang="en-US" sz="1600"/>
          </a:p>
        </p:txBody>
      </p:sp>
      <p:sp>
        <p:nvSpPr>
          <p:cNvPr id="69693" name="Line 61"/>
          <p:cNvSpPr>
            <a:spLocks noChangeShapeType="1"/>
          </p:cNvSpPr>
          <p:nvPr/>
        </p:nvSpPr>
        <p:spPr bwMode="auto">
          <a:xfrm>
            <a:off x="7096125" y="3114675"/>
            <a:ext cx="9525" cy="923925"/>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94" name="Line 62"/>
          <p:cNvSpPr>
            <a:spLocks noChangeShapeType="1"/>
          </p:cNvSpPr>
          <p:nvPr/>
        </p:nvSpPr>
        <p:spPr bwMode="auto">
          <a:xfrm flipH="1" flipV="1">
            <a:off x="7286625" y="3124200"/>
            <a:ext cx="0" cy="866775"/>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9695" name="Group 63"/>
          <p:cNvGrpSpPr>
            <a:grpSpLocks/>
          </p:cNvGrpSpPr>
          <p:nvPr/>
        </p:nvGrpSpPr>
        <p:grpSpPr bwMode="auto">
          <a:xfrm>
            <a:off x="5961063" y="3232150"/>
            <a:ext cx="2930525" cy="611188"/>
            <a:chOff x="4019" y="2132"/>
            <a:chExt cx="1846" cy="385"/>
          </a:xfrm>
        </p:grpSpPr>
        <p:sp>
          <p:nvSpPr>
            <p:cNvPr id="69696" name="Rectangle 64"/>
            <p:cNvSpPr>
              <a:spLocks noChangeArrowheads="1"/>
            </p:cNvSpPr>
            <p:nvPr/>
          </p:nvSpPr>
          <p:spPr bwMode="auto">
            <a:xfrm>
              <a:off x="4170" y="2196"/>
              <a:ext cx="1512" cy="27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97" name="Text Box 65"/>
            <p:cNvSpPr txBox="1">
              <a:spLocks noChangeArrowheads="1"/>
            </p:cNvSpPr>
            <p:nvPr/>
          </p:nvSpPr>
          <p:spPr bwMode="auto">
            <a:xfrm>
              <a:off x="4019" y="2132"/>
              <a:ext cx="1846" cy="3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latin typeface="Comic Sans MS" pitchFamily="66" charset="0"/>
                </a:rPr>
                <a:t>intermediate name server</a:t>
              </a:r>
              <a:endParaRPr lang="en-US" sz="1800"/>
            </a:p>
            <a:p>
              <a:pPr algn="ctr"/>
              <a:r>
                <a:rPr lang="en-US" sz="1600" b="1">
                  <a:latin typeface="Courier New" pitchFamily="49" charset="0"/>
                </a:rPr>
                <a:t>dns.umn.edu.</a:t>
              </a:r>
              <a:endParaRPr lang="en-US" sz="1600"/>
            </a:p>
          </p:txBody>
        </p:sp>
      </p:grpSp>
      <p:sp>
        <p:nvSpPr>
          <p:cNvPr id="69698" name="Text Box 66"/>
          <p:cNvSpPr txBox="1">
            <a:spLocks noChangeArrowheads="1"/>
          </p:cNvSpPr>
          <p:nvPr/>
        </p:nvSpPr>
        <p:spPr bwMode="auto">
          <a:xfrm>
            <a:off x="5797550" y="1893888"/>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7</a:t>
            </a:r>
            <a:endParaRPr lang="en-US"/>
          </a:p>
        </p:txBody>
      </p:sp>
      <p:sp>
        <p:nvSpPr>
          <p:cNvPr id="69699" name="Text Box 67"/>
          <p:cNvSpPr txBox="1">
            <a:spLocks noChangeArrowheads="1"/>
          </p:cNvSpPr>
          <p:nvPr/>
        </p:nvSpPr>
        <p:spPr bwMode="auto">
          <a:xfrm>
            <a:off x="5378450" y="3960813"/>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8</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ooter Placeholder 4"/>
          <p:cNvSpPr>
            <a:spLocks noGrp="1"/>
          </p:cNvSpPr>
          <p:nvPr>
            <p:ph type="ftr" sz="quarter" idx="10"/>
          </p:nvPr>
        </p:nvSpPr>
        <p:spPr/>
        <p:txBody>
          <a:bodyPr/>
          <a:lstStyle/>
          <a:p>
            <a:r>
              <a:rPr lang="en-US"/>
              <a:t>CSci4211:          Application Layer</a:t>
            </a:r>
          </a:p>
        </p:txBody>
      </p:sp>
      <p:sp>
        <p:nvSpPr>
          <p:cNvPr id="71" name="Slide Number Placeholder 5"/>
          <p:cNvSpPr>
            <a:spLocks noGrp="1"/>
          </p:cNvSpPr>
          <p:nvPr>
            <p:ph type="sldNum" sz="quarter" idx="11"/>
          </p:nvPr>
        </p:nvSpPr>
        <p:spPr/>
        <p:txBody>
          <a:bodyPr/>
          <a:lstStyle/>
          <a:p>
            <a:fld id="{63331FA0-C142-4C39-AE4F-81626657EED5}" type="slidenum">
              <a:rPr lang="en-US"/>
              <a:pPr/>
              <a:t>79</a:t>
            </a:fld>
            <a:endParaRPr lang="en-US"/>
          </a:p>
        </p:txBody>
      </p:sp>
      <p:sp>
        <p:nvSpPr>
          <p:cNvPr id="70658" name="Rectangle 2"/>
          <p:cNvSpPr>
            <a:spLocks noGrp="1" noChangeArrowheads="1"/>
          </p:cNvSpPr>
          <p:nvPr>
            <p:ph type="title"/>
          </p:nvPr>
        </p:nvSpPr>
        <p:spPr>
          <a:xfrm>
            <a:off x="-762000" y="152400"/>
            <a:ext cx="7772400" cy="1143000"/>
          </a:xfrm>
        </p:spPr>
        <p:txBody>
          <a:bodyPr/>
          <a:lstStyle/>
          <a:p>
            <a:r>
              <a:rPr lang="en-US" sz="3600"/>
              <a:t>DNS: iterated queries</a:t>
            </a:r>
            <a:endParaRPr lang="en-US"/>
          </a:p>
        </p:txBody>
      </p:sp>
      <p:sp>
        <p:nvSpPr>
          <p:cNvPr id="70659" name="Rectangle 3"/>
          <p:cNvSpPr>
            <a:spLocks noGrp="1" noChangeArrowheads="1"/>
          </p:cNvSpPr>
          <p:nvPr>
            <p:ph type="body" sz="half" idx="1"/>
          </p:nvPr>
        </p:nvSpPr>
        <p:spPr>
          <a:xfrm>
            <a:off x="619125" y="1438275"/>
            <a:ext cx="3162300" cy="4733925"/>
          </a:xfrm>
        </p:spPr>
        <p:txBody>
          <a:bodyPr/>
          <a:lstStyle/>
          <a:p>
            <a:pPr>
              <a:buFontTx/>
              <a:buNone/>
            </a:pPr>
            <a:r>
              <a:rPr lang="en-US" sz="2400" u="sng">
                <a:solidFill>
                  <a:srgbClr val="FF0000"/>
                </a:solidFill>
              </a:rPr>
              <a:t>recursive query:</a:t>
            </a:r>
            <a:endParaRPr lang="en-US" sz="2000"/>
          </a:p>
          <a:p>
            <a:r>
              <a:rPr lang="en-US" sz="2000"/>
              <a:t>puts burden of name resolution on contacted name server</a:t>
            </a:r>
          </a:p>
          <a:p>
            <a:r>
              <a:rPr lang="en-US" sz="2000"/>
              <a:t>heavy load?</a:t>
            </a:r>
          </a:p>
          <a:p>
            <a:pPr>
              <a:spcBef>
                <a:spcPct val="50000"/>
              </a:spcBef>
              <a:buFontTx/>
              <a:buNone/>
            </a:pPr>
            <a:r>
              <a:rPr lang="en-US" sz="2400" u="sng">
                <a:solidFill>
                  <a:srgbClr val="FF0000"/>
                </a:solidFill>
              </a:rPr>
              <a:t>iterated query:</a:t>
            </a:r>
            <a:endParaRPr lang="en-US" sz="2000">
              <a:solidFill>
                <a:srgbClr val="FF0000"/>
              </a:solidFill>
            </a:endParaRPr>
          </a:p>
          <a:p>
            <a:r>
              <a:rPr lang="en-US" sz="2000"/>
              <a:t>contacted server replies with name of server to contact</a:t>
            </a:r>
          </a:p>
          <a:p>
            <a:r>
              <a:rPr lang="en-US" sz="2000"/>
              <a:t>“I don’t know this name, but ask this server”</a:t>
            </a:r>
          </a:p>
        </p:txBody>
      </p:sp>
      <p:graphicFrame>
        <p:nvGraphicFramePr>
          <p:cNvPr id="70660" name="Object 4"/>
          <p:cNvGraphicFramePr>
            <a:graphicFrameLocks noChangeAspect="1"/>
          </p:cNvGraphicFramePr>
          <p:nvPr/>
        </p:nvGraphicFramePr>
        <p:xfrm>
          <a:off x="4818063" y="4473575"/>
          <a:ext cx="833437" cy="638175"/>
        </p:xfrm>
        <a:graphic>
          <a:graphicData uri="http://schemas.openxmlformats.org/presentationml/2006/ole">
            <mc:AlternateContent xmlns:mc="http://schemas.openxmlformats.org/markup-compatibility/2006">
              <mc:Choice xmlns:v="urn:schemas-microsoft-com:vml" Requires="v">
                <p:oleObj spid="_x0000_s188488" name="Clip" r:id="rId4" imgW="1305000" imgH="1085760" progId="">
                  <p:embed/>
                </p:oleObj>
              </mc:Choice>
              <mc:Fallback>
                <p:oleObj name="Clip" r:id="rId4" imgW="1305000" imgH="10857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8063" y="4473575"/>
                        <a:ext cx="833437" cy="638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0661" name="Text Box 5"/>
          <p:cNvSpPr txBox="1">
            <a:spLocks noChangeArrowheads="1"/>
          </p:cNvSpPr>
          <p:nvPr/>
        </p:nvSpPr>
        <p:spPr bwMode="auto">
          <a:xfrm>
            <a:off x="3900488" y="5051425"/>
            <a:ext cx="2017712" cy="6111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latin typeface="Comic Sans MS" pitchFamily="66" charset="0"/>
              </a:rPr>
              <a:t>requesting host</a:t>
            </a:r>
            <a:endParaRPr lang="en-US"/>
          </a:p>
          <a:p>
            <a:pPr algn="ctr"/>
            <a:r>
              <a:rPr lang="en-US" sz="1600" b="1">
                <a:latin typeface="Courier New" pitchFamily="49" charset="0"/>
              </a:rPr>
              <a:t>homeboy.aol.com</a:t>
            </a:r>
            <a:endParaRPr lang="en-US" sz="1600"/>
          </a:p>
        </p:txBody>
      </p:sp>
      <p:sp>
        <p:nvSpPr>
          <p:cNvPr id="70662" name="Text Box 6"/>
          <p:cNvSpPr txBox="1">
            <a:spLocks noChangeArrowheads="1"/>
          </p:cNvSpPr>
          <p:nvPr/>
        </p:nvSpPr>
        <p:spPr bwMode="auto">
          <a:xfrm>
            <a:off x="6311900" y="5840413"/>
            <a:ext cx="22621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latin typeface="Courier New" pitchFamily="49" charset="0"/>
              </a:rPr>
              <a:t>afer.cs.umass.edu</a:t>
            </a:r>
            <a:endParaRPr lang="en-US" sz="1600"/>
          </a:p>
        </p:txBody>
      </p:sp>
      <p:graphicFrame>
        <p:nvGraphicFramePr>
          <p:cNvPr id="70663" name="Object 7"/>
          <p:cNvGraphicFramePr>
            <a:graphicFrameLocks noChangeAspect="1"/>
          </p:cNvGraphicFramePr>
          <p:nvPr/>
        </p:nvGraphicFramePr>
        <p:xfrm>
          <a:off x="6942138" y="5273675"/>
          <a:ext cx="833437" cy="638175"/>
        </p:xfrm>
        <a:graphic>
          <a:graphicData uri="http://schemas.openxmlformats.org/presentationml/2006/ole">
            <mc:AlternateContent xmlns:mc="http://schemas.openxmlformats.org/markup-compatibility/2006">
              <mc:Choice xmlns:v="urn:schemas-microsoft-com:vml" Requires="v">
                <p:oleObj spid="_x0000_s188489" name="Clip" r:id="rId6" imgW="1305000" imgH="1085760" progId="">
                  <p:embed/>
                </p:oleObj>
              </mc:Choice>
              <mc:Fallback>
                <p:oleObj name="Clip" r:id="rId6" imgW="1305000" imgH="108576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2138" y="5273675"/>
                        <a:ext cx="833437" cy="638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70664" name="Group 8"/>
          <p:cNvGrpSpPr>
            <a:grpSpLocks/>
          </p:cNvGrpSpPr>
          <p:nvPr/>
        </p:nvGrpSpPr>
        <p:grpSpPr bwMode="auto">
          <a:xfrm>
            <a:off x="5065713" y="2398713"/>
            <a:ext cx="369887" cy="657225"/>
            <a:chOff x="4180" y="783"/>
            <a:chExt cx="150" cy="307"/>
          </a:xfrm>
        </p:grpSpPr>
        <p:sp>
          <p:nvSpPr>
            <p:cNvPr id="70665" name="AutoShape 9"/>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6" name="Rectangle 10"/>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7"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8"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9" name="Line 13"/>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0" name="Line 14"/>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1"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2" name="Rectangle 16"/>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673" name="Text Box 17"/>
          <p:cNvSpPr txBox="1">
            <a:spLocks noChangeArrowheads="1"/>
          </p:cNvSpPr>
          <p:nvPr/>
        </p:nvSpPr>
        <p:spPr bwMode="auto">
          <a:xfrm>
            <a:off x="5619750" y="650875"/>
            <a:ext cx="201136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Comic Sans MS" pitchFamily="66" charset="0"/>
              </a:rPr>
              <a:t>root name server</a:t>
            </a:r>
            <a:endParaRPr lang="en-US" sz="1600"/>
          </a:p>
        </p:txBody>
      </p:sp>
      <p:sp>
        <p:nvSpPr>
          <p:cNvPr id="70674" name="Line 18"/>
          <p:cNvSpPr>
            <a:spLocks noChangeShapeType="1"/>
          </p:cNvSpPr>
          <p:nvPr/>
        </p:nvSpPr>
        <p:spPr bwMode="auto">
          <a:xfrm flipH="1" flipV="1">
            <a:off x="5114925" y="3086100"/>
            <a:ext cx="0" cy="131445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5" name="Line 19"/>
          <p:cNvSpPr>
            <a:spLocks noChangeShapeType="1"/>
          </p:cNvSpPr>
          <p:nvPr/>
        </p:nvSpPr>
        <p:spPr bwMode="auto">
          <a:xfrm flipV="1">
            <a:off x="5229225" y="1390650"/>
            <a:ext cx="914400" cy="97155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6" name="Line 20"/>
          <p:cNvSpPr>
            <a:spLocks noChangeShapeType="1"/>
          </p:cNvSpPr>
          <p:nvPr/>
        </p:nvSpPr>
        <p:spPr bwMode="auto">
          <a:xfrm flipV="1">
            <a:off x="5514975" y="2552700"/>
            <a:ext cx="1485900" cy="9525"/>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7" name="Line 21"/>
          <p:cNvSpPr>
            <a:spLocks noChangeShapeType="1"/>
          </p:cNvSpPr>
          <p:nvPr/>
        </p:nvSpPr>
        <p:spPr bwMode="auto">
          <a:xfrm flipH="1" flipV="1">
            <a:off x="5514975" y="2724150"/>
            <a:ext cx="1419225" cy="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8" name="Line 22"/>
          <p:cNvSpPr>
            <a:spLocks noChangeShapeType="1"/>
          </p:cNvSpPr>
          <p:nvPr/>
        </p:nvSpPr>
        <p:spPr bwMode="auto">
          <a:xfrm flipH="1">
            <a:off x="5438775" y="1619250"/>
            <a:ext cx="733425" cy="7620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9" name="Line 23"/>
          <p:cNvSpPr>
            <a:spLocks noChangeShapeType="1"/>
          </p:cNvSpPr>
          <p:nvPr/>
        </p:nvSpPr>
        <p:spPr bwMode="auto">
          <a:xfrm>
            <a:off x="5305425" y="3114675"/>
            <a:ext cx="9525" cy="1323975"/>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80" name="Group 24"/>
          <p:cNvGrpSpPr>
            <a:grpSpLocks/>
          </p:cNvGrpSpPr>
          <p:nvPr/>
        </p:nvGrpSpPr>
        <p:grpSpPr bwMode="auto">
          <a:xfrm>
            <a:off x="3941763" y="3232150"/>
            <a:ext cx="2032000" cy="611188"/>
            <a:chOff x="2789" y="2132"/>
            <a:chExt cx="1280" cy="385"/>
          </a:xfrm>
        </p:grpSpPr>
        <p:sp>
          <p:nvSpPr>
            <p:cNvPr id="70681" name="Rectangle 25"/>
            <p:cNvSpPr>
              <a:spLocks noChangeArrowheads="1"/>
            </p:cNvSpPr>
            <p:nvPr/>
          </p:nvSpPr>
          <p:spPr bwMode="auto">
            <a:xfrm>
              <a:off x="2838" y="2178"/>
              <a:ext cx="1182" cy="3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2" name="Text Box 26"/>
            <p:cNvSpPr txBox="1">
              <a:spLocks noChangeArrowheads="1"/>
            </p:cNvSpPr>
            <p:nvPr/>
          </p:nvSpPr>
          <p:spPr bwMode="auto">
            <a:xfrm>
              <a:off x="2789" y="2132"/>
              <a:ext cx="1280" cy="3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latin typeface="Comic Sans MS" pitchFamily="66" charset="0"/>
                </a:rPr>
                <a:t>local name server</a:t>
              </a:r>
              <a:endParaRPr lang="en-US"/>
            </a:p>
            <a:p>
              <a:pPr algn="ctr"/>
              <a:r>
                <a:rPr lang="en-US" sz="1600" b="1">
                  <a:latin typeface="Courier New" pitchFamily="49" charset="0"/>
                </a:rPr>
                <a:t>dns.aol.com</a:t>
              </a:r>
              <a:endParaRPr lang="en-US" sz="1600"/>
            </a:p>
          </p:txBody>
        </p:sp>
      </p:grpSp>
      <p:sp>
        <p:nvSpPr>
          <p:cNvPr id="70683" name="Text Box 27"/>
          <p:cNvSpPr txBox="1">
            <a:spLocks noChangeArrowheads="1"/>
          </p:cNvSpPr>
          <p:nvPr/>
        </p:nvSpPr>
        <p:spPr bwMode="auto">
          <a:xfrm>
            <a:off x="4826000" y="3941763"/>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1</a:t>
            </a:r>
            <a:endParaRPr lang="en-US"/>
          </a:p>
        </p:txBody>
      </p:sp>
      <p:sp>
        <p:nvSpPr>
          <p:cNvPr id="70684" name="Text Box 28"/>
          <p:cNvSpPr txBox="1">
            <a:spLocks noChangeArrowheads="1"/>
          </p:cNvSpPr>
          <p:nvPr/>
        </p:nvSpPr>
        <p:spPr bwMode="auto">
          <a:xfrm>
            <a:off x="5368925" y="1608138"/>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2</a:t>
            </a:r>
            <a:endParaRPr lang="en-US"/>
          </a:p>
        </p:txBody>
      </p:sp>
      <p:sp>
        <p:nvSpPr>
          <p:cNvPr id="70685" name="Text Box 29"/>
          <p:cNvSpPr txBox="1">
            <a:spLocks noChangeArrowheads="1"/>
          </p:cNvSpPr>
          <p:nvPr/>
        </p:nvSpPr>
        <p:spPr bwMode="auto">
          <a:xfrm>
            <a:off x="5807075" y="1846263"/>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3</a:t>
            </a:r>
            <a:endParaRPr lang="en-US"/>
          </a:p>
        </p:txBody>
      </p:sp>
      <p:sp>
        <p:nvSpPr>
          <p:cNvPr id="70686" name="Text Box 30"/>
          <p:cNvSpPr txBox="1">
            <a:spLocks noChangeArrowheads="1"/>
          </p:cNvSpPr>
          <p:nvPr/>
        </p:nvSpPr>
        <p:spPr bwMode="auto">
          <a:xfrm>
            <a:off x="6121400" y="2255838"/>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4</a:t>
            </a:r>
            <a:endParaRPr lang="en-US"/>
          </a:p>
        </p:txBody>
      </p:sp>
      <p:sp>
        <p:nvSpPr>
          <p:cNvPr id="70687" name="Text Box 31"/>
          <p:cNvSpPr txBox="1">
            <a:spLocks noChangeArrowheads="1"/>
          </p:cNvSpPr>
          <p:nvPr/>
        </p:nvSpPr>
        <p:spPr bwMode="auto">
          <a:xfrm>
            <a:off x="6692900" y="3760788"/>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5</a:t>
            </a:r>
            <a:endParaRPr lang="en-US"/>
          </a:p>
        </p:txBody>
      </p:sp>
      <p:sp>
        <p:nvSpPr>
          <p:cNvPr id="70688" name="Text Box 32"/>
          <p:cNvSpPr txBox="1">
            <a:spLocks noChangeArrowheads="1"/>
          </p:cNvSpPr>
          <p:nvPr/>
        </p:nvSpPr>
        <p:spPr bwMode="auto">
          <a:xfrm>
            <a:off x="7340600" y="3770313"/>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6</a:t>
            </a:r>
            <a:endParaRPr lang="en-US"/>
          </a:p>
        </p:txBody>
      </p:sp>
      <p:grpSp>
        <p:nvGrpSpPr>
          <p:cNvPr id="70689" name="Group 33"/>
          <p:cNvGrpSpPr>
            <a:grpSpLocks/>
          </p:cNvGrpSpPr>
          <p:nvPr/>
        </p:nvGrpSpPr>
        <p:grpSpPr bwMode="auto">
          <a:xfrm>
            <a:off x="6180138" y="979488"/>
            <a:ext cx="369887" cy="657225"/>
            <a:chOff x="4180" y="783"/>
            <a:chExt cx="150" cy="307"/>
          </a:xfrm>
        </p:grpSpPr>
        <p:sp>
          <p:nvSpPr>
            <p:cNvPr id="70690" name="AutoShape 34"/>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1" name="Rectangle 35"/>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2" name="Rectangle 3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3" name="AutoShape 3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4" name="Line 38"/>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5" name="Line 39"/>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6" name="Rectangle 4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7" name="Rectangle 41"/>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698" name="Group 42"/>
          <p:cNvGrpSpPr>
            <a:grpSpLocks/>
          </p:cNvGrpSpPr>
          <p:nvPr/>
        </p:nvGrpSpPr>
        <p:grpSpPr bwMode="auto">
          <a:xfrm>
            <a:off x="7008813" y="2408238"/>
            <a:ext cx="369887" cy="657225"/>
            <a:chOff x="4180" y="783"/>
            <a:chExt cx="150" cy="307"/>
          </a:xfrm>
        </p:grpSpPr>
        <p:sp>
          <p:nvSpPr>
            <p:cNvPr id="70699" name="AutoShape 43"/>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0" name="Rectangle 44"/>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1" name="Rectangle 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2" name="AutoShape 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3" name="Line 47"/>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4" name="Line 48"/>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5" name="Rectangle 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6" name="Rectangle 50"/>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07" name="Group 51"/>
          <p:cNvGrpSpPr>
            <a:grpSpLocks/>
          </p:cNvGrpSpPr>
          <p:nvPr/>
        </p:nvGrpSpPr>
        <p:grpSpPr bwMode="auto">
          <a:xfrm>
            <a:off x="6989763" y="4027488"/>
            <a:ext cx="369887" cy="657225"/>
            <a:chOff x="4180" y="783"/>
            <a:chExt cx="150" cy="307"/>
          </a:xfrm>
        </p:grpSpPr>
        <p:sp>
          <p:nvSpPr>
            <p:cNvPr id="70708" name="AutoShape 52"/>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9" name="Rectangle 53"/>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10" name="Rectangle 5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11" name="AutoShape 5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12" name="Line 56"/>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13" name="Line 57"/>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14" name="Rectangle 5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15" name="Rectangle 59"/>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716" name="Text Box 60"/>
          <p:cNvSpPr txBox="1">
            <a:spLocks noChangeArrowheads="1"/>
          </p:cNvSpPr>
          <p:nvPr/>
        </p:nvSpPr>
        <p:spPr bwMode="auto">
          <a:xfrm>
            <a:off x="5903913" y="4575175"/>
            <a:ext cx="2955925" cy="6111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latin typeface="Comic Sans MS" pitchFamily="66" charset="0"/>
              </a:rPr>
              <a:t>authoritative name server</a:t>
            </a:r>
            <a:endParaRPr lang="en-US" sz="1800"/>
          </a:p>
          <a:p>
            <a:pPr algn="ctr"/>
            <a:r>
              <a:rPr lang="en-US" sz="1600" b="1">
                <a:latin typeface="Courier New" pitchFamily="49" charset="0"/>
              </a:rPr>
              <a:t>dns.cs.umn.edu</a:t>
            </a:r>
            <a:endParaRPr lang="en-US" sz="1600"/>
          </a:p>
        </p:txBody>
      </p:sp>
      <p:sp>
        <p:nvSpPr>
          <p:cNvPr id="70717" name="Line 61"/>
          <p:cNvSpPr>
            <a:spLocks noChangeShapeType="1"/>
          </p:cNvSpPr>
          <p:nvPr/>
        </p:nvSpPr>
        <p:spPr bwMode="auto">
          <a:xfrm>
            <a:off x="7096125" y="3114675"/>
            <a:ext cx="9525" cy="923925"/>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18" name="Line 62"/>
          <p:cNvSpPr>
            <a:spLocks noChangeShapeType="1"/>
          </p:cNvSpPr>
          <p:nvPr/>
        </p:nvSpPr>
        <p:spPr bwMode="auto">
          <a:xfrm flipH="1" flipV="1">
            <a:off x="7286625" y="3124200"/>
            <a:ext cx="0" cy="866775"/>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719" name="Group 63"/>
          <p:cNvGrpSpPr>
            <a:grpSpLocks/>
          </p:cNvGrpSpPr>
          <p:nvPr/>
        </p:nvGrpSpPr>
        <p:grpSpPr bwMode="auto">
          <a:xfrm>
            <a:off x="5961063" y="3232150"/>
            <a:ext cx="2930525" cy="611188"/>
            <a:chOff x="4019" y="2132"/>
            <a:chExt cx="1846" cy="385"/>
          </a:xfrm>
        </p:grpSpPr>
        <p:sp>
          <p:nvSpPr>
            <p:cNvPr id="70720" name="Rectangle 64"/>
            <p:cNvSpPr>
              <a:spLocks noChangeArrowheads="1"/>
            </p:cNvSpPr>
            <p:nvPr/>
          </p:nvSpPr>
          <p:spPr bwMode="auto">
            <a:xfrm>
              <a:off x="4170" y="2196"/>
              <a:ext cx="1512" cy="27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21" name="Text Box 65"/>
            <p:cNvSpPr txBox="1">
              <a:spLocks noChangeArrowheads="1"/>
            </p:cNvSpPr>
            <p:nvPr/>
          </p:nvSpPr>
          <p:spPr bwMode="auto">
            <a:xfrm>
              <a:off x="4019" y="2132"/>
              <a:ext cx="1846" cy="3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latin typeface="Comic Sans MS" pitchFamily="66" charset="0"/>
                </a:rPr>
                <a:t>intermediate name server</a:t>
              </a:r>
              <a:endParaRPr lang="en-US" sz="1800"/>
            </a:p>
            <a:p>
              <a:pPr algn="ctr"/>
              <a:r>
                <a:rPr lang="en-US" sz="1600" b="1">
                  <a:latin typeface="Courier New" pitchFamily="49" charset="0"/>
                </a:rPr>
                <a:t>dns.umn.edu</a:t>
              </a:r>
              <a:endParaRPr lang="en-US" sz="1600"/>
            </a:p>
          </p:txBody>
        </p:sp>
      </p:grpSp>
      <p:sp>
        <p:nvSpPr>
          <p:cNvPr id="70722" name="Text Box 66"/>
          <p:cNvSpPr txBox="1">
            <a:spLocks noChangeArrowheads="1"/>
          </p:cNvSpPr>
          <p:nvPr/>
        </p:nvSpPr>
        <p:spPr bwMode="auto">
          <a:xfrm>
            <a:off x="6159500" y="2770188"/>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7</a:t>
            </a:r>
            <a:endParaRPr lang="en-US"/>
          </a:p>
        </p:txBody>
      </p:sp>
      <p:sp>
        <p:nvSpPr>
          <p:cNvPr id="70723" name="Text Box 67"/>
          <p:cNvSpPr txBox="1">
            <a:spLocks noChangeArrowheads="1"/>
          </p:cNvSpPr>
          <p:nvPr/>
        </p:nvSpPr>
        <p:spPr bwMode="auto">
          <a:xfrm>
            <a:off x="5378450" y="3960813"/>
            <a:ext cx="3111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FF0000"/>
                </a:solidFill>
                <a:latin typeface="Arial" charset="0"/>
              </a:rPr>
              <a:t>8</a:t>
            </a:r>
            <a:endParaRPr lang="en-US"/>
          </a:p>
        </p:txBody>
      </p:sp>
      <p:sp>
        <p:nvSpPr>
          <p:cNvPr id="70724" name="Freeform 68"/>
          <p:cNvSpPr>
            <a:spLocks/>
          </p:cNvSpPr>
          <p:nvPr/>
        </p:nvSpPr>
        <p:spPr bwMode="auto">
          <a:xfrm>
            <a:off x="5657850" y="1666875"/>
            <a:ext cx="1012825" cy="266700"/>
          </a:xfrm>
          <a:custGeom>
            <a:avLst/>
            <a:gdLst>
              <a:gd name="T0" fmla="*/ 304 w 638"/>
              <a:gd name="T1" fmla="*/ 108 h 168"/>
              <a:gd name="T2" fmla="*/ 284 w 638"/>
              <a:gd name="T3" fmla="*/ 30 h 168"/>
              <a:gd name="T4" fmla="*/ 54 w 638"/>
              <a:gd name="T5" fmla="*/ 26 h 168"/>
              <a:gd name="T6" fmla="*/ 54 w 638"/>
              <a:gd name="T7" fmla="*/ 152 h 168"/>
              <a:gd name="T8" fmla="*/ 240 w 638"/>
              <a:gd name="T9" fmla="*/ 164 h 168"/>
              <a:gd name="T10" fmla="*/ 306 w 638"/>
              <a:gd name="T11" fmla="*/ 118 h 168"/>
              <a:gd name="T12" fmla="*/ 638 w 638"/>
              <a:gd name="T13" fmla="*/ 36 h 168"/>
            </a:gdLst>
            <a:ahLst/>
            <a:cxnLst>
              <a:cxn ang="0">
                <a:pos x="T0" y="T1"/>
              </a:cxn>
              <a:cxn ang="0">
                <a:pos x="T2" y="T3"/>
              </a:cxn>
              <a:cxn ang="0">
                <a:pos x="T4" y="T5"/>
              </a:cxn>
              <a:cxn ang="0">
                <a:pos x="T6" y="T7"/>
              </a:cxn>
              <a:cxn ang="0">
                <a:pos x="T8" y="T9"/>
              </a:cxn>
              <a:cxn ang="0">
                <a:pos x="T10" y="T11"/>
              </a:cxn>
              <a:cxn ang="0">
                <a:pos x="T12" y="T13"/>
              </a:cxn>
            </a:cxnLst>
            <a:rect l="0" t="0" r="r" b="b"/>
            <a:pathLst>
              <a:path w="638" h="168">
                <a:moveTo>
                  <a:pt x="304" y="108"/>
                </a:moveTo>
                <a:cubicBezTo>
                  <a:pt x="332" y="42"/>
                  <a:pt x="308" y="46"/>
                  <a:pt x="284" y="30"/>
                </a:cubicBezTo>
                <a:cubicBezTo>
                  <a:pt x="260" y="14"/>
                  <a:pt x="83" y="0"/>
                  <a:pt x="54" y="26"/>
                </a:cubicBezTo>
                <a:cubicBezTo>
                  <a:pt x="25" y="52"/>
                  <a:pt x="0" y="144"/>
                  <a:pt x="54" y="152"/>
                </a:cubicBezTo>
                <a:cubicBezTo>
                  <a:pt x="108" y="160"/>
                  <a:pt x="215" y="168"/>
                  <a:pt x="240" y="164"/>
                </a:cubicBezTo>
                <a:cubicBezTo>
                  <a:pt x="265" y="160"/>
                  <a:pt x="292" y="134"/>
                  <a:pt x="306" y="118"/>
                </a:cubicBezTo>
                <a:cubicBezTo>
                  <a:pt x="320" y="102"/>
                  <a:pt x="586" y="36"/>
                  <a:pt x="638" y="36"/>
                </a:cubicBezTo>
              </a:path>
            </a:pathLst>
          </a:custGeom>
          <a:noFill/>
          <a:ln w="28575" cap="flat" cmpd="sng">
            <a:solidFill>
              <a:schemeClr val="accent2"/>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25" name="Text Box 69"/>
          <p:cNvSpPr txBox="1">
            <a:spLocks noChangeArrowheads="1"/>
          </p:cNvSpPr>
          <p:nvPr/>
        </p:nvSpPr>
        <p:spPr bwMode="auto">
          <a:xfrm>
            <a:off x="6632575" y="1495425"/>
            <a:ext cx="174466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solidFill>
                  <a:schemeClr val="accent2"/>
                </a:solidFill>
                <a:latin typeface="Comic Sans MS" pitchFamily="66" charset="0"/>
              </a:rPr>
              <a:t>iterated query</a:t>
            </a:r>
            <a:endParaRPr lang="en-US" sz="1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a:xfrm>
            <a:off x="685800" y="1981200"/>
            <a:ext cx="7772400" cy="806450"/>
          </a:xfrm>
        </p:spPr>
        <p:txBody>
          <a:bodyPr/>
          <a:lstStyle/>
          <a:p>
            <a:r>
              <a:rPr lang="en-US" dirty="0">
                <a:latin typeface="Comic Sans MS" charset="0"/>
              </a:rPr>
              <a:t>Step 1: Find out the machine</a:t>
            </a:r>
          </a:p>
        </p:txBody>
      </p:sp>
      <p:sp>
        <p:nvSpPr>
          <p:cNvPr id="15363" name="Rectangle 5"/>
          <p:cNvSpPr>
            <a:spLocks noGrp="1" noChangeArrowheads="1"/>
          </p:cNvSpPr>
          <p:nvPr>
            <p:ph type="subTitle" idx="1"/>
          </p:nvPr>
        </p:nvSpPr>
        <p:spPr>
          <a:xfrm>
            <a:off x="1295400" y="2743200"/>
            <a:ext cx="6399213" cy="1751013"/>
          </a:xfrm>
        </p:spPr>
        <p:txBody>
          <a:bodyPr/>
          <a:lstStyle/>
          <a:p>
            <a:r>
              <a:rPr lang="en-US" dirty="0">
                <a:latin typeface="Comic Sans MS" charset="0"/>
              </a:rPr>
              <a:t>Internet Protocol (IP)</a:t>
            </a:r>
          </a:p>
        </p:txBody>
      </p:sp>
      <p:pic>
        <p:nvPicPr>
          <p:cNvPr id="15364" name="Picture 6" descr="MCj043162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63" y="265113"/>
            <a:ext cx="17145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5" name="Picture 7" descr="MCj030394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571500"/>
            <a:ext cx="1804987"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6" name="AutoShape 8"/>
          <p:cNvSpPr>
            <a:spLocks noChangeArrowheads="1"/>
          </p:cNvSpPr>
          <p:nvPr/>
        </p:nvSpPr>
        <p:spPr bwMode="auto">
          <a:xfrm>
            <a:off x="3522663" y="1103313"/>
            <a:ext cx="1143000" cy="230187"/>
          </a:xfrm>
          <a:prstGeom prst="leftRightArrow">
            <a:avLst>
              <a:gd name="adj1" fmla="val 50000"/>
              <a:gd name="adj2" fmla="val 95770"/>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100008" tIns="50004" rIns="100008" bIns="50004" anchor="ctr"/>
          <a:lstStyle/>
          <a:p>
            <a:endParaRPr lang="en-US"/>
          </a:p>
        </p:txBody>
      </p:sp>
      <p:pic>
        <p:nvPicPr>
          <p:cNvPr id="15367" name="Picture 10" descr="BD18216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352800"/>
            <a:ext cx="5283200" cy="283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8" name="Rectangle 11" descr="White marble"/>
          <p:cNvSpPr>
            <a:spLocks noChangeArrowheads="1"/>
          </p:cNvSpPr>
          <p:nvPr/>
        </p:nvSpPr>
        <p:spPr bwMode="auto">
          <a:xfrm>
            <a:off x="2116138" y="5143500"/>
            <a:ext cx="4572000" cy="912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p>
            <a:r>
              <a:rPr lang="en-US"/>
              <a:t>200 Union Street SE</a:t>
            </a:r>
          </a:p>
          <a:p>
            <a:r>
              <a:rPr lang="en-US"/>
              <a:t>Minneapolis, MN</a:t>
            </a:r>
          </a:p>
        </p:txBody>
      </p:sp>
      <p:sp>
        <p:nvSpPr>
          <p:cNvPr id="9"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
        <p:nvSpPr>
          <p:cNvPr id="10" name="Slide Number Placeholder 4"/>
          <p:cNvSpPr>
            <a:spLocks noGrp="1"/>
          </p:cNvSpPr>
          <p:nvPr>
            <p:ph type="sldNum" sz="quarter" idx="4294967295"/>
          </p:nvPr>
        </p:nvSpPr>
        <p:spPr>
          <a:xfrm>
            <a:off x="8153400" y="6248400"/>
            <a:ext cx="4572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24283044-FD4B-A246-A91B-05993B17F48F}" type="slidenum">
              <a:rPr lang="en-US" sz="1400"/>
              <a:pPr/>
              <a:t>8</a:t>
            </a:fld>
            <a:endParaRPr lang="en-US" sz="1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CSci4211:          Application Layer</a:t>
            </a:r>
          </a:p>
        </p:txBody>
      </p:sp>
      <p:sp>
        <p:nvSpPr>
          <p:cNvPr id="5" name="Slide Number Placeholder 5"/>
          <p:cNvSpPr>
            <a:spLocks noGrp="1"/>
          </p:cNvSpPr>
          <p:nvPr>
            <p:ph type="sldNum" sz="quarter" idx="11"/>
          </p:nvPr>
        </p:nvSpPr>
        <p:spPr/>
        <p:txBody>
          <a:bodyPr/>
          <a:lstStyle/>
          <a:p>
            <a:fld id="{90BEE832-D610-48AE-86DC-2E90AFFBEDBE}" type="slidenum">
              <a:rPr lang="en-US"/>
              <a:pPr/>
              <a:t>80</a:t>
            </a:fld>
            <a:endParaRPr lang="en-US"/>
          </a:p>
        </p:txBody>
      </p:sp>
      <p:sp>
        <p:nvSpPr>
          <p:cNvPr id="71682" name="Rectangle 2"/>
          <p:cNvSpPr>
            <a:spLocks noGrp="1" noChangeArrowheads="1"/>
          </p:cNvSpPr>
          <p:nvPr>
            <p:ph type="title"/>
          </p:nvPr>
        </p:nvSpPr>
        <p:spPr/>
        <p:txBody>
          <a:bodyPr/>
          <a:lstStyle/>
          <a:p>
            <a:r>
              <a:rPr lang="en-US" sz="3600"/>
              <a:t>DNS: caching and updating records</a:t>
            </a:r>
            <a:endParaRPr lang="en-US"/>
          </a:p>
        </p:txBody>
      </p:sp>
      <p:sp>
        <p:nvSpPr>
          <p:cNvPr id="71683" name="Rectangle 3"/>
          <p:cNvSpPr>
            <a:spLocks noGrp="1" noChangeArrowheads="1"/>
          </p:cNvSpPr>
          <p:nvPr>
            <p:ph type="body" sz="half" idx="1"/>
          </p:nvPr>
        </p:nvSpPr>
        <p:spPr>
          <a:xfrm>
            <a:off x="619125" y="1438275"/>
            <a:ext cx="7515225" cy="4733925"/>
          </a:xfrm>
        </p:spPr>
        <p:txBody>
          <a:bodyPr/>
          <a:lstStyle/>
          <a:p>
            <a:r>
              <a:rPr lang="en-US" sz="2400"/>
              <a:t>once (any) name server learns mapping, it </a:t>
            </a:r>
            <a:r>
              <a:rPr lang="en-US" sz="2400" i="1">
                <a:solidFill>
                  <a:schemeClr val="accent2"/>
                </a:solidFill>
              </a:rPr>
              <a:t>caches</a:t>
            </a:r>
            <a:r>
              <a:rPr lang="en-US" sz="2400"/>
              <a:t> mapping</a:t>
            </a:r>
          </a:p>
          <a:p>
            <a:pPr lvl="1"/>
            <a:r>
              <a:rPr lang="en-US" sz="2000"/>
              <a:t>cache entries timeout (disappear) after some time</a:t>
            </a:r>
          </a:p>
          <a:p>
            <a:r>
              <a:rPr lang="en-US" sz="2400"/>
              <a:t>update/notify mechanisms under design by IETF</a:t>
            </a:r>
          </a:p>
          <a:p>
            <a:pPr lvl="1"/>
            <a:r>
              <a:rPr lang="en-US" sz="1800"/>
              <a:t>RFC 2136</a:t>
            </a:r>
            <a:endParaRPr lang="en-US" sz="1600"/>
          </a:p>
          <a:p>
            <a:pPr lvl="1"/>
            <a:r>
              <a:rPr lang="en-US" sz="1800"/>
              <a:t>http://www.ietf.org/html.charters/dnsind-charter.html</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a:t>CSci4211:          Application Layer</a:t>
            </a:r>
          </a:p>
        </p:txBody>
      </p:sp>
      <p:sp>
        <p:nvSpPr>
          <p:cNvPr id="12" name="Slide Number Placeholder 5"/>
          <p:cNvSpPr>
            <a:spLocks noGrp="1"/>
          </p:cNvSpPr>
          <p:nvPr>
            <p:ph type="sldNum" sz="quarter" idx="11"/>
          </p:nvPr>
        </p:nvSpPr>
        <p:spPr/>
        <p:txBody>
          <a:bodyPr/>
          <a:lstStyle/>
          <a:p>
            <a:fld id="{E3EAC714-335E-4CB0-8349-B34FA70091F7}" type="slidenum">
              <a:rPr lang="en-US"/>
              <a:pPr/>
              <a:t>81</a:t>
            </a:fld>
            <a:endParaRPr lang="en-US"/>
          </a:p>
        </p:txBody>
      </p:sp>
      <p:sp>
        <p:nvSpPr>
          <p:cNvPr id="72706" name="Rectangle 2"/>
          <p:cNvSpPr>
            <a:spLocks noGrp="1" noChangeArrowheads="1"/>
          </p:cNvSpPr>
          <p:nvPr>
            <p:ph type="title"/>
          </p:nvPr>
        </p:nvSpPr>
        <p:spPr>
          <a:xfrm>
            <a:off x="685800" y="304800"/>
            <a:ext cx="7772400" cy="1143000"/>
          </a:xfrm>
        </p:spPr>
        <p:txBody>
          <a:bodyPr/>
          <a:lstStyle/>
          <a:p>
            <a:r>
              <a:rPr lang="en-US" sz="3600"/>
              <a:t>DNS records</a:t>
            </a:r>
            <a:endParaRPr lang="en-US"/>
          </a:p>
        </p:txBody>
      </p:sp>
      <p:sp>
        <p:nvSpPr>
          <p:cNvPr id="72707" name="Rectangle 3"/>
          <p:cNvSpPr>
            <a:spLocks noGrp="1" noChangeArrowheads="1"/>
          </p:cNvSpPr>
          <p:nvPr>
            <p:ph type="body" sz="half" idx="1"/>
          </p:nvPr>
        </p:nvSpPr>
        <p:spPr>
          <a:xfrm>
            <a:off x="542925" y="1343025"/>
            <a:ext cx="7820025" cy="514350"/>
          </a:xfrm>
        </p:spPr>
        <p:txBody>
          <a:bodyPr/>
          <a:lstStyle/>
          <a:p>
            <a:pPr>
              <a:buFontTx/>
              <a:buNone/>
            </a:pPr>
            <a:r>
              <a:rPr lang="en-US" sz="2400" u="sng">
                <a:solidFill>
                  <a:schemeClr val="accent2"/>
                </a:solidFill>
              </a:rPr>
              <a:t>DNS:</a:t>
            </a:r>
            <a:r>
              <a:rPr lang="en-US" sz="2400"/>
              <a:t> distributed db storing resource records </a:t>
            </a:r>
            <a:r>
              <a:rPr lang="en-US" sz="2400">
                <a:solidFill>
                  <a:srgbClr val="FF0000"/>
                </a:solidFill>
              </a:rPr>
              <a:t>(RR)</a:t>
            </a:r>
            <a:endParaRPr lang="en-US" sz="2400"/>
          </a:p>
        </p:txBody>
      </p:sp>
      <p:sp>
        <p:nvSpPr>
          <p:cNvPr id="72708" name="Rectangle 4"/>
          <p:cNvSpPr>
            <a:spLocks noGrp="1" noChangeArrowheads="1"/>
          </p:cNvSpPr>
          <p:nvPr>
            <p:ph type="body" sz="half" idx="2"/>
          </p:nvPr>
        </p:nvSpPr>
        <p:spPr>
          <a:xfrm>
            <a:off x="685800" y="4005263"/>
            <a:ext cx="3962400" cy="1685925"/>
          </a:xfrm>
        </p:spPr>
        <p:txBody>
          <a:bodyPr/>
          <a:lstStyle/>
          <a:p>
            <a:pPr>
              <a:lnSpc>
                <a:spcPct val="90000"/>
              </a:lnSpc>
            </a:pPr>
            <a:r>
              <a:rPr lang="en-US" sz="2000" dirty="0"/>
              <a:t>Type=NS</a:t>
            </a:r>
          </a:p>
          <a:p>
            <a:pPr lvl="1">
              <a:lnSpc>
                <a:spcPct val="90000"/>
              </a:lnSpc>
            </a:pPr>
            <a:r>
              <a:rPr lang="en-US" sz="1800" b="1" dirty="0">
                <a:latin typeface="Courier New" pitchFamily="49" charset="0"/>
              </a:rPr>
              <a:t>name</a:t>
            </a:r>
            <a:r>
              <a:rPr lang="en-US" sz="1800" dirty="0"/>
              <a:t> is domain (e.g. </a:t>
            </a:r>
            <a:r>
              <a:rPr lang="en-US" sz="1800" dirty="0" err="1"/>
              <a:t>foo.com</a:t>
            </a:r>
            <a:r>
              <a:rPr lang="en-US" sz="1800" dirty="0"/>
              <a:t>)</a:t>
            </a:r>
          </a:p>
          <a:p>
            <a:pPr lvl="1">
              <a:lnSpc>
                <a:spcPct val="90000"/>
              </a:lnSpc>
            </a:pPr>
            <a:r>
              <a:rPr lang="en-US" sz="1800" b="1" dirty="0">
                <a:latin typeface="Courier New" pitchFamily="49" charset="0"/>
              </a:rPr>
              <a:t>value</a:t>
            </a:r>
            <a:r>
              <a:rPr lang="en-US" sz="1800" dirty="0"/>
              <a:t> is IP address of authoritative name server for this domain</a:t>
            </a:r>
          </a:p>
          <a:p>
            <a:pPr>
              <a:lnSpc>
                <a:spcPct val="90000"/>
              </a:lnSpc>
            </a:pPr>
            <a:endParaRPr lang="en-US" sz="1800" dirty="0"/>
          </a:p>
        </p:txBody>
      </p:sp>
      <p:grpSp>
        <p:nvGrpSpPr>
          <p:cNvPr id="72709" name="Group 5"/>
          <p:cNvGrpSpPr>
            <a:grpSpLocks/>
          </p:cNvGrpSpPr>
          <p:nvPr/>
        </p:nvGrpSpPr>
        <p:grpSpPr bwMode="auto">
          <a:xfrm>
            <a:off x="1795463" y="1895475"/>
            <a:ext cx="5364162" cy="571500"/>
            <a:chOff x="1407" y="1206"/>
            <a:chExt cx="3379" cy="360"/>
          </a:xfrm>
        </p:grpSpPr>
        <p:sp>
          <p:nvSpPr>
            <p:cNvPr id="72710" name="Text Box 6"/>
            <p:cNvSpPr txBox="1">
              <a:spLocks noChangeArrowheads="1"/>
            </p:cNvSpPr>
            <p:nvPr/>
          </p:nvSpPr>
          <p:spPr bwMode="auto">
            <a:xfrm>
              <a:off x="1407" y="1214"/>
              <a:ext cx="3379" cy="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atin typeface="Comic Sans MS" pitchFamily="66" charset="0"/>
                </a:rPr>
                <a:t>RR format: </a:t>
              </a:r>
              <a:r>
                <a:rPr lang="en-US" sz="1800" b="1">
                  <a:latin typeface="Courier New" pitchFamily="49" charset="0"/>
                </a:rPr>
                <a:t>(name, value, type,ttl)</a:t>
              </a:r>
              <a:endParaRPr lang="en-US"/>
            </a:p>
          </p:txBody>
        </p:sp>
        <p:sp>
          <p:nvSpPr>
            <p:cNvPr id="72711" name="Rectangle 7"/>
            <p:cNvSpPr>
              <a:spLocks noChangeArrowheads="1"/>
            </p:cNvSpPr>
            <p:nvPr/>
          </p:nvSpPr>
          <p:spPr bwMode="auto">
            <a:xfrm>
              <a:off x="1458" y="1206"/>
              <a:ext cx="3318" cy="360"/>
            </a:xfrm>
            <a:prstGeom prst="rect">
              <a:avLst/>
            </a:prstGeom>
            <a:noFill/>
            <a:ln w="19050">
              <a:solidFill>
                <a:schemeClr val="accent2"/>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accent2"/>
                </a:solidFill>
              </a:endParaRPr>
            </a:p>
          </p:txBody>
        </p:sp>
      </p:grpSp>
      <p:sp>
        <p:nvSpPr>
          <p:cNvPr id="72712" name="Rectangle 8"/>
          <p:cNvSpPr>
            <a:spLocks noChangeArrowheads="1"/>
          </p:cNvSpPr>
          <p:nvPr/>
        </p:nvSpPr>
        <p:spPr bwMode="auto">
          <a:xfrm>
            <a:off x="523874" y="2657475"/>
            <a:ext cx="4191001" cy="1304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dirty="0" smtClean="0">
                <a:latin typeface="Comic Sans MS" pitchFamily="66" charset="0"/>
              </a:rPr>
              <a:t>Type=A  (or AAAA)</a:t>
            </a:r>
            <a:endParaRPr lang="en-US" dirty="0">
              <a:latin typeface="Comic Sans MS" pitchFamily="66" charset="0"/>
            </a:endParaRPr>
          </a:p>
          <a:p>
            <a:pPr marL="742950" lvl="1" indent="-285750">
              <a:spcBef>
                <a:spcPct val="20000"/>
              </a:spcBef>
              <a:buFontTx/>
              <a:buChar char="–"/>
            </a:pPr>
            <a:r>
              <a:rPr lang="en-US" sz="1800" b="1" dirty="0">
                <a:solidFill>
                  <a:srgbClr val="000099"/>
                </a:solidFill>
                <a:latin typeface="Courier New" pitchFamily="49" charset="0"/>
              </a:rPr>
              <a:t>name</a:t>
            </a:r>
            <a:r>
              <a:rPr lang="en-US" sz="1800" dirty="0">
                <a:solidFill>
                  <a:srgbClr val="000099"/>
                </a:solidFill>
                <a:latin typeface="Comic Sans MS" pitchFamily="66" charset="0"/>
              </a:rPr>
              <a:t> is hostname</a:t>
            </a:r>
          </a:p>
          <a:p>
            <a:pPr marL="742950" lvl="1" indent="-285750">
              <a:spcBef>
                <a:spcPct val="20000"/>
              </a:spcBef>
              <a:buFontTx/>
              <a:buChar char="–"/>
            </a:pPr>
            <a:r>
              <a:rPr lang="en-US" sz="1800" b="1" dirty="0">
                <a:solidFill>
                  <a:srgbClr val="000099"/>
                </a:solidFill>
                <a:latin typeface="Courier New" pitchFamily="49" charset="0"/>
              </a:rPr>
              <a:t>value</a:t>
            </a:r>
            <a:r>
              <a:rPr lang="en-US" sz="1800" dirty="0">
                <a:solidFill>
                  <a:srgbClr val="000099"/>
                </a:solidFill>
                <a:latin typeface="Comic Sans MS" pitchFamily="66" charset="0"/>
              </a:rPr>
              <a:t> is </a:t>
            </a:r>
            <a:r>
              <a:rPr lang="en-US" sz="1800" dirty="0" smtClean="0">
                <a:solidFill>
                  <a:srgbClr val="000099"/>
                </a:solidFill>
                <a:latin typeface="Comic Sans MS" pitchFamily="66" charset="0"/>
              </a:rPr>
              <a:t>IPv4 (IPv6) address</a:t>
            </a:r>
            <a:endParaRPr lang="en-US" sz="1800" dirty="0">
              <a:solidFill>
                <a:srgbClr val="000099"/>
              </a:solidFill>
              <a:latin typeface="Comic Sans MS" pitchFamily="66" charset="0"/>
            </a:endParaRPr>
          </a:p>
          <a:p>
            <a:pPr marL="342900" indent="-342900">
              <a:spcBef>
                <a:spcPct val="20000"/>
              </a:spcBef>
              <a:buFontTx/>
              <a:buChar char="•"/>
            </a:pPr>
            <a:endParaRPr lang="en-US" dirty="0">
              <a:latin typeface="Comic Sans MS" pitchFamily="66" charset="0"/>
            </a:endParaRPr>
          </a:p>
        </p:txBody>
      </p:sp>
      <p:sp>
        <p:nvSpPr>
          <p:cNvPr id="72713" name="Rectangle 9"/>
          <p:cNvSpPr>
            <a:spLocks noChangeArrowheads="1"/>
          </p:cNvSpPr>
          <p:nvPr/>
        </p:nvSpPr>
        <p:spPr bwMode="auto">
          <a:xfrm>
            <a:off x="4714875" y="2647950"/>
            <a:ext cx="3810000" cy="2171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a:latin typeface="Comic Sans MS" pitchFamily="66" charset="0"/>
              </a:rPr>
              <a:t>Type=CNAME</a:t>
            </a:r>
          </a:p>
          <a:p>
            <a:pPr marL="742950" lvl="1" indent="-285750">
              <a:spcBef>
                <a:spcPct val="20000"/>
              </a:spcBef>
              <a:buFontTx/>
              <a:buChar char="–"/>
            </a:pPr>
            <a:r>
              <a:rPr lang="en-US" sz="1800" b="1">
                <a:solidFill>
                  <a:srgbClr val="000099"/>
                </a:solidFill>
                <a:latin typeface="Courier New" pitchFamily="49" charset="0"/>
              </a:rPr>
              <a:t>name</a:t>
            </a:r>
            <a:r>
              <a:rPr lang="en-US" sz="1800">
                <a:solidFill>
                  <a:srgbClr val="000099"/>
                </a:solidFill>
                <a:latin typeface="Comic Sans MS" pitchFamily="66" charset="0"/>
              </a:rPr>
              <a:t> is an alias name for some “canonical” (the real) name</a:t>
            </a:r>
          </a:p>
          <a:p>
            <a:pPr marL="742950" lvl="1" indent="-285750">
              <a:spcBef>
                <a:spcPct val="20000"/>
              </a:spcBef>
              <a:buFontTx/>
              <a:buChar char="–"/>
            </a:pPr>
            <a:r>
              <a:rPr lang="en-US" sz="1800" b="1">
                <a:solidFill>
                  <a:srgbClr val="000099"/>
                </a:solidFill>
                <a:latin typeface="Courier New" pitchFamily="49" charset="0"/>
              </a:rPr>
              <a:t>value</a:t>
            </a:r>
            <a:r>
              <a:rPr lang="en-US" sz="1800">
                <a:solidFill>
                  <a:srgbClr val="000099"/>
                </a:solidFill>
                <a:latin typeface="Comic Sans MS" pitchFamily="66" charset="0"/>
              </a:rPr>
              <a:t> is canonical name</a:t>
            </a:r>
          </a:p>
          <a:p>
            <a:pPr marL="342900" indent="-342900">
              <a:spcBef>
                <a:spcPct val="20000"/>
              </a:spcBef>
              <a:buFontTx/>
              <a:buChar char="•"/>
            </a:pPr>
            <a:endParaRPr lang="en-US">
              <a:latin typeface="Comic Sans MS" pitchFamily="66" charset="0"/>
            </a:endParaRPr>
          </a:p>
        </p:txBody>
      </p:sp>
      <p:sp>
        <p:nvSpPr>
          <p:cNvPr id="72714" name="Rectangle 10"/>
          <p:cNvSpPr>
            <a:spLocks noChangeArrowheads="1"/>
          </p:cNvSpPr>
          <p:nvPr/>
        </p:nvSpPr>
        <p:spPr bwMode="auto">
          <a:xfrm>
            <a:off x="4695825" y="4810125"/>
            <a:ext cx="4448175" cy="1866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a:latin typeface="Comic Sans MS" pitchFamily="66" charset="0"/>
              </a:rPr>
              <a:t>Type=MX</a:t>
            </a:r>
          </a:p>
          <a:p>
            <a:pPr marL="742950" lvl="1" indent="-285750">
              <a:spcBef>
                <a:spcPct val="20000"/>
              </a:spcBef>
              <a:buFontTx/>
              <a:buChar char="–"/>
            </a:pPr>
            <a:r>
              <a:rPr lang="en-US" sz="1800" b="1">
                <a:solidFill>
                  <a:srgbClr val="000099"/>
                </a:solidFill>
                <a:latin typeface="Courier New" pitchFamily="49" charset="0"/>
              </a:rPr>
              <a:t>value</a:t>
            </a:r>
            <a:r>
              <a:rPr lang="en-US" sz="1800">
                <a:solidFill>
                  <a:srgbClr val="000099"/>
                </a:solidFill>
                <a:latin typeface="Comic Sans MS" pitchFamily="66" charset="0"/>
              </a:rPr>
              <a:t> is hostname of mailserver associated with </a:t>
            </a:r>
            <a:r>
              <a:rPr lang="en-US" sz="1800" b="1">
                <a:solidFill>
                  <a:srgbClr val="000099"/>
                </a:solidFill>
                <a:latin typeface="Courier New" pitchFamily="49" charset="0"/>
              </a:rPr>
              <a:t>name</a:t>
            </a:r>
            <a:endParaRPr lang="en-US" sz="1800">
              <a:solidFill>
                <a:srgbClr val="000099"/>
              </a:solidFill>
              <a:latin typeface="Comic Sans MS" pitchFamily="66" charset="0"/>
            </a:endParaRPr>
          </a:p>
          <a:p>
            <a:pPr marL="342900" indent="-342900">
              <a:spcBef>
                <a:spcPct val="20000"/>
              </a:spcBef>
              <a:buFontTx/>
              <a:buChar char="•"/>
            </a:pPr>
            <a:endParaRPr lang="en-US">
              <a:latin typeface="Comic Sans MS" pitchFamily="66"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CSci4211:          Application Layer</a:t>
            </a:r>
          </a:p>
        </p:txBody>
      </p:sp>
      <p:sp>
        <p:nvSpPr>
          <p:cNvPr id="7" name="Slide Number Placeholder 5"/>
          <p:cNvSpPr>
            <a:spLocks noGrp="1"/>
          </p:cNvSpPr>
          <p:nvPr>
            <p:ph type="sldNum" sz="quarter" idx="11"/>
          </p:nvPr>
        </p:nvSpPr>
        <p:spPr/>
        <p:txBody>
          <a:bodyPr/>
          <a:lstStyle/>
          <a:p>
            <a:fld id="{3C9BD230-D0A3-450E-803D-1F2CB2B06BA3}" type="slidenum">
              <a:rPr lang="en-US"/>
              <a:pPr/>
              <a:t>82</a:t>
            </a:fld>
            <a:endParaRPr lang="en-US"/>
          </a:p>
        </p:txBody>
      </p:sp>
      <p:sp>
        <p:nvSpPr>
          <p:cNvPr id="95234" name="Rectangle 2"/>
          <p:cNvSpPr>
            <a:spLocks noGrp="1" noChangeArrowheads="1"/>
          </p:cNvSpPr>
          <p:nvPr>
            <p:ph type="title"/>
          </p:nvPr>
        </p:nvSpPr>
        <p:spPr>
          <a:xfrm>
            <a:off x="685800" y="457200"/>
            <a:ext cx="7772400" cy="1143000"/>
          </a:xfrm>
        </p:spPr>
        <p:txBody>
          <a:bodyPr/>
          <a:lstStyle/>
          <a:p>
            <a:r>
              <a:rPr lang="en-US" sz="3600"/>
              <a:t>DNS protocol, messages</a:t>
            </a:r>
            <a:endParaRPr lang="en-US"/>
          </a:p>
        </p:txBody>
      </p:sp>
      <p:sp>
        <p:nvSpPr>
          <p:cNvPr id="95235" name="Rectangle 3"/>
          <p:cNvSpPr>
            <a:spLocks noGrp="1" noChangeArrowheads="1"/>
          </p:cNvSpPr>
          <p:nvPr>
            <p:ph type="body" sz="half" idx="1"/>
          </p:nvPr>
        </p:nvSpPr>
        <p:spPr>
          <a:xfrm>
            <a:off x="542925" y="1343025"/>
            <a:ext cx="7820025" cy="514350"/>
          </a:xfrm>
        </p:spPr>
        <p:txBody>
          <a:bodyPr/>
          <a:lstStyle/>
          <a:p>
            <a:pPr>
              <a:lnSpc>
                <a:spcPct val="90000"/>
              </a:lnSpc>
              <a:buFontTx/>
              <a:buNone/>
            </a:pPr>
            <a:r>
              <a:rPr lang="en-US" sz="2000" u="sng">
                <a:solidFill>
                  <a:schemeClr val="accent2"/>
                </a:solidFill>
              </a:rPr>
              <a:t>DNS protocol :</a:t>
            </a:r>
            <a:r>
              <a:rPr lang="en-US" sz="2000"/>
              <a:t> </a:t>
            </a:r>
            <a:r>
              <a:rPr lang="en-US" sz="2000" i="1">
                <a:solidFill>
                  <a:srgbClr val="FF0000"/>
                </a:solidFill>
              </a:rPr>
              <a:t>query</a:t>
            </a:r>
            <a:r>
              <a:rPr lang="en-US" sz="2000">
                <a:solidFill>
                  <a:srgbClr val="FF0000"/>
                </a:solidFill>
              </a:rPr>
              <a:t> </a:t>
            </a:r>
            <a:r>
              <a:rPr lang="en-US" sz="2000"/>
              <a:t>and </a:t>
            </a:r>
            <a:r>
              <a:rPr lang="en-US" sz="2000" i="1">
                <a:solidFill>
                  <a:srgbClr val="FF0000"/>
                </a:solidFill>
              </a:rPr>
              <a:t>reply</a:t>
            </a:r>
            <a:r>
              <a:rPr lang="en-US" sz="2000"/>
              <a:t> messages, both with same </a:t>
            </a:r>
            <a:r>
              <a:rPr lang="en-US" sz="2000" i="1">
                <a:solidFill>
                  <a:srgbClr val="FF0000"/>
                </a:solidFill>
              </a:rPr>
              <a:t>message format</a:t>
            </a:r>
            <a:endParaRPr lang="en-US" sz="2000">
              <a:solidFill>
                <a:srgbClr val="FF0000"/>
              </a:solidFill>
            </a:endParaRPr>
          </a:p>
        </p:txBody>
      </p:sp>
      <p:sp>
        <p:nvSpPr>
          <p:cNvPr id="95236" name="Rectangle 4"/>
          <p:cNvSpPr>
            <a:spLocks noChangeArrowheads="1"/>
          </p:cNvSpPr>
          <p:nvPr/>
        </p:nvSpPr>
        <p:spPr bwMode="auto">
          <a:xfrm>
            <a:off x="533400" y="2352675"/>
            <a:ext cx="3810000" cy="3838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Comic Sans MS" pitchFamily="66" charset="0"/>
              </a:rPr>
              <a:t>msg header</a:t>
            </a:r>
          </a:p>
          <a:p>
            <a:pPr marL="342900" indent="-342900">
              <a:spcBef>
                <a:spcPct val="20000"/>
              </a:spcBef>
              <a:buFontTx/>
              <a:buChar char="•"/>
            </a:pPr>
            <a:r>
              <a:rPr lang="en-US" sz="2000">
                <a:solidFill>
                  <a:schemeClr val="accent2"/>
                </a:solidFill>
                <a:latin typeface="Comic Sans MS" pitchFamily="66" charset="0"/>
              </a:rPr>
              <a:t>identification:</a:t>
            </a:r>
            <a:r>
              <a:rPr lang="en-US" sz="2000">
                <a:latin typeface="Comic Sans MS" pitchFamily="66" charset="0"/>
              </a:rPr>
              <a:t> 16 bit # for query, reply to query uses same #</a:t>
            </a:r>
          </a:p>
          <a:p>
            <a:pPr marL="342900" indent="-342900">
              <a:spcBef>
                <a:spcPct val="20000"/>
              </a:spcBef>
              <a:buFontTx/>
              <a:buChar char="•"/>
            </a:pPr>
            <a:r>
              <a:rPr lang="en-US" sz="2000">
                <a:solidFill>
                  <a:schemeClr val="accent2"/>
                </a:solidFill>
                <a:latin typeface="Comic Sans MS" pitchFamily="66" charset="0"/>
              </a:rPr>
              <a:t>flags:</a:t>
            </a:r>
            <a:endParaRPr lang="en-US" sz="2000">
              <a:latin typeface="Comic Sans MS" pitchFamily="66" charset="0"/>
            </a:endParaRPr>
          </a:p>
          <a:p>
            <a:pPr marL="742950" lvl="1" indent="-285750">
              <a:spcBef>
                <a:spcPct val="20000"/>
              </a:spcBef>
              <a:buFontTx/>
              <a:buChar char="–"/>
            </a:pPr>
            <a:r>
              <a:rPr lang="en-US" sz="1800">
                <a:solidFill>
                  <a:srgbClr val="000099"/>
                </a:solidFill>
                <a:latin typeface="Comic Sans MS" pitchFamily="66" charset="0"/>
              </a:rPr>
              <a:t>query or reply</a:t>
            </a:r>
          </a:p>
          <a:p>
            <a:pPr marL="742950" lvl="1" indent="-285750">
              <a:spcBef>
                <a:spcPct val="20000"/>
              </a:spcBef>
              <a:buFontTx/>
              <a:buChar char="–"/>
            </a:pPr>
            <a:r>
              <a:rPr lang="en-US" sz="1800">
                <a:solidFill>
                  <a:srgbClr val="000099"/>
                </a:solidFill>
                <a:latin typeface="Comic Sans MS" pitchFamily="66" charset="0"/>
              </a:rPr>
              <a:t>recursion desired </a:t>
            </a:r>
          </a:p>
          <a:p>
            <a:pPr marL="742950" lvl="1" indent="-285750">
              <a:spcBef>
                <a:spcPct val="20000"/>
              </a:spcBef>
              <a:buFontTx/>
              <a:buChar char="–"/>
            </a:pPr>
            <a:r>
              <a:rPr lang="en-US" sz="1800">
                <a:solidFill>
                  <a:srgbClr val="000099"/>
                </a:solidFill>
                <a:latin typeface="Comic Sans MS" pitchFamily="66" charset="0"/>
              </a:rPr>
              <a:t>recursion available</a:t>
            </a:r>
          </a:p>
          <a:p>
            <a:pPr marL="742950" lvl="1" indent="-285750">
              <a:spcBef>
                <a:spcPct val="20000"/>
              </a:spcBef>
              <a:buFontTx/>
              <a:buChar char="–"/>
            </a:pPr>
            <a:r>
              <a:rPr lang="en-US" sz="1800">
                <a:solidFill>
                  <a:srgbClr val="000099"/>
                </a:solidFill>
                <a:latin typeface="Comic Sans MS" pitchFamily="66" charset="0"/>
              </a:rPr>
              <a:t>reply is authoritative</a:t>
            </a:r>
          </a:p>
        </p:txBody>
      </p:sp>
      <p:pic>
        <p:nvPicPr>
          <p:cNvPr id="95237" name="Picture 5" descr="DNSmess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150" y="2214563"/>
            <a:ext cx="4387850" cy="35623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a:t>CSci4211:          Application Layer</a:t>
            </a:r>
          </a:p>
        </p:txBody>
      </p:sp>
      <p:sp>
        <p:nvSpPr>
          <p:cNvPr id="13" name="Slide Number Placeholder 5"/>
          <p:cNvSpPr>
            <a:spLocks noGrp="1"/>
          </p:cNvSpPr>
          <p:nvPr>
            <p:ph type="sldNum" sz="quarter" idx="11"/>
          </p:nvPr>
        </p:nvSpPr>
        <p:spPr/>
        <p:txBody>
          <a:bodyPr/>
          <a:lstStyle/>
          <a:p>
            <a:fld id="{47BA793C-A0E0-436B-BC42-E1656EE3581A}" type="slidenum">
              <a:rPr lang="en-US"/>
              <a:pPr/>
              <a:t>83</a:t>
            </a:fld>
            <a:endParaRPr lang="en-US"/>
          </a:p>
        </p:txBody>
      </p:sp>
      <p:sp>
        <p:nvSpPr>
          <p:cNvPr id="96258" name="Rectangle 2"/>
          <p:cNvSpPr>
            <a:spLocks noGrp="1" noChangeArrowheads="1"/>
          </p:cNvSpPr>
          <p:nvPr>
            <p:ph type="title"/>
          </p:nvPr>
        </p:nvSpPr>
        <p:spPr>
          <a:xfrm>
            <a:off x="685800" y="381000"/>
            <a:ext cx="7772400" cy="1143000"/>
          </a:xfrm>
        </p:spPr>
        <p:txBody>
          <a:bodyPr/>
          <a:lstStyle/>
          <a:p>
            <a:r>
              <a:rPr lang="en-US" sz="3600"/>
              <a:t>DNS protocol, messages</a:t>
            </a:r>
            <a:endParaRPr lang="en-US"/>
          </a:p>
        </p:txBody>
      </p:sp>
      <p:pic>
        <p:nvPicPr>
          <p:cNvPr id="96259" name="Picture 3" descr="DNSmess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3725" y="1509713"/>
            <a:ext cx="4387850" cy="3562350"/>
          </a:xfrm>
          <a:prstGeom prst="rect">
            <a:avLst/>
          </a:prstGeom>
          <a:noFill/>
          <a:extLst>
            <a:ext uri="{909E8E84-426E-40dd-AFC4-6F175D3DCCD1}">
              <a14:hiddenFill xmlns="" xmlns:a14="http://schemas.microsoft.com/office/drawing/2010/main">
                <a:solidFill>
                  <a:srgbClr val="FFFFFF"/>
                </a:solidFill>
              </a14:hiddenFill>
            </a:ext>
          </a:extLst>
        </p:spPr>
      </p:pic>
      <p:sp>
        <p:nvSpPr>
          <p:cNvPr id="96260" name="Text Box 4"/>
          <p:cNvSpPr txBox="1">
            <a:spLocks noChangeArrowheads="1"/>
          </p:cNvSpPr>
          <p:nvPr/>
        </p:nvSpPr>
        <p:spPr bwMode="auto">
          <a:xfrm>
            <a:off x="942975" y="1830388"/>
            <a:ext cx="2286000"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r"/>
            <a:r>
              <a:rPr lang="en-US" sz="2000">
                <a:latin typeface="Comic Sans MS" pitchFamily="66" charset="0"/>
              </a:rPr>
              <a:t>Name, type fields</a:t>
            </a:r>
          </a:p>
          <a:p>
            <a:pPr algn="r"/>
            <a:r>
              <a:rPr lang="en-US" sz="2000">
                <a:latin typeface="Comic Sans MS" pitchFamily="66" charset="0"/>
              </a:rPr>
              <a:t> for a query</a:t>
            </a:r>
            <a:endParaRPr lang="en-US"/>
          </a:p>
        </p:txBody>
      </p:sp>
      <p:sp>
        <p:nvSpPr>
          <p:cNvPr id="96261" name="Text Box 5"/>
          <p:cNvSpPr txBox="1">
            <a:spLocks noChangeArrowheads="1"/>
          </p:cNvSpPr>
          <p:nvPr/>
        </p:nvSpPr>
        <p:spPr bwMode="auto">
          <a:xfrm>
            <a:off x="1317625" y="2830513"/>
            <a:ext cx="1914525"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r"/>
            <a:r>
              <a:rPr lang="en-US" sz="2000">
                <a:latin typeface="Comic Sans MS" pitchFamily="66" charset="0"/>
              </a:rPr>
              <a:t>RRs in reponse</a:t>
            </a:r>
          </a:p>
          <a:p>
            <a:pPr algn="r"/>
            <a:r>
              <a:rPr lang="en-US" sz="2000">
                <a:latin typeface="Comic Sans MS" pitchFamily="66" charset="0"/>
              </a:rPr>
              <a:t>to query</a:t>
            </a:r>
            <a:endParaRPr lang="en-US"/>
          </a:p>
        </p:txBody>
      </p:sp>
      <p:sp>
        <p:nvSpPr>
          <p:cNvPr id="96262" name="Text Box 6"/>
          <p:cNvSpPr txBox="1">
            <a:spLocks noChangeArrowheads="1"/>
          </p:cNvSpPr>
          <p:nvPr/>
        </p:nvSpPr>
        <p:spPr bwMode="auto">
          <a:xfrm>
            <a:off x="522288" y="3716338"/>
            <a:ext cx="2713037"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r"/>
            <a:r>
              <a:rPr lang="en-US" sz="2000">
                <a:latin typeface="Comic Sans MS" pitchFamily="66" charset="0"/>
              </a:rPr>
              <a:t>records for</a:t>
            </a:r>
          </a:p>
          <a:p>
            <a:pPr algn="r"/>
            <a:r>
              <a:rPr lang="en-US" sz="2000">
                <a:latin typeface="Comic Sans MS" pitchFamily="66" charset="0"/>
              </a:rPr>
              <a:t>authoritative servers</a:t>
            </a:r>
            <a:endParaRPr lang="en-US"/>
          </a:p>
        </p:txBody>
      </p:sp>
      <p:sp>
        <p:nvSpPr>
          <p:cNvPr id="96263" name="Text Box 7"/>
          <p:cNvSpPr txBox="1">
            <a:spLocks noChangeArrowheads="1"/>
          </p:cNvSpPr>
          <p:nvPr/>
        </p:nvSpPr>
        <p:spPr bwMode="auto">
          <a:xfrm>
            <a:off x="458788" y="4668838"/>
            <a:ext cx="2763837"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r"/>
            <a:r>
              <a:rPr lang="en-US" sz="2000">
                <a:latin typeface="Comic Sans MS" pitchFamily="66" charset="0"/>
              </a:rPr>
              <a:t>additional “helpful”</a:t>
            </a:r>
          </a:p>
          <a:p>
            <a:pPr algn="r"/>
            <a:r>
              <a:rPr lang="en-US" sz="2000">
                <a:latin typeface="Comic Sans MS" pitchFamily="66" charset="0"/>
              </a:rPr>
              <a:t>info that may be used</a:t>
            </a:r>
            <a:endParaRPr lang="en-US"/>
          </a:p>
        </p:txBody>
      </p:sp>
      <p:sp>
        <p:nvSpPr>
          <p:cNvPr id="96264" name="Line 8"/>
          <p:cNvSpPr>
            <a:spLocks noChangeShapeType="1"/>
          </p:cNvSpPr>
          <p:nvPr/>
        </p:nvSpPr>
        <p:spPr bwMode="auto">
          <a:xfrm>
            <a:off x="3152775" y="2171700"/>
            <a:ext cx="1447800" cy="8001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5" name="Line 9"/>
          <p:cNvSpPr>
            <a:spLocks noChangeShapeType="1"/>
          </p:cNvSpPr>
          <p:nvPr/>
        </p:nvSpPr>
        <p:spPr bwMode="auto">
          <a:xfrm>
            <a:off x="3152775" y="3200400"/>
            <a:ext cx="1514475" cy="371475"/>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6" name="Line 10"/>
          <p:cNvSpPr>
            <a:spLocks noChangeShapeType="1"/>
          </p:cNvSpPr>
          <p:nvPr/>
        </p:nvSpPr>
        <p:spPr bwMode="auto">
          <a:xfrm>
            <a:off x="3181350" y="4076700"/>
            <a:ext cx="1447800" cy="13335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7" name="Line 11"/>
          <p:cNvSpPr>
            <a:spLocks noChangeShapeType="1"/>
          </p:cNvSpPr>
          <p:nvPr/>
        </p:nvSpPr>
        <p:spPr bwMode="auto">
          <a:xfrm flipV="1">
            <a:off x="3190875" y="4743450"/>
            <a:ext cx="1438275" cy="276225"/>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CSci4211:          Application Layer</a:t>
            </a:r>
          </a:p>
        </p:txBody>
      </p:sp>
      <p:sp>
        <p:nvSpPr>
          <p:cNvPr id="5" name="Slide Number Placeholder 5"/>
          <p:cNvSpPr>
            <a:spLocks noGrp="1"/>
          </p:cNvSpPr>
          <p:nvPr>
            <p:ph type="sldNum" sz="quarter" idx="11"/>
          </p:nvPr>
        </p:nvSpPr>
        <p:spPr/>
        <p:txBody>
          <a:bodyPr/>
          <a:lstStyle/>
          <a:p>
            <a:fld id="{FDFE1D84-9877-4B1B-A18F-0109E3AB5BD5}" type="slidenum">
              <a:rPr lang="en-US"/>
              <a:pPr/>
              <a:t>84</a:t>
            </a:fld>
            <a:endParaRPr lang="en-US"/>
          </a:p>
        </p:txBody>
      </p:sp>
      <p:sp>
        <p:nvSpPr>
          <p:cNvPr id="73730" name="Rectangle 2"/>
          <p:cNvSpPr>
            <a:spLocks noGrp="1" noChangeArrowheads="1"/>
          </p:cNvSpPr>
          <p:nvPr>
            <p:ph type="title"/>
          </p:nvPr>
        </p:nvSpPr>
        <p:spPr/>
        <p:txBody>
          <a:bodyPr/>
          <a:lstStyle/>
          <a:p>
            <a:r>
              <a:rPr lang="en-US"/>
              <a:t>DNS Protocol</a:t>
            </a:r>
          </a:p>
        </p:txBody>
      </p:sp>
      <p:sp>
        <p:nvSpPr>
          <p:cNvPr id="73731" name="Rectangle 3"/>
          <p:cNvSpPr>
            <a:spLocks noGrp="1" noChangeArrowheads="1"/>
          </p:cNvSpPr>
          <p:nvPr>
            <p:ph type="body" sz="half" idx="1"/>
          </p:nvPr>
        </p:nvSpPr>
        <p:spPr>
          <a:xfrm>
            <a:off x="800100" y="2051050"/>
            <a:ext cx="7105650" cy="3406775"/>
          </a:xfrm>
        </p:spPr>
        <p:txBody>
          <a:bodyPr/>
          <a:lstStyle/>
          <a:p>
            <a:r>
              <a:rPr lang="en-US" dirty="0"/>
              <a:t>Query/Reply: use </a:t>
            </a:r>
            <a:r>
              <a:rPr lang="en-US" dirty="0" smtClean="0"/>
              <a:t>UDP, port 53</a:t>
            </a:r>
            <a:endParaRPr lang="en-US" dirty="0"/>
          </a:p>
          <a:p>
            <a:pPr lvl="1">
              <a:buFontTx/>
              <a:buNone/>
            </a:pPr>
            <a:endParaRPr lang="en-US" sz="2000" dirty="0"/>
          </a:p>
          <a:p>
            <a:r>
              <a:rPr lang="en-US" dirty="0"/>
              <a:t>Transfer of DNS Records between authoritative and replicated servers: use TCP</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CSci4211:          Application Layer</a:t>
            </a:r>
          </a:p>
        </p:txBody>
      </p:sp>
      <p:sp>
        <p:nvSpPr>
          <p:cNvPr id="6" name="Slide Number Placeholder 5"/>
          <p:cNvSpPr>
            <a:spLocks noGrp="1"/>
          </p:cNvSpPr>
          <p:nvPr>
            <p:ph type="sldNum" sz="quarter" idx="11"/>
          </p:nvPr>
        </p:nvSpPr>
        <p:spPr/>
        <p:txBody>
          <a:bodyPr/>
          <a:lstStyle/>
          <a:p>
            <a:fld id="{A6B7673F-978C-4333-A0F4-6D0B350AA1C6}" type="slidenum">
              <a:rPr lang="en-US"/>
              <a:pPr/>
              <a:t>85</a:t>
            </a:fld>
            <a:endParaRPr lang="en-US"/>
          </a:p>
        </p:txBody>
      </p:sp>
      <p:sp>
        <p:nvSpPr>
          <p:cNvPr id="109570" name="Rectangle 2"/>
          <p:cNvSpPr>
            <a:spLocks noGrp="1" noChangeArrowheads="1"/>
          </p:cNvSpPr>
          <p:nvPr>
            <p:ph type="title"/>
          </p:nvPr>
        </p:nvSpPr>
        <p:spPr>
          <a:xfrm>
            <a:off x="685800" y="304800"/>
            <a:ext cx="7772400" cy="1143000"/>
          </a:xfrm>
        </p:spPr>
        <p:txBody>
          <a:bodyPr/>
          <a:lstStyle/>
          <a:p>
            <a:r>
              <a:rPr lang="en-US" sz="3200"/>
              <a:t>P2P File Sharing</a:t>
            </a:r>
          </a:p>
        </p:txBody>
      </p:sp>
      <p:sp>
        <p:nvSpPr>
          <p:cNvPr id="109571" name="Rectangle 3"/>
          <p:cNvSpPr>
            <a:spLocks noGrp="1" noChangeArrowheads="1"/>
          </p:cNvSpPr>
          <p:nvPr>
            <p:ph type="body" sz="half" idx="1"/>
          </p:nvPr>
        </p:nvSpPr>
        <p:spPr>
          <a:xfrm>
            <a:off x="457200" y="1676400"/>
            <a:ext cx="3810000" cy="4114800"/>
          </a:xfrm>
        </p:spPr>
        <p:txBody>
          <a:bodyPr/>
          <a:lstStyle/>
          <a:p>
            <a:pPr>
              <a:buFontTx/>
              <a:buNone/>
            </a:pPr>
            <a:r>
              <a:rPr lang="en-US" sz="2400" u="sng">
                <a:solidFill>
                  <a:srgbClr val="FF0000"/>
                </a:solidFill>
              </a:rPr>
              <a:t>Example</a:t>
            </a:r>
            <a:endParaRPr lang="en-US" sz="2400"/>
          </a:p>
          <a:p>
            <a:r>
              <a:rPr lang="en-US" sz="2000"/>
              <a:t>Alice runs P2P client application on her notebook computer</a:t>
            </a:r>
          </a:p>
          <a:p>
            <a:r>
              <a:rPr lang="en-US" sz="2000"/>
              <a:t>Intermittently connects to Internet; gets new IP address for each connection</a:t>
            </a:r>
          </a:p>
          <a:p>
            <a:r>
              <a:rPr lang="en-US" sz="2000"/>
              <a:t>Asks for “Hey Jude”</a:t>
            </a:r>
          </a:p>
          <a:p>
            <a:r>
              <a:rPr lang="en-US" sz="2000"/>
              <a:t>Application displays other peers that have copy of Hey Jude.</a:t>
            </a:r>
          </a:p>
          <a:p>
            <a:endParaRPr lang="en-US" sz="2400"/>
          </a:p>
        </p:txBody>
      </p:sp>
      <p:sp>
        <p:nvSpPr>
          <p:cNvPr id="109572" name="Rectangle 4"/>
          <p:cNvSpPr>
            <a:spLocks noGrp="1" noChangeArrowheads="1"/>
          </p:cNvSpPr>
          <p:nvPr>
            <p:ph type="body" sz="half" idx="2"/>
          </p:nvPr>
        </p:nvSpPr>
        <p:spPr>
          <a:xfrm>
            <a:off x="4419600" y="1600200"/>
            <a:ext cx="3810000" cy="4419600"/>
          </a:xfrm>
        </p:spPr>
        <p:txBody>
          <a:bodyPr/>
          <a:lstStyle/>
          <a:p>
            <a:r>
              <a:rPr lang="en-US" sz="2000"/>
              <a:t>Alice chooses one of the peers, Bob.</a:t>
            </a:r>
          </a:p>
          <a:p>
            <a:r>
              <a:rPr lang="en-US" sz="2000"/>
              <a:t>File is copied from Bob’s PC to Alice’s notebook: HTTP</a:t>
            </a:r>
          </a:p>
          <a:p>
            <a:r>
              <a:rPr lang="en-US" sz="2000"/>
              <a:t>While Alice downloads, other users uploading from Alice.</a:t>
            </a:r>
          </a:p>
          <a:p>
            <a:r>
              <a:rPr lang="en-US" sz="2000"/>
              <a:t>Alice’s peer is both a Web client and a transient Web server.</a:t>
            </a:r>
          </a:p>
          <a:p>
            <a:pPr>
              <a:buFontTx/>
              <a:buNone/>
            </a:pPr>
            <a:r>
              <a:rPr lang="en-US" sz="2000">
                <a:solidFill>
                  <a:schemeClr val="accent2"/>
                </a:solidFill>
              </a:rPr>
              <a:t>All peers are servers = highly scalable!</a:t>
            </a:r>
            <a:endParaRPr lang="en-US" sz="200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4"/>
          <p:cNvSpPr>
            <a:spLocks noGrp="1"/>
          </p:cNvSpPr>
          <p:nvPr>
            <p:ph type="ftr" sz="quarter" idx="10"/>
          </p:nvPr>
        </p:nvSpPr>
        <p:spPr/>
        <p:txBody>
          <a:bodyPr/>
          <a:lstStyle/>
          <a:p>
            <a:r>
              <a:rPr lang="en-US"/>
              <a:t>CSci4211:          Application Layer</a:t>
            </a:r>
          </a:p>
        </p:txBody>
      </p:sp>
      <p:sp>
        <p:nvSpPr>
          <p:cNvPr id="43" name="Slide Number Placeholder 5"/>
          <p:cNvSpPr>
            <a:spLocks noGrp="1"/>
          </p:cNvSpPr>
          <p:nvPr>
            <p:ph type="sldNum" sz="quarter" idx="11"/>
          </p:nvPr>
        </p:nvSpPr>
        <p:spPr/>
        <p:txBody>
          <a:bodyPr/>
          <a:lstStyle/>
          <a:p>
            <a:fld id="{968D1734-0C7C-4379-B9CE-10D4EBA72FCD}" type="slidenum">
              <a:rPr lang="en-US"/>
              <a:pPr/>
              <a:t>86</a:t>
            </a:fld>
            <a:endParaRPr lang="en-US"/>
          </a:p>
        </p:txBody>
      </p:sp>
      <p:sp>
        <p:nvSpPr>
          <p:cNvPr id="110594" name="Rectangle 2"/>
          <p:cNvSpPr>
            <a:spLocks noGrp="1" noChangeArrowheads="1"/>
          </p:cNvSpPr>
          <p:nvPr>
            <p:ph type="title"/>
          </p:nvPr>
        </p:nvSpPr>
        <p:spPr>
          <a:xfrm>
            <a:off x="381000" y="381000"/>
            <a:ext cx="7772400" cy="1143000"/>
          </a:xfrm>
        </p:spPr>
        <p:txBody>
          <a:bodyPr/>
          <a:lstStyle/>
          <a:p>
            <a:r>
              <a:rPr lang="en-US"/>
              <a:t>P2P: Centralized Directory</a:t>
            </a:r>
          </a:p>
        </p:txBody>
      </p:sp>
      <p:sp>
        <p:nvSpPr>
          <p:cNvPr id="110595" name="Rectangle 3"/>
          <p:cNvSpPr>
            <a:spLocks noGrp="1" noChangeArrowheads="1"/>
          </p:cNvSpPr>
          <p:nvPr>
            <p:ph type="body" sz="half" idx="1"/>
          </p:nvPr>
        </p:nvSpPr>
        <p:spPr>
          <a:xfrm>
            <a:off x="533400" y="1828800"/>
            <a:ext cx="4029075" cy="4114800"/>
          </a:xfrm>
        </p:spPr>
        <p:txBody>
          <a:bodyPr/>
          <a:lstStyle/>
          <a:p>
            <a:pPr>
              <a:buFontTx/>
              <a:buNone/>
            </a:pPr>
            <a:r>
              <a:rPr lang="en-US" sz="2400"/>
              <a:t>original “Napster” design</a:t>
            </a:r>
          </a:p>
          <a:p>
            <a:pPr>
              <a:buFontTx/>
              <a:buNone/>
            </a:pPr>
            <a:r>
              <a:rPr lang="en-US" sz="2400"/>
              <a:t>1) when peer connects, it informs central server:</a:t>
            </a:r>
          </a:p>
          <a:p>
            <a:pPr lvl="1"/>
            <a:r>
              <a:rPr lang="en-US" sz="1800"/>
              <a:t>IP address</a:t>
            </a:r>
          </a:p>
          <a:p>
            <a:pPr lvl="1"/>
            <a:r>
              <a:rPr lang="en-US" sz="1800"/>
              <a:t>content</a:t>
            </a:r>
          </a:p>
          <a:p>
            <a:pPr>
              <a:buFontTx/>
              <a:buNone/>
            </a:pPr>
            <a:r>
              <a:rPr lang="en-US" sz="2400"/>
              <a:t>2) Alice queries for “Hey Jude”</a:t>
            </a:r>
          </a:p>
          <a:p>
            <a:pPr>
              <a:buFontTx/>
              <a:buNone/>
            </a:pPr>
            <a:r>
              <a:rPr lang="en-US" sz="2400"/>
              <a:t>3) Alice requests file from Bob</a:t>
            </a:r>
          </a:p>
        </p:txBody>
      </p:sp>
      <p:grpSp>
        <p:nvGrpSpPr>
          <p:cNvPr id="110596" name="Group 4"/>
          <p:cNvGrpSpPr>
            <a:grpSpLocks/>
          </p:cNvGrpSpPr>
          <p:nvPr/>
        </p:nvGrpSpPr>
        <p:grpSpPr bwMode="auto">
          <a:xfrm>
            <a:off x="4471988" y="838200"/>
            <a:ext cx="4368800" cy="5164138"/>
            <a:chOff x="2724" y="620"/>
            <a:chExt cx="2752" cy="3253"/>
          </a:xfrm>
        </p:grpSpPr>
        <p:graphicFrame>
          <p:nvGraphicFramePr>
            <p:cNvPr id="110597" name="Object 5"/>
            <p:cNvGraphicFramePr>
              <a:graphicFrameLocks noChangeAspect="1"/>
            </p:cNvGraphicFramePr>
            <p:nvPr/>
          </p:nvGraphicFramePr>
          <p:xfrm>
            <a:off x="3903" y="3058"/>
            <a:ext cx="525" cy="458"/>
          </p:xfrm>
          <a:graphic>
            <a:graphicData uri="http://schemas.openxmlformats.org/presentationml/2006/ole">
              <mc:AlternateContent xmlns:mc="http://schemas.openxmlformats.org/markup-compatibility/2006">
                <mc:Choice xmlns:v="urn:schemas-microsoft-com:vml" Requires="v">
                  <p:oleObj spid="_x0000_s110766" name="Clip" r:id="rId4" imgW="1305000" imgH="1085760" progId="">
                    <p:embed/>
                  </p:oleObj>
                </mc:Choice>
                <mc:Fallback>
                  <p:oleObj name="Clip" r:id="rId4" imgW="1305000" imgH="1085760"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3" y="3058"/>
                          <a:ext cx="525" cy="45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110598" name="Group 6"/>
            <p:cNvGrpSpPr>
              <a:grpSpLocks/>
            </p:cNvGrpSpPr>
            <p:nvPr/>
          </p:nvGrpSpPr>
          <p:grpSpPr bwMode="auto">
            <a:xfrm>
              <a:off x="3087" y="1679"/>
              <a:ext cx="234" cy="472"/>
              <a:chOff x="4180" y="783"/>
              <a:chExt cx="150" cy="307"/>
            </a:xfrm>
          </p:grpSpPr>
          <p:sp>
            <p:nvSpPr>
              <p:cNvPr id="110599"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0600"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0601" name="Rectangle 9"/>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endParaRPr lang="en-US"/>
              </a:p>
            </p:txBody>
          </p:sp>
          <p:sp>
            <p:nvSpPr>
              <p:cNvPr id="110602"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endParaRPr lang="en-US"/>
              </a:p>
            </p:txBody>
          </p:sp>
          <p:sp>
            <p:nvSpPr>
              <p:cNvPr id="110603" name="Line 11"/>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0604" name="Line 12"/>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0605" name="Rectangle 13"/>
              <p:cNvSpPr>
                <a:spLocks noChangeArrowheads="1"/>
              </p:cNvSpPr>
              <p:nvPr/>
            </p:nvSpPr>
            <p:spPr bwMode="auto">
              <a:xfrm>
                <a:off x="4193" y="883"/>
                <a:ext cx="63" cy="136"/>
              </a:xfrm>
              <a:prstGeom prst="rect">
                <a:avLst/>
              </a:prstGeom>
              <a:solidFill>
                <a:srgbClr val="3333CC"/>
              </a:solidFill>
              <a:ln w="9525">
                <a:solidFill>
                  <a:srgbClr val="000000"/>
                </a:solidFill>
                <a:miter lim="800000"/>
                <a:headEnd/>
                <a:tailEnd/>
              </a:ln>
            </p:spPr>
            <p:txBody>
              <a:bodyPr wrap="none" anchor="ctr"/>
              <a:lstStyle/>
              <a:p>
                <a:endParaRPr lang="en-US"/>
              </a:p>
            </p:txBody>
          </p:sp>
          <p:sp>
            <p:nvSpPr>
              <p:cNvPr id="110606" name="Rectangle 14"/>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10607" name="Text Box 15"/>
            <p:cNvSpPr txBox="1">
              <a:spLocks noChangeArrowheads="1"/>
            </p:cNvSpPr>
            <p:nvPr/>
          </p:nvSpPr>
          <p:spPr bwMode="auto">
            <a:xfrm>
              <a:off x="3010" y="3058"/>
              <a:ext cx="116" cy="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p>
              <a:pPr algn="ctr"/>
              <a:endParaRPr lang="en-US">
                <a:solidFill>
                  <a:srgbClr val="000000"/>
                </a:solidFill>
              </a:endParaRPr>
            </a:p>
          </p:txBody>
        </p:sp>
        <p:graphicFrame>
          <p:nvGraphicFramePr>
            <p:cNvPr id="110608" name="Object 16"/>
            <p:cNvGraphicFramePr>
              <a:graphicFrameLocks noChangeAspect="1"/>
            </p:cNvGraphicFramePr>
            <p:nvPr/>
          </p:nvGraphicFramePr>
          <p:xfrm>
            <a:off x="5055" y="1963"/>
            <a:ext cx="421" cy="367"/>
          </p:xfrm>
          <a:graphic>
            <a:graphicData uri="http://schemas.openxmlformats.org/presentationml/2006/ole">
              <mc:AlternateContent xmlns:mc="http://schemas.openxmlformats.org/markup-compatibility/2006">
                <mc:Choice xmlns:v="urn:schemas-microsoft-com:vml" Requires="v">
                  <p:oleObj spid="_x0000_s110767" name="Clip" r:id="rId6" imgW="1305000" imgH="1085760" progId="">
                    <p:embed/>
                  </p:oleObj>
                </mc:Choice>
                <mc:Fallback>
                  <p:oleObj name="Clip" r:id="rId6" imgW="1305000" imgH="1085760"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5" y="1963"/>
                          <a:ext cx="421" cy="36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0609" name="Object 17"/>
            <p:cNvGraphicFramePr>
              <a:graphicFrameLocks noChangeAspect="1"/>
            </p:cNvGraphicFramePr>
            <p:nvPr/>
          </p:nvGraphicFramePr>
          <p:xfrm>
            <a:off x="4665" y="2534"/>
            <a:ext cx="429" cy="374"/>
          </p:xfrm>
          <a:graphic>
            <a:graphicData uri="http://schemas.openxmlformats.org/presentationml/2006/ole">
              <mc:AlternateContent xmlns:mc="http://schemas.openxmlformats.org/markup-compatibility/2006">
                <mc:Choice xmlns:v="urn:schemas-microsoft-com:vml" Requires="v">
                  <p:oleObj spid="_x0000_s110768" name="Clip" r:id="rId7" imgW="1305000" imgH="1085760" progId="">
                    <p:embed/>
                  </p:oleObj>
                </mc:Choice>
                <mc:Fallback>
                  <p:oleObj name="Clip" r:id="rId7" imgW="1305000" imgH="1085760" progId="">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 y="2534"/>
                          <a:ext cx="429" cy="37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0610" name="Object 18"/>
            <p:cNvGraphicFramePr>
              <a:graphicFrameLocks noChangeAspect="1"/>
            </p:cNvGraphicFramePr>
            <p:nvPr/>
          </p:nvGraphicFramePr>
          <p:xfrm>
            <a:off x="4594" y="1214"/>
            <a:ext cx="437" cy="382"/>
          </p:xfrm>
          <a:graphic>
            <a:graphicData uri="http://schemas.openxmlformats.org/presentationml/2006/ole">
              <mc:AlternateContent xmlns:mc="http://schemas.openxmlformats.org/markup-compatibility/2006">
                <mc:Choice xmlns:v="urn:schemas-microsoft-com:vml" Requires="v">
                  <p:oleObj spid="_x0000_s110769" name="Clip" r:id="rId8" imgW="1305000" imgH="1085760" progId="">
                    <p:embed/>
                  </p:oleObj>
                </mc:Choice>
                <mc:Fallback>
                  <p:oleObj name="Clip" r:id="rId8" imgW="1305000" imgH="1085760" progId="">
                    <p:embed/>
                    <p:pic>
                      <p:nvPicPr>
                        <p:cNvPr id="0"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4" y="1214"/>
                          <a:ext cx="437" cy="3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0611" name="Text Box 19"/>
            <p:cNvSpPr txBox="1">
              <a:spLocks noChangeArrowheads="1"/>
            </p:cNvSpPr>
            <p:nvPr/>
          </p:nvSpPr>
          <p:spPr bwMode="auto">
            <a:xfrm>
              <a:off x="2724" y="1236"/>
              <a:ext cx="982" cy="3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sz="1400">
                  <a:solidFill>
                    <a:srgbClr val="000000"/>
                  </a:solidFill>
                  <a:latin typeface="Comic Sans MS" pitchFamily="66" charset="0"/>
                </a:rPr>
                <a:t>centralized</a:t>
              </a:r>
            </a:p>
            <a:p>
              <a:pPr algn="ctr"/>
              <a:r>
                <a:rPr lang="en-US" sz="1400">
                  <a:solidFill>
                    <a:srgbClr val="000000"/>
                  </a:solidFill>
                  <a:latin typeface="Comic Sans MS" pitchFamily="66" charset="0"/>
                </a:rPr>
                <a:t>directory server</a:t>
              </a:r>
              <a:endParaRPr lang="en-US">
                <a:solidFill>
                  <a:srgbClr val="000000"/>
                </a:solidFill>
              </a:endParaRPr>
            </a:p>
          </p:txBody>
        </p:sp>
        <p:sp>
          <p:nvSpPr>
            <p:cNvPr id="110612" name="Text Box 20"/>
            <p:cNvSpPr txBox="1">
              <a:spLocks noChangeArrowheads="1"/>
            </p:cNvSpPr>
            <p:nvPr/>
          </p:nvSpPr>
          <p:spPr bwMode="auto">
            <a:xfrm>
              <a:off x="4865" y="1675"/>
              <a:ext cx="407"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sz="1400">
                  <a:solidFill>
                    <a:srgbClr val="000000"/>
                  </a:solidFill>
                  <a:latin typeface="Comic Sans MS" pitchFamily="66" charset="0"/>
                </a:rPr>
                <a:t>peers</a:t>
              </a:r>
              <a:endParaRPr lang="en-US" sz="1400">
                <a:solidFill>
                  <a:srgbClr val="000000"/>
                </a:solidFill>
              </a:endParaRPr>
            </a:p>
          </p:txBody>
        </p:sp>
        <p:sp>
          <p:nvSpPr>
            <p:cNvPr id="110613" name="Line 21"/>
            <p:cNvSpPr>
              <a:spLocks noChangeShapeType="1"/>
            </p:cNvSpPr>
            <p:nvPr/>
          </p:nvSpPr>
          <p:spPr bwMode="auto">
            <a:xfrm flipH="1">
              <a:off x="3442" y="1732"/>
              <a:ext cx="634" cy="173"/>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FF0000"/>
                  </a:solidFill>
                  <a:round/>
                  <a:headEnd/>
                  <a:tailEnd type="triangl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0614" name="Line 22"/>
            <p:cNvSpPr>
              <a:spLocks noChangeShapeType="1"/>
            </p:cNvSpPr>
            <p:nvPr/>
          </p:nvSpPr>
          <p:spPr bwMode="auto">
            <a:xfrm flipH="1" flipV="1">
              <a:off x="3385" y="1905"/>
              <a:ext cx="1612" cy="231"/>
            </a:xfrm>
            <a:prstGeom prst="line">
              <a:avLst/>
            </a:prstGeom>
            <a:noFill/>
            <a:ln w="28575">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0615" name="Line 23"/>
            <p:cNvSpPr>
              <a:spLocks noChangeShapeType="1"/>
            </p:cNvSpPr>
            <p:nvPr/>
          </p:nvSpPr>
          <p:spPr bwMode="auto">
            <a:xfrm flipH="1">
              <a:off x="3442" y="1675"/>
              <a:ext cx="576" cy="115"/>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FF0000"/>
                  </a:solidFill>
                  <a:round/>
                  <a:headEnd/>
                  <a:tailEnd type="triangl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0616" name="Line 24"/>
            <p:cNvSpPr>
              <a:spLocks noChangeShapeType="1"/>
            </p:cNvSpPr>
            <p:nvPr/>
          </p:nvSpPr>
          <p:spPr bwMode="auto">
            <a:xfrm flipH="1">
              <a:off x="3442" y="1675"/>
              <a:ext cx="634" cy="115"/>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FF0000"/>
                  </a:solidFill>
                  <a:round/>
                  <a:headEnd/>
                  <a:tailEnd type="triangl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0617" name="Line 25"/>
            <p:cNvSpPr>
              <a:spLocks noChangeShapeType="1"/>
            </p:cNvSpPr>
            <p:nvPr/>
          </p:nvSpPr>
          <p:spPr bwMode="auto">
            <a:xfrm flipH="1" flipV="1">
              <a:off x="3385" y="2078"/>
              <a:ext cx="1267" cy="634"/>
            </a:xfrm>
            <a:prstGeom prst="line">
              <a:avLst/>
            </a:prstGeom>
            <a:noFill/>
            <a:ln w="28575">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0618" name="Line 26"/>
            <p:cNvSpPr>
              <a:spLocks noChangeShapeType="1"/>
            </p:cNvSpPr>
            <p:nvPr/>
          </p:nvSpPr>
          <p:spPr bwMode="auto">
            <a:xfrm flipH="1">
              <a:off x="3385" y="1387"/>
              <a:ext cx="1152" cy="403"/>
            </a:xfrm>
            <a:prstGeom prst="line">
              <a:avLst/>
            </a:prstGeom>
            <a:noFill/>
            <a:ln w="28575">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0619" name="Text Box 27"/>
            <p:cNvSpPr txBox="1">
              <a:spLocks noChangeArrowheads="1"/>
            </p:cNvSpPr>
            <p:nvPr/>
          </p:nvSpPr>
          <p:spPr bwMode="auto">
            <a:xfrm>
              <a:off x="3673" y="1675"/>
              <a:ext cx="979" cy="230"/>
            </a:xfrm>
            <a:prstGeom prst="rect">
              <a:avLst/>
            </a:prstGeom>
            <a:solidFill>
              <a:srgbClr val="FFFFFF"/>
            </a:solidFill>
            <a:ln>
              <a:noFill/>
            </a:ln>
            <a:effectLst/>
            <a:extLs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z="1400">
                <a:latin typeface="Comic Sans MS" pitchFamily="66" charset="0"/>
              </a:endParaRPr>
            </a:p>
          </p:txBody>
        </p:sp>
        <p:sp>
          <p:nvSpPr>
            <p:cNvPr id="110620" name="Line 28"/>
            <p:cNvSpPr>
              <a:spLocks noChangeShapeType="1"/>
            </p:cNvSpPr>
            <p:nvPr/>
          </p:nvSpPr>
          <p:spPr bwMode="auto">
            <a:xfrm flipH="1" flipV="1">
              <a:off x="3327" y="2136"/>
              <a:ext cx="749" cy="864"/>
            </a:xfrm>
            <a:prstGeom prst="line">
              <a:avLst/>
            </a:prstGeom>
            <a:noFill/>
            <a:ln w="28575">
              <a:solidFill>
                <a:srgbClr val="00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0621" name="Line 29"/>
            <p:cNvSpPr>
              <a:spLocks noChangeShapeType="1"/>
            </p:cNvSpPr>
            <p:nvPr/>
          </p:nvSpPr>
          <p:spPr bwMode="auto">
            <a:xfrm>
              <a:off x="3212" y="2193"/>
              <a:ext cx="749" cy="922"/>
            </a:xfrm>
            <a:prstGeom prst="line">
              <a:avLst/>
            </a:prstGeom>
            <a:noFill/>
            <a:ln w="28575">
              <a:solidFill>
                <a:srgbClr val="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0622" name="Line 30"/>
            <p:cNvSpPr>
              <a:spLocks noChangeShapeType="1"/>
            </p:cNvSpPr>
            <p:nvPr/>
          </p:nvSpPr>
          <p:spPr bwMode="auto">
            <a:xfrm flipH="1">
              <a:off x="4421" y="1617"/>
              <a:ext cx="346" cy="1498"/>
            </a:xfrm>
            <a:prstGeom prst="line">
              <a:avLst/>
            </a:prstGeom>
            <a:noFill/>
            <a:ln w="28575">
              <a:solidFill>
                <a:srgbClr val="FF66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0623" name="Text Box 31"/>
            <p:cNvSpPr txBox="1">
              <a:spLocks noChangeArrowheads="1"/>
            </p:cNvSpPr>
            <p:nvPr/>
          </p:nvSpPr>
          <p:spPr bwMode="auto">
            <a:xfrm>
              <a:off x="4537" y="3000"/>
              <a:ext cx="575" cy="346"/>
            </a:xfrm>
            <a:prstGeom prst="rect">
              <a:avLst/>
            </a:prstGeom>
            <a:solidFill>
              <a:srgbClr val="FFFFFF"/>
            </a:solidFill>
            <a:ln>
              <a:noFill/>
            </a:ln>
            <a:effectLst/>
            <a:extLs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z="1000"/>
            </a:p>
          </p:txBody>
        </p:sp>
        <p:sp>
          <p:nvSpPr>
            <p:cNvPr id="110624" name="Text Box 32"/>
            <p:cNvSpPr txBox="1">
              <a:spLocks noChangeArrowheads="1"/>
            </p:cNvSpPr>
            <p:nvPr/>
          </p:nvSpPr>
          <p:spPr bwMode="auto">
            <a:xfrm>
              <a:off x="4057" y="3526"/>
              <a:ext cx="403" cy="230"/>
            </a:xfrm>
            <a:prstGeom prst="rect">
              <a:avLst/>
            </a:prstGeom>
            <a:solidFill>
              <a:srgbClr val="FFFFFF"/>
            </a:solidFill>
            <a:ln>
              <a:noFill/>
            </a:ln>
            <a:effectLst/>
            <a:extLs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algn="ctr"/>
              <a:r>
                <a:rPr lang="en-US" sz="1400">
                  <a:latin typeface="Comic Sans MS" pitchFamily="66" charset="0"/>
                </a:rPr>
                <a:t>Alice</a:t>
              </a:r>
            </a:p>
          </p:txBody>
        </p:sp>
        <p:sp>
          <p:nvSpPr>
            <p:cNvPr id="110625" name="Text Box 33"/>
            <p:cNvSpPr txBox="1">
              <a:spLocks noChangeArrowheads="1"/>
            </p:cNvSpPr>
            <p:nvPr/>
          </p:nvSpPr>
          <p:spPr bwMode="auto">
            <a:xfrm>
              <a:off x="4912" y="1041"/>
              <a:ext cx="403" cy="230"/>
            </a:xfrm>
            <a:prstGeom prst="rect">
              <a:avLst/>
            </a:prstGeom>
            <a:solidFill>
              <a:srgbClr val="FFFFFF"/>
            </a:solidFill>
            <a:ln>
              <a:noFill/>
            </a:ln>
            <a:effectLst/>
            <a:extLs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algn="ctr"/>
              <a:r>
                <a:rPr lang="en-US" sz="1400">
                  <a:latin typeface="Comic Sans MS" pitchFamily="66" charset="0"/>
                </a:rPr>
                <a:t>Bob</a:t>
              </a:r>
            </a:p>
          </p:txBody>
        </p:sp>
        <p:sp>
          <p:nvSpPr>
            <p:cNvPr id="110626" name="Oval 34"/>
            <p:cNvSpPr>
              <a:spLocks noChangeArrowheads="1"/>
            </p:cNvSpPr>
            <p:nvPr/>
          </p:nvSpPr>
          <p:spPr bwMode="auto">
            <a:xfrm>
              <a:off x="3893" y="1524"/>
              <a:ext cx="153" cy="146"/>
            </a:xfrm>
            <a:prstGeom prst="ellipse">
              <a:avLst/>
            </a:prstGeom>
            <a:solidFill>
              <a:schemeClr val="bg1"/>
            </a:solidFill>
            <a:ln w="12700">
              <a:solidFill>
                <a:schemeClr val="accent2"/>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accent2"/>
                </a:buClr>
                <a:buSzPct val="85000"/>
                <a:buFont typeface="ZapfDingbats" pitchFamily="82" charset="2"/>
                <a:buNone/>
              </a:pPr>
              <a:r>
                <a:rPr lang="en-US" sz="1400">
                  <a:latin typeface="Comic Sans MS" pitchFamily="66" charset="0"/>
                </a:rPr>
                <a:t>1</a:t>
              </a:r>
            </a:p>
          </p:txBody>
        </p:sp>
        <p:sp>
          <p:nvSpPr>
            <p:cNvPr id="110627" name="Oval 35"/>
            <p:cNvSpPr>
              <a:spLocks noChangeArrowheads="1"/>
            </p:cNvSpPr>
            <p:nvPr/>
          </p:nvSpPr>
          <p:spPr bwMode="auto">
            <a:xfrm>
              <a:off x="3920" y="1897"/>
              <a:ext cx="153" cy="146"/>
            </a:xfrm>
            <a:prstGeom prst="ellipse">
              <a:avLst/>
            </a:prstGeom>
            <a:solidFill>
              <a:schemeClr val="bg1"/>
            </a:solidFill>
            <a:ln w="12700">
              <a:solidFill>
                <a:schemeClr val="accent2"/>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accent2"/>
                </a:buClr>
                <a:buSzPct val="85000"/>
                <a:buFont typeface="ZapfDingbats" pitchFamily="82" charset="2"/>
                <a:buNone/>
              </a:pPr>
              <a:r>
                <a:rPr lang="en-US" sz="1400">
                  <a:latin typeface="Comic Sans MS" pitchFamily="66" charset="0"/>
                </a:rPr>
                <a:t>1</a:t>
              </a:r>
            </a:p>
          </p:txBody>
        </p:sp>
        <p:sp>
          <p:nvSpPr>
            <p:cNvPr id="110628" name="Oval 36"/>
            <p:cNvSpPr>
              <a:spLocks noChangeArrowheads="1"/>
            </p:cNvSpPr>
            <p:nvPr/>
          </p:nvSpPr>
          <p:spPr bwMode="auto">
            <a:xfrm>
              <a:off x="3923" y="2325"/>
              <a:ext cx="153" cy="146"/>
            </a:xfrm>
            <a:prstGeom prst="ellipse">
              <a:avLst/>
            </a:prstGeom>
            <a:solidFill>
              <a:schemeClr val="bg1"/>
            </a:solidFill>
            <a:ln w="12700">
              <a:solidFill>
                <a:schemeClr val="accent2"/>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accent2"/>
                </a:buClr>
                <a:buSzPct val="85000"/>
                <a:buFont typeface="ZapfDingbats" pitchFamily="82" charset="2"/>
                <a:buNone/>
              </a:pPr>
              <a:r>
                <a:rPr lang="en-US" sz="1400">
                  <a:latin typeface="Comic Sans MS" pitchFamily="66" charset="0"/>
                </a:rPr>
                <a:t>1</a:t>
              </a:r>
            </a:p>
          </p:txBody>
        </p:sp>
        <p:sp>
          <p:nvSpPr>
            <p:cNvPr id="110629" name="Oval 37"/>
            <p:cNvSpPr>
              <a:spLocks noChangeArrowheads="1"/>
            </p:cNvSpPr>
            <p:nvPr/>
          </p:nvSpPr>
          <p:spPr bwMode="auto">
            <a:xfrm>
              <a:off x="3724" y="2601"/>
              <a:ext cx="153" cy="146"/>
            </a:xfrm>
            <a:prstGeom prst="ellipse">
              <a:avLst/>
            </a:prstGeom>
            <a:solidFill>
              <a:schemeClr val="bg1"/>
            </a:solidFill>
            <a:ln w="12700">
              <a:solidFill>
                <a:schemeClr val="accent2"/>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accent2"/>
                </a:buClr>
                <a:buSzPct val="85000"/>
                <a:buFont typeface="ZapfDingbats" pitchFamily="82" charset="2"/>
                <a:buNone/>
              </a:pPr>
              <a:r>
                <a:rPr lang="en-US" sz="1400">
                  <a:latin typeface="Comic Sans MS" pitchFamily="66" charset="0"/>
                </a:rPr>
                <a:t>1</a:t>
              </a:r>
            </a:p>
          </p:txBody>
        </p:sp>
        <p:sp>
          <p:nvSpPr>
            <p:cNvPr id="110630" name="Oval 38"/>
            <p:cNvSpPr>
              <a:spLocks noChangeArrowheads="1"/>
            </p:cNvSpPr>
            <p:nvPr/>
          </p:nvSpPr>
          <p:spPr bwMode="auto">
            <a:xfrm>
              <a:off x="3477" y="2562"/>
              <a:ext cx="153" cy="146"/>
            </a:xfrm>
            <a:prstGeom prst="ellipse">
              <a:avLst/>
            </a:prstGeom>
            <a:solidFill>
              <a:schemeClr val="bg1"/>
            </a:solidFill>
            <a:ln w="12700">
              <a:solidFill>
                <a:schemeClr val="accent2"/>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accent2"/>
                </a:buClr>
                <a:buSzPct val="85000"/>
                <a:buFont typeface="ZapfDingbats" pitchFamily="82" charset="2"/>
                <a:buNone/>
              </a:pPr>
              <a:r>
                <a:rPr lang="en-US" sz="1400">
                  <a:latin typeface="Comic Sans MS" pitchFamily="66" charset="0"/>
                </a:rPr>
                <a:t>2</a:t>
              </a:r>
            </a:p>
          </p:txBody>
        </p:sp>
        <p:sp>
          <p:nvSpPr>
            <p:cNvPr id="110631" name="Oval 39"/>
            <p:cNvSpPr>
              <a:spLocks noChangeArrowheads="1"/>
            </p:cNvSpPr>
            <p:nvPr/>
          </p:nvSpPr>
          <p:spPr bwMode="auto">
            <a:xfrm>
              <a:off x="4531" y="2278"/>
              <a:ext cx="153" cy="146"/>
            </a:xfrm>
            <a:prstGeom prst="ellipse">
              <a:avLst/>
            </a:prstGeom>
            <a:solidFill>
              <a:schemeClr val="bg1"/>
            </a:solidFill>
            <a:ln w="12700">
              <a:solidFill>
                <a:schemeClr val="accent2"/>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accent2"/>
                </a:buClr>
                <a:buSzPct val="85000"/>
                <a:buFont typeface="ZapfDingbats" pitchFamily="82" charset="2"/>
                <a:buNone/>
              </a:pPr>
              <a:r>
                <a:rPr lang="en-US" sz="1400">
                  <a:latin typeface="Comic Sans MS" pitchFamily="66" charset="0"/>
                </a:rPr>
                <a:t>3</a:t>
              </a:r>
            </a:p>
          </p:txBody>
        </p:sp>
        <p:pic>
          <p:nvPicPr>
            <p:cNvPr id="110632" name="Picture 40" descr="Bo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25" y="620"/>
              <a:ext cx="426" cy="435"/>
            </a:xfrm>
            <a:prstGeom prst="rect">
              <a:avLst/>
            </a:prstGeom>
            <a:noFill/>
            <a:extLst>
              <a:ext uri="{909E8E84-426E-40dd-AFC4-6F175D3DCCD1}">
                <a14:hiddenFill xmlns="" xmlns:a14="http://schemas.microsoft.com/office/drawing/2010/main">
                  <a:solidFill>
                    <a:srgbClr val="FFFFFF"/>
                  </a:solidFill>
                </a14:hiddenFill>
              </a:ext>
            </a:extLst>
          </p:spPr>
        </p:pic>
        <p:pic>
          <p:nvPicPr>
            <p:cNvPr id="110633" name="Picture 41" descr="Alic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89" y="3436"/>
              <a:ext cx="354" cy="437"/>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CSci4211:          Application Layer</a:t>
            </a:r>
          </a:p>
        </p:txBody>
      </p:sp>
      <p:sp>
        <p:nvSpPr>
          <p:cNvPr id="6" name="Slide Number Placeholder 5"/>
          <p:cNvSpPr>
            <a:spLocks noGrp="1"/>
          </p:cNvSpPr>
          <p:nvPr>
            <p:ph type="sldNum" sz="quarter" idx="11"/>
          </p:nvPr>
        </p:nvSpPr>
        <p:spPr/>
        <p:txBody>
          <a:bodyPr/>
          <a:lstStyle/>
          <a:p>
            <a:fld id="{0C7502DB-7D1E-440A-8830-A8003F965696}" type="slidenum">
              <a:rPr lang="en-US"/>
              <a:pPr/>
              <a:t>87</a:t>
            </a:fld>
            <a:endParaRPr lang="en-US"/>
          </a:p>
        </p:txBody>
      </p:sp>
      <p:sp>
        <p:nvSpPr>
          <p:cNvPr id="111618" name="Rectangle 2"/>
          <p:cNvSpPr>
            <a:spLocks noGrp="1" noChangeArrowheads="1"/>
          </p:cNvSpPr>
          <p:nvPr>
            <p:ph type="title"/>
          </p:nvPr>
        </p:nvSpPr>
        <p:spPr>
          <a:xfrm>
            <a:off x="533400" y="228600"/>
            <a:ext cx="8151813" cy="1143000"/>
          </a:xfrm>
        </p:spPr>
        <p:txBody>
          <a:bodyPr/>
          <a:lstStyle/>
          <a:p>
            <a:r>
              <a:rPr lang="en-US" sz="3200"/>
              <a:t>P2P: problems with centralized directory</a:t>
            </a:r>
            <a:endParaRPr lang="en-US"/>
          </a:p>
        </p:txBody>
      </p:sp>
      <p:sp>
        <p:nvSpPr>
          <p:cNvPr id="111619" name="Rectangle 3"/>
          <p:cNvSpPr>
            <a:spLocks noGrp="1" noChangeArrowheads="1"/>
          </p:cNvSpPr>
          <p:nvPr>
            <p:ph type="body" sz="half" idx="1"/>
          </p:nvPr>
        </p:nvSpPr>
        <p:spPr/>
        <p:txBody>
          <a:bodyPr/>
          <a:lstStyle/>
          <a:p>
            <a:r>
              <a:rPr lang="en-US" sz="2400" dirty="0"/>
              <a:t>Single point of failure</a:t>
            </a:r>
          </a:p>
          <a:p>
            <a:r>
              <a:rPr lang="en-US" sz="2400" dirty="0"/>
              <a:t>Performance bottleneck</a:t>
            </a:r>
          </a:p>
          <a:p>
            <a:r>
              <a:rPr lang="en-US" sz="2400" dirty="0"/>
              <a:t>Copyright </a:t>
            </a:r>
            <a:r>
              <a:rPr lang="en-US" sz="2400" dirty="0" smtClean="0"/>
              <a:t>infringement</a:t>
            </a:r>
            <a:endParaRPr lang="en-US" sz="2400" dirty="0"/>
          </a:p>
          <a:p>
            <a:pPr>
              <a:buFontTx/>
              <a:buNone/>
            </a:pPr>
            <a:endParaRPr lang="en-US" sz="2400" dirty="0"/>
          </a:p>
        </p:txBody>
      </p:sp>
      <p:sp>
        <p:nvSpPr>
          <p:cNvPr id="111620" name="Rectangle 4"/>
          <p:cNvSpPr>
            <a:spLocks noGrp="1" noChangeArrowheads="1"/>
          </p:cNvSpPr>
          <p:nvPr>
            <p:ph type="body" sz="half" idx="2"/>
          </p:nvPr>
        </p:nvSpPr>
        <p:spPr>
          <a:xfrm>
            <a:off x="4813300" y="1600200"/>
            <a:ext cx="3614738" cy="1646238"/>
          </a:xfrm>
          <a:ln w="25400">
            <a:solidFill>
              <a:schemeClr val="accent2"/>
            </a:solidFill>
            <a:miter lim="800000"/>
            <a:headEnd/>
            <a:tailEnd/>
          </a:ln>
        </p:spPr>
        <p:txBody>
          <a:bodyPr/>
          <a:lstStyle/>
          <a:p>
            <a:pPr>
              <a:buFontTx/>
              <a:buNone/>
            </a:pPr>
            <a:r>
              <a:rPr lang="en-US" sz="2400">
                <a:solidFill>
                  <a:schemeClr val="accent2"/>
                </a:solidFill>
              </a:rPr>
              <a:t>    file transfer is decentralized, but locating content is highly  centralized</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CSci4211:          Application Layer</a:t>
            </a:r>
          </a:p>
        </p:txBody>
      </p:sp>
      <p:sp>
        <p:nvSpPr>
          <p:cNvPr id="6" name="Slide Number Placeholder 5"/>
          <p:cNvSpPr>
            <a:spLocks noGrp="1"/>
          </p:cNvSpPr>
          <p:nvPr>
            <p:ph type="sldNum" sz="quarter" idx="11"/>
          </p:nvPr>
        </p:nvSpPr>
        <p:spPr/>
        <p:txBody>
          <a:bodyPr/>
          <a:lstStyle/>
          <a:p>
            <a:fld id="{E67C090F-4669-4857-8A4E-D8332AB357C3}" type="slidenum">
              <a:rPr lang="en-US"/>
              <a:pPr/>
              <a:t>88</a:t>
            </a:fld>
            <a:endParaRPr lang="en-US"/>
          </a:p>
        </p:txBody>
      </p:sp>
      <p:sp>
        <p:nvSpPr>
          <p:cNvPr id="112642" name="Rectangle 2"/>
          <p:cNvSpPr>
            <a:spLocks noGrp="1" noChangeArrowheads="1"/>
          </p:cNvSpPr>
          <p:nvPr>
            <p:ph type="title"/>
          </p:nvPr>
        </p:nvSpPr>
        <p:spPr>
          <a:xfrm>
            <a:off x="609600" y="381000"/>
            <a:ext cx="7772400" cy="1143000"/>
          </a:xfrm>
        </p:spPr>
        <p:txBody>
          <a:bodyPr/>
          <a:lstStyle/>
          <a:p>
            <a:r>
              <a:rPr lang="en-US" sz="3600"/>
              <a:t>Query Flooding: Gnutella</a:t>
            </a:r>
          </a:p>
        </p:txBody>
      </p:sp>
      <p:sp>
        <p:nvSpPr>
          <p:cNvPr id="112643" name="Rectangle 3"/>
          <p:cNvSpPr>
            <a:spLocks noGrp="1" noChangeArrowheads="1"/>
          </p:cNvSpPr>
          <p:nvPr>
            <p:ph type="body" sz="half" idx="1"/>
          </p:nvPr>
        </p:nvSpPr>
        <p:spPr/>
        <p:txBody>
          <a:bodyPr/>
          <a:lstStyle/>
          <a:p>
            <a:pPr>
              <a:lnSpc>
                <a:spcPct val="90000"/>
              </a:lnSpc>
            </a:pPr>
            <a:r>
              <a:rPr lang="en-US" sz="2400"/>
              <a:t>fully distributed</a:t>
            </a:r>
          </a:p>
          <a:p>
            <a:pPr lvl="1">
              <a:lnSpc>
                <a:spcPct val="90000"/>
              </a:lnSpc>
            </a:pPr>
            <a:r>
              <a:rPr lang="en-US" sz="1800"/>
              <a:t>no central server</a:t>
            </a:r>
          </a:p>
          <a:p>
            <a:pPr>
              <a:lnSpc>
                <a:spcPct val="90000"/>
              </a:lnSpc>
            </a:pPr>
            <a:r>
              <a:rPr lang="en-US" sz="2400"/>
              <a:t>public domain protocol</a:t>
            </a:r>
          </a:p>
          <a:p>
            <a:pPr>
              <a:lnSpc>
                <a:spcPct val="90000"/>
              </a:lnSpc>
            </a:pPr>
            <a:r>
              <a:rPr lang="en-US" sz="2400"/>
              <a:t>many Gnutella clients implementing protocol</a:t>
            </a:r>
          </a:p>
          <a:p>
            <a:pPr>
              <a:lnSpc>
                <a:spcPct val="90000"/>
              </a:lnSpc>
              <a:buFontTx/>
              <a:buNone/>
            </a:pPr>
            <a:endParaRPr lang="en-US" sz="2400"/>
          </a:p>
          <a:p>
            <a:pPr>
              <a:lnSpc>
                <a:spcPct val="90000"/>
              </a:lnSpc>
            </a:pPr>
            <a:endParaRPr lang="en-US" sz="2400"/>
          </a:p>
        </p:txBody>
      </p:sp>
      <p:sp>
        <p:nvSpPr>
          <p:cNvPr id="112644" name="Rectangle 4"/>
          <p:cNvSpPr>
            <a:spLocks noGrp="1" noChangeArrowheads="1"/>
          </p:cNvSpPr>
          <p:nvPr>
            <p:ph type="body" sz="half" idx="2"/>
          </p:nvPr>
        </p:nvSpPr>
        <p:spPr>
          <a:xfrm>
            <a:off x="4495800" y="1524000"/>
            <a:ext cx="3810000" cy="4114800"/>
          </a:xfrm>
        </p:spPr>
        <p:txBody>
          <a:bodyPr/>
          <a:lstStyle/>
          <a:p>
            <a:pPr>
              <a:lnSpc>
                <a:spcPct val="90000"/>
              </a:lnSpc>
              <a:buFontTx/>
              <a:buNone/>
            </a:pPr>
            <a:r>
              <a:rPr lang="en-US" sz="2400">
                <a:solidFill>
                  <a:srgbClr val="FF0000"/>
                </a:solidFill>
              </a:rPr>
              <a:t>overlay network: graph</a:t>
            </a:r>
          </a:p>
          <a:p>
            <a:pPr>
              <a:lnSpc>
                <a:spcPct val="90000"/>
              </a:lnSpc>
            </a:pPr>
            <a:r>
              <a:rPr lang="en-US" sz="2400"/>
              <a:t>edge between peer X and Y if there’s a TCP connection</a:t>
            </a:r>
          </a:p>
          <a:p>
            <a:pPr>
              <a:lnSpc>
                <a:spcPct val="90000"/>
              </a:lnSpc>
            </a:pPr>
            <a:r>
              <a:rPr lang="en-US" sz="2400"/>
              <a:t>all active peers and edges is overlay net</a:t>
            </a:r>
          </a:p>
          <a:p>
            <a:pPr>
              <a:lnSpc>
                <a:spcPct val="90000"/>
              </a:lnSpc>
            </a:pPr>
            <a:r>
              <a:rPr lang="en-US" sz="2400"/>
              <a:t>Edge is not a physical link</a:t>
            </a:r>
          </a:p>
          <a:p>
            <a:pPr>
              <a:lnSpc>
                <a:spcPct val="90000"/>
              </a:lnSpc>
            </a:pPr>
            <a:r>
              <a:rPr lang="en-US" sz="2400"/>
              <a:t>Given peer will typically be connected with &lt; 10 overlay neighbors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3"/>
          <p:cNvSpPr>
            <a:spLocks noGrp="1"/>
          </p:cNvSpPr>
          <p:nvPr>
            <p:ph type="ftr" sz="quarter" idx="10"/>
          </p:nvPr>
        </p:nvSpPr>
        <p:spPr/>
        <p:txBody>
          <a:bodyPr/>
          <a:lstStyle/>
          <a:p>
            <a:r>
              <a:rPr lang="en-US"/>
              <a:t>CSci4211:          Application Layer</a:t>
            </a:r>
          </a:p>
        </p:txBody>
      </p:sp>
      <p:sp>
        <p:nvSpPr>
          <p:cNvPr id="31" name="Slide Number Placeholder 4"/>
          <p:cNvSpPr>
            <a:spLocks noGrp="1"/>
          </p:cNvSpPr>
          <p:nvPr>
            <p:ph type="sldNum" sz="quarter" idx="11"/>
          </p:nvPr>
        </p:nvSpPr>
        <p:spPr/>
        <p:txBody>
          <a:bodyPr/>
          <a:lstStyle/>
          <a:p>
            <a:fld id="{60CBF4EF-8EA3-4888-AAE5-70342D6CC6F7}" type="slidenum">
              <a:rPr lang="en-US"/>
              <a:pPr/>
              <a:t>89</a:t>
            </a:fld>
            <a:endParaRPr lang="en-US"/>
          </a:p>
        </p:txBody>
      </p:sp>
      <p:sp>
        <p:nvSpPr>
          <p:cNvPr id="113666" name="Rectangle 2"/>
          <p:cNvSpPr>
            <a:spLocks noGrp="1" noChangeArrowheads="1"/>
          </p:cNvSpPr>
          <p:nvPr>
            <p:ph type="title"/>
          </p:nvPr>
        </p:nvSpPr>
        <p:spPr>
          <a:xfrm>
            <a:off x="560388" y="0"/>
            <a:ext cx="7772400" cy="1143000"/>
          </a:xfrm>
        </p:spPr>
        <p:txBody>
          <a:bodyPr/>
          <a:lstStyle/>
          <a:p>
            <a:r>
              <a:rPr lang="en-US" sz="3600"/>
              <a:t>Gnutella: protocol</a:t>
            </a:r>
          </a:p>
        </p:txBody>
      </p:sp>
      <p:grpSp>
        <p:nvGrpSpPr>
          <p:cNvPr id="113695" name="Group 31"/>
          <p:cNvGrpSpPr>
            <a:grpSpLocks/>
          </p:cNvGrpSpPr>
          <p:nvPr/>
        </p:nvGrpSpPr>
        <p:grpSpPr bwMode="auto">
          <a:xfrm>
            <a:off x="2971800" y="990600"/>
            <a:ext cx="5692775" cy="5005388"/>
            <a:chOff x="1872" y="624"/>
            <a:chExt cx="3586" cy="3153"/>
          </a:xfrm>
        </p:grpSpPr>
        <p:graphicFrame>
          <p:nvGraphicFramePr>
            <p:cNvPr id="113668" name="Object 4"/>
            <p:cNvGraphicFramePr>
              <a:graphicFrameLocks noChangeAspect="1"/>
            </p:cNvGraphicFramePr>
            <p:nvPr/>
          </p:nvGraphicFramePr>
          <p:xfrm>
            <a:off x="1872" y="2432"/>
            <a:ext cx="394" cy="309"/>
          </p:xfrm>
          <a:graphic>
            <a:graphicData uri="http://schemas.openxmlformats.org/presentationml/2006/ole">
              <mc:AlternateContent xmlns:mc="http://schemas.openxmlformats.org/markup-compatibility/2006">
                <mc:Choice xmlns:v="urn:schemas-microsoft-com:vml" Requires="v">
                  <p:oleObj spid="_x0000_s113888" name="Clip" r:id="rId4" imgW="1305000" imgH="1085760" progId="">
                    <p:embed/>
                  </p:oleObj>
                </mc:Choice>
                <mc:Fallback>
                  <p:oleObj name="Clip" r:id="rId4" imgW="1305000" imgH="1085760" progId="">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 y="2432"/>
                          <a:ext cx="394" cy="3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3669" name="Object 5"/>
            <p:cNvGraphicFramePr>
              <a:graphicFrameLocks noChangeAspect="1"/>
            </p:cNvGraphicFramePr>
            <p:nvPr/>
          </p:nvGraphicFramePr>
          <p:xfrm>
            <a:off x="3140" y="3468"/>
            <a:ext cx="394" cy="309"/>
          </p:xfrm>
          <a:graphic>
            <a:graphicData uri="http://schemas.openxmlformats.org/presentationml/2006/ole">
              <mc:AlternateContent xmlns:mc="http://schemas.openxmlformats.org/markup-compatibility/2006">
                <mc:Choice xmlns:v="urn:schemas-microsoft-com:vml" Requires="v">
                  <p:oleObj spid="_x0000_s113889" name="Clip" r:id="rId6" imgW="1305000" imgH="1085760" progId="">
                    <p:embed/>
                  </p:oleObj>
                </mc:Choice>
                <mc:Fallback>
                  <p:oleObj name="Clip" r:id="rId6" imgW="1305000" imgH="1085760" progId="">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0" y="3468"/>
                          <a:ext cx="394" cy="3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3670" name="Object 6"/>
            <p:cNvGraphicFramePr>
              <a:graphicFrameLocks noChangeAspect="1"/>
            </p:cNvGraphicFramePr>
            <p:nvPr/>
          </p:nvGraphicFramePr>
          <p:xfrm>
            <a:off x="3140" y="2432"/>
            <a:ext cx="394" cy="309"/>
          </p:xfrm>
          <a:graphic>
            <a:graphicData uri="http://schemas.openxmlformats.org/presentationml/2006/ole">
              <mc:AlternateContent xmlns:mc="http://schemas.openxmlformats.org/markup-compatibility/2006">
                <mc:Choice xmlns:v="urn:schemas-microsoft-com:vml" Requires="v">
                  <p:oleObj spid="_x0000_s113890" name="Clip" r:id="rId7" imgW="1305000" imgH="1085760" progId="">
                    <p:embed/>
                  </p:oleObj>
                </mc:Choice>
                <mc:Fallback>
                  <p:oleObj name="Clip" r:id="rId7" imgW="1305000" imgH="1085760" progId="">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0" y="2432"/>
                          <a:ext cx="394" cy="3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3140" y="1352"/>
            <a:ext cx="394" cy="309"/>
          </p:xfrm>
          <a:graphic>
            <a:graphicData uri="http://schemas.openxmlformats.org/presentationml/2006/ole">
              <mc:AlternateContent xmlns:mc="http://schemas.openxmlformats.org/markup-compatibility/2006">
                <mc:Choice xmlns:v="urn:schemas-microsoft-com:vml" Requires="v">
                  <p:oleObj spid="_x0000_s113891" name="Clip" r:id="rId8" imgW="1305000" imgH="1085760" progId="">
                    <p:embed/>
                  </p:oleObj>
                </mc:Choice>
                <mc:Fallback>
                  <p:oleObj name="Clip" r:id="rId8" imgW="1305000" imgH="1085760" progId="">
                    <p:embed/>
                    <p:pic>
                      <p:nvPicPr>
                        <p:cNvPr id="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0" y="1352"/>
                          <a:ext cx="394" cy="3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3672" name="Object 8"/>
            <p:cNvGraphicFramePr>
              <a:graphicFrameLocks noChangeAspect="1"/>
            </p:cNvGraphicFramePr>
            <p:nvPr/>
          </p:nvGraphicFramePr>
          <p:xfrm>
            <a:off x="5064" y="2389"/>
            <a:ext cx="394" cy="308"/>
          </p:xfrm>
          <a:graphic>
            <a:graphicData uri="http://schemas.openxmlformats.org/presentationml/2006/ole">
              <mc:AlternateContent xmlns:mc="http://schemas.openxmlformats.org/markup-compatibility/2006">
                <mc:Choice xmlns:v="urn:schemas-microsoft-com:vml" Requires="v">
                  <p:oleObj spid="_x0000_s113892" name="Clip" r:id="rId9" imgW="1305000" imgH="1085760" progId="">
                    <p:embed/>
                  </p:oleObj>
                </mc:Choice>
                <mc:Fallback>
                  <p:oleObj name="Clip" r:id="rId9" imgW="1305000" imgH="1085760" progId="">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4" y="2389"/>
                          <a:ext cx="394" cy="30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3673" name="Object 9"/>
            <p:cNvGraphicFramePr>
              <a:graphicFrameLocks noChangeAspect="1"/>
            </p:cNvGraphicFramePr>
            <p:nvPr/>
          </p:nvGraphicFramePr>
          <p:xfrm>
            <a:off x="5064" y="1309"/>
            <a:ext cx="394" cy="309"/>
          </p:xfrm>
          <a:graphic>
            <a:graphicData uri="http://schemas.openxmlformats.org/presentationml/2006/ole">
              <mc:AlternateContent xmlns:mc="http://schemas.openxmlformats.org/markup-compatibility/2006">
                <mc:Choice xmlns:v="urn:schemas-microsoft-com:vml" Requires="v">
                  <p:oleObj spid="_x0000_s113893" name="Clip" r:id="rId10" imgW="1305000" imgH="1085760" progId="">
                    <p:embed/>
                  </p:oleObj>
                </mc:Choice>
                <mc:Fallback>
                  <p:oleObj name="Clip" r:id="rId10" imgW="1305000" imgH="1085760" progId="">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4" y="1309"/>
                          <a:ext cx="394" cy="3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3674" name="Line 10"/>
            <p:cNvSpPr>
              <a:spLocks noChangeShapeType="1"/>
            </p:cNvSpPr>
            <p:nvPr/>
          </p:nvSpPr>
          <p:spPr bwMode="auto">
            <a:xfrm flipV="1">
              <a:off x="2178" y="1611"/>
              <a:ext cx="1006" cy="821"/>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5" name="Line 11"/>
            <p:cNvSpPr>
              <a:spLocks noChangeShapeType="1"/>
            </p:cNvSpPr>
            <p:nvPr/>
          </p:nvSpPr>
          <p:spPr bwMode="auto">
            <a:xfrm>
              <a:off x="3490" y="1439"/>
              <a:ext cx="1618"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6" name="Line 12"/>
            <p:cNvSpPr>
              <a:spLocks noChangeShapeType="1"/>
            </p:cNvSpPr>
            <p:nvPr/>
          </p:nvSpPr>
          <p:spPr bwMode="auto">
            <a:xfrm>
              <a:off x="3534" y="1568"/>
              <a:ext cx="1574" cy="86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7" name="Line 13"/>
            <p:cNvSpPr>
              <a:spLocks noChangeShapeType="1"/>
            </p:cNvSpPr>
            <p:nvPr/>
          </p:nvSpPr>
          <p:spPr bwMode="auto">
            <a:xfrm>
              <a:off x="2222" y="2648"/>
              <a:ext cx="962"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8" name="Line 14"/>
            <p:cNvSpPr>
              <a:spLocks noChangeShapeType="1"/>
            </p:cNvSpPr>
            <p:nvPr/>
          </p:nvSpPr>
          <p:spPr bwMode="auto">
            <a:xfrm flipH="1">
              <a:off x="2266" y="2561"/>
              <a:ext cx="918"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9" name="Line 15"/>
            <p:cNvSpPr>
              <a:spLocks noChangeShapeType="1"/>
            </p:cNvSpPr>
            <p:nvPr/>
          </p:nvSpPr>
          <p:spPr bwMode="auto">
            <a:xfrm>
              <a:off x="2222" y="2691"/>
              <a:ext cx="1049" cy="77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0" name="Text Box 16"/>
            <p:cNvSpPr txBox="1">
              <a:spLocks noChangeArrowheads="1"/>
            </p:cNvSpPr>
            <p:nvPr/>
          </p:nvSpPr>
          <p:spPr bwMode="auto">
            <a:xfrm>
              <a:off x="2572" y="2404"/>
              <a:ext cx="465"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latin typeface="Arial" charset="0"/>
                </a:rPr>
                <a:t>Query</a:t>
              </a:r>
            </a:p>
          </p:txBody>
        </p:sp>
        <p:sp>
          <p:nvSpPr>
            <p:cNvPr id="113681" name="Text Box 17"/>
            <p:cNvSpPr txBox="1">
              <a:spLocks noChangeArrowheads="1"/>
            </p:cNvSpPr>
            <p:nvPr/>
          </p:nvSpPr>
          <p:spPr bwMode="auto">
            <a:xfrm>
              <a:off x="2441" y="2620"/>
              <a:ext cx="621"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latin typeface="Arial" charset="0"/>
                </a:rPr>
                <a:t>QueryHit</a:t>
              </a:r>
            </a:p>
          </p:txBody>
        </p:sp>
        <p:sp>
          <p:nvSpPr>
            <p:cNvPr id="113682" name="Text Box 18"/>
            <p:cNvSpPr txBox="1">
              <a:spLocks noChangeArrowheads="1"/>
            </p:cNvSpPr>
            <p:nvPr/>
          </p:nvSpPr>
          <p:spPr bwMode="auto">
            <a:xfrm>
              <a:off x="4102" y="1281"/>
              <a:ext cx="465"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latin typeface="Arial" charset="0"/>
                </a:rPr>
                <a:t>Query</a:t>
              </a:r>
            </a:p>
          </p:txBody>
        </p:sp>
        <p:sp>
          <p:nvSpPr>
            <p:cNvPr id="113683" name="Text Box 19"/>
            <p:cNvSpPr txBox="1">
              <a:spLocks noChangeArrowheads="1"/>
            </p:cNvSpPr>
            <p:nvPr/>
          </p:nvSpPr>
          <p:spPr bwMode="auto">
            <a:xfrm rot="1838329">
              <a:off x="4157" y="1891"/>
              <a:ext cx="57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600">
                  <a:latin typeface="Arial" charset="0"/>
                </a:rPr>
                <a:t>Query</a:t>
              </a:r>
            </a:p>
          </p:txBody>
        </p:sp>
        <p:sp>
          <p:nvSpPr>
            <p:cNvPr id="113684" name="Text Box 20"/>
            <p:cNvSpPr txBox="1">
              <a:spLocks noChangeArrowheads="1"/>
            </p:cNvSpPr>
            <p:nvPr/>
          </p:nvSpPr>
          <p:spPr bwMode="auto">
            <a:xfrm>
              <a:off x="4102" y="1497"/>
              <a:ext cx="621"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latin typeface="Arial" charset="0"/>
                </a:rPr>
                <a:t>QueryHit</a:t>
              </a:r>
            </a:p>
          </p:txBody>
        </p:sp>
        <p:sp>
          <p:nvSpPr>
            <p:cNvPr id="113685" name="Text Box 21"/>
            <p:cNvSpPr txBox="1">
              <a:spLocks noChangeArrowheads="1"/>
            </p:cNvSpPr>
            <p:nvPr/>
          </p:nvSpPr>
          <p:spPr bwMode="auto">
            <a:xfrm rot="-2282823">
              <a:off x="2407" y="1837"/>
              <a:ext cx="465"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latin typeface="Arial" charset="0"/>
                </a:rPr>
                <a:t>Query</a:t>
              </a:r>
            </a:p>
          </p:txBody>
        </p:sp>
        <p:sp>
          <p:nvSpPr>
            <p:cNvPr id="113686" name="Text Box 22"/>
            <p:cNvSpPr txBox="1">
              <a:spLocks noChangeArrowheads="1"/>
            </p:cNvSpPr>
            <p:nvPr/>
          </p:nvSpPr>
          <p:spPr bwMode="auto">
            <a:xfrm rot="2175888">
              <a:off x="2517" y="3092"/>
              <a:ext cx="465"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latin typeface="Arial" charset="0"/>
                </a:rPr>
                <a:t>Query</a:t>
              </a:r>
            </a:p>
          </p:txBody>
        </p:sp>
        <p:sp>
          <p:nvSpPr>
            <p:cNvPr id="113687" name="Line 23"/>
            <p:cNvSpPr>
              <a:spLocks noChangeShapeType="1"/>
            </p:cNvSpPr>
            <p:nvPr/>
          </p:nvSpPr>
          <p:spPr bwMode="auto">
            <a:xfrm flipH="1">
              <a:off x="2222" y="1611"/>
              <a:ext cx="1049" cy="86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8" name="Text Box 24"/>
            <p:cNvSpPr txBox="1">
              <a:spLocks noChangeArrowheads="1"/>
            </p:cNvSpPr>
            <p:nvPr/>
          </p:nvSpPr>
          <p:spPr bwMode="auto">
            <a:xfrm rot="-2200461">
              <a:off x="2526" y="2042"/>
              <a:ext cx="623"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600">
                  <a:latin typeface="Arial" charset="0"/>
                </a:rPr>
                <a:t>QueryHit</a:t>
              </a:r>
            </a:p>
          </p:txBody>
        </p:sp>
        <p:sp>
          <p:nvSpPr>
            <p:cNvPr id="113689" name="Freeform 25"/>
            <p:cNvSpPr>
              <a:spLocks/>
            </p:cNvSpPr>
            <p:nvPr/>
          </p:nvSpPr>
          <p:spPr bwMode="auto">
            <a:xfrm>
              <a:off x="1981" y="870"/>
              <a:ext cx="3215" cy="1562"/>
            </a:xfrm>
            <a:custGeom>
              <a:avLst/>
              <a:gdLst>
                <a:gd name="T0" fmla="*/ 3528 w 3528"/>
                <a:gd name="T1" fmla="*/ 536 h 1736"/>
                <a:gd name="T2" fmla="*/ 2856 w 3528"/>
                <a:gd name="T3" fmla="*/ 248 h 1736"/>
                <a:gd name="T4" fmla="*/ 1608 w 3528"/>
                <a:gd name="T5" fmla="*/ 152 h 1736"/>
                <a:gd name="T6" fmla="*/ 264 w 3528"/>
                <a:gd name="T7" fmla="*/ 1160 h 1736"/>
                <a:gd name="T8" fmla="*/ 24 w 3528"/>
                <a:gd name="T9" fmla="*/ 1736 h 1736"/>
              </a:gdLst>
              <a:ahLst/>
              <a:cxnLst>
                <a:cxn ang="0">
                  <a:pos x="T0" y="T1"/>
                </a:cxn>
                <a:cxn ang="0">
                  <a:pos x="T2" y="T3"/>
                </a:cxn>
                <a:cxn ang="0">
                  <a:pos x="T4" y="T5"/>
                </a:cxn>
                <a:cxn ang="0">
                  <a:pos x="T6" y="T7"/>
                </a:cxn>
                <a:cxn ang="0">
                  <a:pos x="T8" y="T9"/>
                </a:cxn>
              </a:cxnLst>
              <a:rect l="0" t="0" r="r" b="b"/>
              <a:pathLst>
                <a:path w="3528" h="1736">
                  <a:moveTo>
                    <a:pt x="3528" y="536"/>
                  </a:moveTo>
                  <a:cubicBezTo>
                    <a:pt x="3352" y="424"/>
                    <a:pt x="3176" y="312"/>
                    <a:pt x="2856" y="248"/>
                  </a:cubicBezTo>
                  <a:cubicBezTo>
                    <a:pt x="2536" y="184"/>
                    <a:pt x="2040" y="0"/>
                    <a:pt x="1608" y="152"/>
                  </a:cubicBezTo>
                  <a:cubicBezTo>
                    <a:pt x="1176" y="304"/>
                    <a:pt x="528" y="896"/>
                    <a:pt x="264" y="1160"/>
                  </a:cubicBezTo>
                  <a:cubicBezTo>
                    <a:pt x="0" y="1424"/>
                    <a:pt x="64" y="1640"/>
                    <a:pt x="24" y="1736"/>
                  </a:cubicBezTo>
                </a:path>
              </a:pathLst>
            </a:custGeom>
            <a:noFill/>
            <a:ln w="9525">
              <a:solidFill>
                <a:srgbClr val="FF0000"/>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90" name="Line 26"/>
            <p:cNvSpPr>
              <a:spLocks noChangeShapeType="1"/>
            </p:cNvSpPr>
            <p:nvPr/>
          </p:nvSpPr>
          <p:spPr bwMode="auto">
            <a:xfrm flipH="1">
              <a:off x="3534" y="1525"/>
              <a:ext cx="1574"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91" name="Text Box 27"/>
            <p:cNvSpPr txBox="1">
              <a:spLocks noChangeArrowheads="1"/>
            </p:cNvSpPr>
            <p:nvPr/>
          </p:nvSpPr>
          <p:spPr bwMode="auto">
            <a:xfrm>
              <a:off x="4128" y="624"/>
              <a:ext cx="1138" cy="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5000"/>
                <a:buFont typeface="ZapfDingbats" pitchFamily="82" charset="2"/>
                <a:buNone/>
              </a:pPr>
              <a:r>
                <a:rPr lang="en-US" sz="1800">
                  <a:latin typeface="Comic Sans MS" pitchFamily="66" charset="0"/>
                </a:rPr>
                <a:t>File transfer:</a:t>
              </a:r>
            </a:p>
            <a:p>
              <a:pPr>
                <a:spcBef>
                  <a:spcPct val="20000"/>
                </a:spcBef>
                <a:buClr>
                  <a:schemeClr val="accent2"/>
                </a:buClr>
                <a:buSzPct val="85000"/>
                <a:buFont typeface="ZapfDingbats" pitchFamily="82" charset="2"/>
                <a:buNone/>
              </a:pPr>
              <a:r>
                <a:rPr lang="en-US" sz="1800">
                  <a:latin typeface="Comic Sans MS" pitchFamily="66" charset="0"/>
                </a:rPr>
                <a:t>HTTP</a:t>
              </a:r>
            </a:p>
          </p:txBody>
        </p:sp>
      </p:grpSp>
      <p:sp>
        <p:nvSpPr>
          <p:cNvPr id="113692" name="Text Box 28"/>
          <p:cNvSpPr txBox="1">
            <a:spLocks noChangeArrowheads="1"/>
          </p:cNvSpPr>
          <p:nvPr/>
        </p:nvSpPr>
        <p:spPr bwMode="auto">
          <a:xfrm>
            <a:off x="533400" y="1371600"/>
            <a:ext cx="2847975" cy="301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Char char="r"/>
            </a:pPr>
            <a:r>
              <a:rPr lang="en-US" dirty="0">
                <a:latin typeface="Comic Sans MS" pitchFamily="66" charset="0"/>
              </a:rPr>
              <a:t> </a:t>
            </a:r>
            <a:r>
              <a:rPr lang="en-US" sz="2000" dirty="0">
                <a:latin typeface="Comic Sans MS" pitchFamily="66" charset="0"/>
              </a:rPr>
              <a:t>Query message</a:t>
            </a:r>
            <a:br>
              <a:rPr lang="en-US" sz="2000" dirty="0">
                <a:latin typeface="Comic Sans MS" pitchFamily="66" charset="0"/>
              </a:rPr>
            </a:br>
            <a:r>
              <a:rPr lang="en-US" sz="2000" dirty="0">
                <a:latin typeface="Comic Sans MS" pitchFamily="66" charset="0"/>
              </a:rPr>
              <a:t>sent over existing TCP</a:t>
            </a:r>
            <a:br>
              <a:rPr lang="en-US" sz="2000" dirty="0">
                <a:latin typeface="Comic Sans MS" pitchFamily="66" charset="0"/>
              </a:rPr>
            </a:br>
            <a:r>
              <a:rPr lang="en-US" sz="2000" dirty="0">
                <a:latin typeface="Comic Sans MS" pitchFamily="66" charset="0"/>
              </a:rPr>
              <a:t>connections</a:t>
            </a:r>
          </a:p>
          <a:p>
            <a:pPr>
              <a:spcBef>
                <a:spcPct val="20000"/>
              </a:spcBef>
              <a:buClr>
                <a:schemeClr val="accent2"/>
              </a:buClr>
              <a:buSzPct val="85000"/>
              <a:buFont typeface="ZapfDingbats" pitchFamily="82" charset="2"/>
              <a:buChar char="r"/>
            </a:pPr>
            <a:r>
              <a:rPr lang="en-US" sz="2000" dirty="0">
                <a:latin typeface="Comic Sans MS" pitchFamily="66" charset="0"/>
              </a:rPr>
              <a:t> peers forward</a:t>
            </a:r>
            <a:br>
              <a:rPr lang="en-US" sz="2000" dirty="0">
                <a:latin typeface="Comic Sans MS" pitchFamily="66" charset="0"/>
              </a:rPr>
            </a:br>
            <a:r>
              <a:rPr lang="en-US" sz="2000" dirty="0">
                <a:latin typeface="Comic Sans MS" pitchFamily="66" charset="0"/>
              </a:rPr>
              <a:t>Query message</a:t>
            </a:r>
          </a:p>
          <a:p>
            <a:pPr>
              <a:spcBef>
                <a:spcPct val="20000"/>
              </a:spcBef>
              <a:buClr>
                <a:schemeClr val="accent2"/>
              </a:buClr>
              <a:buSzPct val="85000"/>
              <a:buFont typeface="ZapfDingbats" pitchFamily="82" charset="2"/>
              <a:buChar char="r"/>
            </a:pPr>
            <a:r>
              <a:rPr lang="en-US" sz="2000" dirty="0">
                <a:latin typeface="Comic Sans MS" pitchFamily="66" charset="0"/>
              </a:rPr>
              <a:t> </a:t>
            </a:r>
            <a:r>
              <a:rPr lang="en-US" sz="2000" dirty="0" err="1">
                <a:latin typeface="Comic Sans MS" pitchFamily="66" charset="0"/>
              </a:rPr>
              <a:t>QueryHit</a:t>
            </a:r>
            <a:r>
              <a:rPr lang="en-US" sz="2000" dirty="0">
                <a:latin typeface="Comic Sans MS" pitchFamily="66" charset="0"/>
              </a:rPr>
              <a:t> </a:t>
            </a:r>
            <a:br>
              <a:rPr lang="en-US" sz="2000" dirty="0">
                <a:latin typeface="Comic Sans MS" pitchFamily="66" charset="0"/>
              </a:rPr>
            </a:br>
            <a:r>
              <a:rPr lang="en-US" sz="2000" dirty="0">
                <a:latin typeface="Comic Sans MS" pitchFamily="66" charset="0"/>
              </a:rPr>
              <a:t>sent over </a:t>
            </a:r>
            <a:br>
              <a:rPr lang="en-US" sz="2000" dirty="0">
                <a:latin typeface="Comic Sans MS" pitchFamily="66" charset="0"/>
              </a:rPr>
            </a:br>
            <a:r>
              <a:rPr lang="en-US" sz="2000" dirty="0">
                <a:latin typeface="Comic Sans MS" pitchFamily="66" charset="0"/>
              </a:rPr>
              <a:t>reverse</a:t>
            </a:r>
            <a:br>
              <a:rPr lang="en-US" sz="2000" dirty="0">
                <a:latin typeface="Comic Sans MS" pitchFamily="66" charset="0"/>
              </a:rPr>
            </a:br>
            <a:r>
              <a:rPr lang="en-US" sz="2000" dirty="0">
                <a:latin typeface="Comic Sans MS" pitchFamily="66" charset="0"/>
              </a:rPr>
              <a:t>path</a:t>
            </a:r>
          </a:p>
        </p:txBody>
      </p:sp>
      <p:sp>
        <p:nvSpPr>
          <p:cNvPr id="113693" name="Text Box 29"/>
          <p:cNvSpPr txBox="1">
            <a:spLocks noChangeArrowheads="1"/>
          </p:cNvSpPr>
          <p:nvPr/>
        </p:nvSpPr>
        <p:spPr bwMode="auto">
          <a:xfrm>
            <a:off x="457200" y="4724400"/>
            <a:ext cx="2063750" cy="1273175"/>
          </a:xfrm>
          <a:prstGeom prst="rect">
            <a:avLst/>
          </a:prstGeom>
          <a:noFill/>
          <a:ln w="127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None/>
            </a:pPr>
            <a:r>
              <a:rPr lang="en-US">
                <a:latin typeface="Comic Sans MS" pitchFamily="66" charset="0"/>
              </a:rPr>
              <a:t>Scalability:</a:t>
            </a:r>
          </a:p>
          <a:p>
            <a:pPr>
              <a:spcBef>
                <a:spcPct val="20000"/>
              </a:spcBef>
              <a:buClr>
                <a:schemeClr val="accent2"/>
              </a:buClr>
              <a:buSzPct val="85000"/>
              <a:buFont typeface="ZapfDingbats" pitchFamily="82" charset="2"/>
              <a:buNone/>
            </a:pPr>
            <a:r>
              <a:rPr lang="en-US">
                <a:latin typeface="Comic Sans MS" pitchFamily="66" charset="0"/>
              </a:rPr>
              <a:t>limited scope</a:t>
            </a:r>
            <a:br>
              <a:rPr lang="en-US">
                <a:latin typeface="Comic Sans MS" pitchFamily="66" charset="0"/>
              </a:rPr>
            </a:br>
            <a:r>
              <a:rPr lang="en-US">
                <a:latin typeface="Comic Sans MS" pitchFamily="66" charset="0"/>
              </a:rPr>
              <a:t>flooding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378853" y="0"/>
            <a:ext cx="7772400" cy="1143000"/>
          </a:xfrm>
        </p:spPr>
        <p:txBody>
          <a:bodyPr/>
          <a:lstStyle/>
          <a:p>
            <a:r>
              <a:rPr lang="en-US" sz="3200" dirty="0" smtClean="0"/>
              <a:t>Addressing Machines</a:t>
            </a:r>
            <a:r>
              <a:rPr lang="en-US" sz="3200" dirty="0"/>
              <a:t> </a:t>
            </a:r>
            <a:r>
              <a:rPr lang="en-US" sz="3200" dirty="0" smtClean="0"/>
              <a:t>(Hosts)  </a:t>
            </a:r>
            <a:endParaRPr lang="en-US" dirty="0" smtClean="0"/>
          </a:p>
        </p:txBody>
      </p:sp>
      <p:sp>
        <p:nvSpPr>
          <p:cNvPr id="43013" name="Rectangle 3"/>
          <p:cNvSpPr>
            <a:spLocks noGrp="1" noChangeArrowheads="1"/>
          </p:cNvSpPr>
          <p:nvPr>
            <p:ph type="body" sz="half" idx="2"/>
          </p:nvPr>
        </p:nvSpPr>
        <p:spPr>
          <a:xfrm>
            <a:off x="533400" y="1143000"/>
            <a:ext cx="4244863" cy="4648200"/>
          </a:xfrm>
        </p:spPr>
        <p:txBody>
          <a:bodyPr/>
          <a:lstStyle/>
          <a:p>
            <a:r>
              <a:rPr lang="en-US" sz="2400" dirty="0" smtClean="0"/>
              <a:t>To receive messages, each machine (e.g., a web or a desktop/laptop) must an “address”</a:t>
            </a:r>
            <a:endParaRPr lang="en-US" sz="2400" i="1" dirty="0" smtClean="0">
              <a:solidFill>
                <a:srgbClr val="FF0000"/>
              </a:solidFill>
            </a:endParaRPr>
          </a:p>
          <a:p>
            <a:r>
              <a:rPr lang="en-US" sz="2400" dirty="0" smtClean="0"/>
              <a:t>host device has unique 32-bit IP(v4) address</a:t>
            </a:r>
          </a:p>
          <a:p>
            <a:r>
              <a:rPr lang="en-US" sz="2400" u="sng" dirty="0" smtClean="0">
                <a:solidFill>
                  <a:srgbClr val="FF0000"/>
                </a:solidFill>
              </a:rPr>
              <a:t>Exercise:</a:t>
            </a:r>
            <a:r>
              <a:rPr lang="en-US" sz="2400" dirty="0" smtClean="0"/>
              <a:t> </a:t>
            </a:r>
          </a:p>
          <a:p>
            <a:pPr lvl="1"/>
            <a:r>
              <a:rPr lang="en-US" sz="2000" dirty="0" smtClean="0"/>
              <a:t>On Windows, use </a:t>
            </a:r>
            <a:r>
              <a:rPr lang="en-US" sz="2000" dirty="0" err="1" smtClean="0">
                <a:latin typeface="Courier New" pitchFamily="49" charset="0"/>
                <a:cs typeface="Courier New" pitchFamily="49" charset="0"/>
              </a:rPr>
              <a:t>ipconfig</a:t>
            </a:r>
            <a:r>
              <a:rPr lang="en-US" sz="2000" dirty="0" smtClean="0"/>
              <a:t> from command prompt to get your IP address</a:t>
            </a:r>
          </a:p>
          <a:p>
            <a:pPr lvl="1"/>
            <a:r>
              <a:rPr lang="en-US" sz="2000" dirty="0" smtClean="0"/>
              <a:t>On Mac, use </a:t>
            </a:r>
            <a:r>
              <a:rPr lang="en-US" sz="2000" dirty="0" err="1" smtClean="0">
                <a:latin typeface="Courier New" pitchFamily="49" charset="0"/>
                <a:cs typeface="Courier New" pitchFamily="49" charset="0"/>
              </a:rPr>
              <a:t>ifconfig</a:t>
            </a:r>
            <a:r>
              <a:rPr lang="en-US" sz="2000" dirty="0" smtClean="0"/>
              <a:t> </a:t>
            </a:r>
            <a:r>
              <a:rPr lang="en-US" sz="2000" dirty="0"/>
              <a:t>from command prompt to get your IP address</a:t>
            </a:r>
          </a:p>
          <a:p>
            <a:pPr lvl="1"/>
            <a:endParaRPr lang="en-US" sz="2000" dirty="0" smtClean="0"/>
          </a:p>
          <a:p>
            <a:pPr>
              <a:buNone/>
            </a:pPr>
            <a:endParaRPr lang="en-US" dirty="0" smtClean="0"/>
          </a:p>
        </p:txBody>
      </p:sp>
      <p:sp>
        <p:nvSpPr>
          <p:cNvPr id="7" name="Slide Number Placeholder 6"/>
          <p:cNvSpPr txBox="1">
            <a:spLocks/>
          </p:cNvSpPr>
          <p:nvPr/>
        </p:nvSpPr>
        <p:spPr bwMode="auto">
          <a:xfrm>
            <a:off x="8305800" y="6400800"/>
            <a:ext cx="45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7ACB8E5-9008-4675-BF06-7922F7973B6A}"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3"/>
          <p:cNvSpPr txBox="1">
            <a:spLocks noChangeArrowheads="1"/>
          </p:cNvSpPr>
          <p:nvPr/>
        </p:nvSpPr>
        <p:spPr bwMode="auto">
          <a:xfrm>
            <a:off x="4800600" y="914400"/>
            <a:ext cx="3886200"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99"/>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r>
              <a:rPr lang="en-US" sz="2200" dirty="0" smtClean="0"/>
              <a:t>Remembering IP addresses is a pain in the neck (for humans)</a:t>
            </a:r>
          </a:p>
          <a:p>
            <a:r>
              <a:rPr lang="en-US" sz="2400" dirty="0" smtClean="0"/>
              <a:t>Host (or domain) names </a:t>
            </a:r>
            <a:endParaRPr lang="en-US" sz="2000" dirty="0" smtClean="0"/>
          </a:p>
          <a:p>
            <a:pPr lvl="1"/>
            <a:r>
              <a:rPr lang="en-US" sz="2000" dirty="0"/>
              <a:t>e</a:t>
            </a:r>
            <a:r>
              <a:rPr lang="en-US" sz="2000" dirty="0" smtClean="0"/>
              <a:t>.g., </a:t>
            </a:r>
            <a:r>
              <a:rPr lang="en-US" sz="2000" dirty="0" err="1" smtClean="0"/>
              <a:t>mail.cs.umn.edu</a:t>
            </a:r>
            <a:r>
              <a:rPr lang="en-US" sz="2000" dirty="0" smtClean="0"/>
              <a:t>, or </a:t>
            </a:r>
            <a:r>
              <a:rPr lang="en-US" sz="2000" dirty="0" err="1" smtClean="0"/>
              <a:t>www.google.com</a:t>
            </a:r>
            <a:endParaRPr lang="en-US" sz="2000" dirty="0" smtClean="0"/>
          </a:p>
          <a:p>
            <a:pPr lvl="1"/>
            <a:r>
              <a:rPr lang="en-US" sz="2000" dirty="0" smtClean="0"/>
              <a:t>DNS translates domain names to IP addresses </a:t>
            </a:r>
          </a:p>
          <a:p>
            <a:r>
              <a:rPr lang="en-US" sz="2400" dirty="0" smtClean="0"/>
              <a:t> Given the IP address,</a:t>
            </a:r>
          </a:p>
          <a:p>
            <a:pPr marL="0" indent="0">
              <a:buNone/>
            </a:pPr>
            <a:r>
              <a:rPr lang="en-US" sz="2400" dirty="0" smtClean="0"/>
              <a:t>Network performs routing &amp; forwarding to deliver </a:t>
            </a:r>
            <a:r>
              <a:rPr lang="en-US" sz="2400" dirty="0" err="1" smtClean="0"/>
              <a:t>msgs</a:t>
            </a:r>
            <a:r>
              <a:rPr lang="en-US" sz="2400" dirty="0" smtClean="0"/>
              <a:t> between (end) hosts </a:t>
            </a:r>
          </a:p>
        </p:txBody>
      </p:sp>
      <p:sp>
        <p:nvSpPr>
          <p:cNvPr id="9"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extLst>
      <p:ext uri="{BB962C8B-B14F-4D97-AF65-F5344CB8AC3E}">
        <p14:creationId xmlns:p14="http://schemas.microsoft.com/office/powerpoint/2010/main" val="21037600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CSci4211:          Application Layer</a:t>
            </a:r>
          </a:p>
        </p:txBody>
      </p:sp>
      <p:sp>
        <p:nvSpPr>
          <p:cNvPr id="5" name="Slide Number Placeholder 4"/>
          <p:cNvSpPr>
            <a:spLocks noGrp="1"/>
          </p:cNvSpPr>
          <p:nvPr>
            <p:ph type="sldNum" sz="quarter" idx="11"/>
          </p:nvPr>
        </p:nvSpPr>
        <p:spPr/>
        <p:txBody>
          <a:bodyPr/>
          <a:lstStyle/>
          <a:p>
            <a:fld id="{CEF774E2-4C66-4514-B285-6665B83A2697}" type="slidenum">
              <a:rPr lang="en-US"/>
              <a:pPr/>
              <a:t>90</a:t>
            </a:fld>
            <a:endParaRPr lang="en-US"/>
          </a:p>
        </p:txBody>
      </p:sp>
      <p:sp>
        <p:nvSpPr>
          <p:cNvPr id="114690" name="Rectangle 2"/>
          <p:cNvSpPr>
            <a:spLocks noGrp="1" noChangeArrowheads="1"/>
          </p:cNvSpPr>
          <p:nvPr>
            <p:ph type="title"/>
          </p:nvPr>
        </p:nvSpPr>
        <p:spPr>
          <a:xfrm>
            <a:off x="685800" y="381000"/>
            <a:ext cx="7772400" cy="1143000"/>
          </a:xfrm>
        </p:spPr>
        <p:txBody>
          <a:bodyPr/>
          <a:lstStyle/>
          <a:p>
            <a:r>
              <a:rPr lang="en-US"/>
              <a:t>Gnutella: Peer Joining</a:t>
            </a:r>
          </a:p>
        </p:txBody>
      </p:sp>
      <p:sp>
        <p:nvSpPr>
          <p:cNvPr id="114691" name="Rectangle 3"/>
          <p:cNvSpPr>
            <a:spLocks noGrp="1" noChangeArrowheads="1"/>
          </p:cNvSpPr>
          <p:nvPr>
            <p:ph type="body" idx="1"/>
          </p:nvPr>
        </p:nvSpPr>
        <p:spPr>
          <a:xfrm>
            <a:off x="685800" y="1447800"/>
            <a:ext cx="7772400" cy="4114800"/>
          </a:xfrm>
        </p:spPr>
        <p:txBody>
          <a:bodyPr/>
          <a:lstStyle/>
          <a:p>
            <a:pPr marL="533400" indent="-533400">
              <a:buFont typeface="ZapfDingbats" pitchFamily="82" charset="2"/>
              <a:buAutoNum type="arabicPeriod"/>
            </a:pPr>
            <a:r>
              <a:rPr lang="en-US" sz="2400"/>
              <a:t>Joining peer X must find some other peer in Gnutella network: use list of candidate peers</a:t>
            </a:r>
          </a:p>
          <a:p>
            <a:pPr marL="533400" indent="-533400">
              <a:buFont typeface="ZapfDingbats" pitchFamily="82" charset="2"/>
              <a:buAutoNum type="arabicPeriod"/>
            </a:pPr>
            <a:r>
              <a:rPr lang="en-US" sz="2400"/>
              <a:t>X sequentially attempts to make TCP with peers on list until connection setup with Y</a:t>
            </a:r>
          </a:p>
          <a:p>
            <a:pPr marL="533400" indent="-533400">
              <a:buFont typeface="ZapfDingbats" pitchFamily="82" charset="2"/>
              <a:buAutoNum type="arabicPeriod"/>
            </a:pPr>
            <a:r>
              <a:rPr lang="en-US" sz="2400"/>
              <a:t>X sends Ping message to Y; Y forwards Ping message. </a:t>
            </a:r>
          </a:p>
          <a:p>
            <a:pPr marL="533400" indent="-533400">
              <a:buFont typeface="ZapfDingbats" pitchFamily="82" charset="2"/>
              <a:buAutoNum type="arabicPeriod"/>
            </a:pPr>
            <a:r>
              <a:rPr lang="en-US" sz="2400"/>
              <a:t>All peers receiving Ping message respond with Pong message</a:t>
            </a:r>
          </a:p>
          <a:p>
            <a:pPr marL="533400" indent="-533400">
              <a:buFont typeface="ZapfDingbats" pitchFamily="82" charset="2"/>
              <a:buAutoNum type="arabicPeriod"/>
            </a:pPr>
            <a:r>
              <a:rPr lang="en-US" sz="2400"/>
              <a:t>X receives many Pong messages. It can then setup additional TCP connections</a:t>
            </a:r>
          </a:p>
          <a:p>
            <a:pPr marL="533400" indent="-533400">
              <a:buFont typeface="ZapfDingbats" pitchFamily="82" charset="2"/>
              <a:buNone/>
            </a:pPr>
            <a:r>
              <a:rPr lang="en-US" sz="2400">
                <a:solidFill>
                  <a:srgbClr val="FF0000"/>
                </a:solidFill>
              </a:rPr>
              <a:t>Peer leaving: see homework problem 16 in Textbook!</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8"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27669" name="Slide Number Placeholder 5"/>
          <p:cNvSpPr>
            <a:spLocks noGrp="1"/>
          </p:cNvSpPr>
          <p:nvPr>
            <p:ph type="sldNum" sz="quarter" idx="4294967295"/>
          </p:nvPr>
        </p:nvSpPr>
        <p:spPr>
          <a:xfrm>
            <a:off x="8305800" y="6400800"/>
            <a:ext cx="457200" cy="457200"/>
          </a:xfrm>
          <a:prstGeom prst="rect">
            <a:avLst/>
          </a:prstGeom>
          <a:noFill/>
        </p:spPr>
        <p:txBody>
          <a:bodyPr/>
          <a:lstStyle/>
          <a:p>
            <a:fld id="{E757FADB-F1CC-403F-971F-3EFBA6829275}" type="slidenum">
              <a:rPr lang="en-US"/>
              <a:pPr/>
              <a:t>91</a:t>
            </a:fld>
            <a:endParaRPr lang="en-US"/>
          </a:p>
        </p:txBody>
      </p:sp>
      <p:sp>
        <p:nvSpPr>
          <p:cNvPr id="27670" name="Rectangle 2"/>
          <p:cNvSpPr>
            <a:spLocks noGrp="1" noChangeArrowheads="1"/>
          </p:cNvSpPr>
          <p:nvPr>
            <p:ph type="title"/>
          </p:nvPr>
        </p:nvSpPr>
        <p:spPr>
          <a:xfrm>
            <a:off x="609600" y="228600"/>
            <a:ext cx="7772400" cy="1143000"/>
          </a:xfrm>
        </p:spPr>
        <p:txBody>
          <a:bodyPr/>
          <a:lstStyle/>
          <a:p>
            <a:r>
              <a:rPr lang="en-US" dirty="0" smtClean="0"/>
              <a:t>P2P Case study: Skype</a:t>
            </a:r>
          </a:p>
        </p:txBody>
      </p:sp>
      <p:sp>
        <p:nvSpPr>
          <p:cNvPr id="27671" name="Rectangle 3"/>
          <p:cNvSpPr>
            <a:spLocks noGrp="1" noChangeArrowheads="1"/>
          </p:cNvSpPr>
          <p:nvPr>
            <p:ph type="body" idx="1"/>
          </p:nvPr>
        </p:nvSpPr>
        <p:spPr>
          <a:xfrm>
            <a:off x="533400" y="1600200"/>
            <a:ext cx="3781425" cy="4648200"/>
          </a:xfrm>
        </p:spPr>
        <p:txBody>
          <a:bodyPr/>
          <a:lstStyle/>
          <a:p>
            <a:r>
              <a:rPr lang="en-US" sz="2400" smtClean="0"/>
              <a:t>inherently P2P: pairs of users communicate.</a:t>
            </a:r>
          </a:p>
          <a:p>
            <a:r>
              <a:rPr lang="en-US" sz="2400" smtClean="0"/>
              <a:t>proprietary application-layer protocol (inferred via reverse engineering) </a:t>
            </a:r>
          </a:p>
          <a:p>
            <a:r>
              <a:rPr lang="en-US" sz="2400" smtClean="0"/>
              <a:t>hierarchical overlay with SNs</a:t>
            </a:r>
          </a:p>
          <a:p>
            <a:r>
              <a:rPr lang="en-US" sz="2400" smtClean="0"/>
              <a:t>Index maps usernames to IP addresses; distributed over SNs</a:t>
            </a:r>
          </a:p>
        </p:txBody>
      </p:sp>
      <p:grpSp>
        <p:nvGrpSpPr>
          <p:cNvPr id="2" name="Group 122"/>
          <p:cNvGrpSpPr>
            <a:grpSpLocks/>
          </p:cNvGrpSpPr>
          <p:nvPr/>
        </p:nvGrpSpPr>
        <p:grpSpPr bwMode="auto">
          <a:xfrm>
            <a:off x="6256338" y="1789113"/>
            <a:ext cx="1635125" cy="1538287"/>
            <a:chOff x="3941" y="1127"/>
            <a:chExt cx="1030" cy="969"/>
          </a:xfrm>
        </p:grpSpPr>
        <p:sp>
          <p:nvSpPr>
            <p:cNvPr id="27737" name="Line 63"/>
            <p:cNvSpPr>
              <a:spLocks noChangeShapeType="1"/>
            </p:cNvSpPr>
            <p:nvPr/>
          </p:nvSpPr>
          <p:spPr bwMode="auto">
            <a:xfrm>
              <a:off x="3941" y="1599"/>
              <a:ext cx="401" cy="227"/>
            </a:xfrm>
            <a:prstGeom prst="line">
              <a:avLst/>
            </a:prstGeom>
            <a:noFill/>
            <a:ln w="9525">
              <a:solidFill>
                <a:schemeClr val="tx1"/>
              </a:solidFill>
              <a:round/>
              <a:headEnd/>
              <a:tailEnd/>
            </a:ln>
          </p:spPr>
          <p:txBody>
            <a:bodyPr/>
            <a:lstStyle/>
            <a:p>
              <a:endParaRPr lang="en-US"/>
            </a:p>
          </p:txBody>
        </p:sp>
        <p:sp>
          <p:nvSpPr>
            <p:cNvPr id="27738" name="Line 64"/>
            <p:cNvSpPr>
              <a:spLocks noChangeShapeType="1"/>
            </p:cNvSpPr>
            <p:nvPr/>
          </p:nvSpPr>
          <p:spPr bwMode="auto">
            <a:xfrm>
              <a:off x="4063" y="1232"/>
              <a:ext cx="314" cy="612"/>
            </a:xfrm>
            <a:prstGeom prst="line">
              <a:avLst/>
            </a:prstGeom>
            <a:noFill/>
            <a:ln w="9525">
              <a:solidFill>
                <a:schemeClr val="tx1"/>
              </a:solidFill>
              <a:round/>
              <a:headEnd/>
              <a:tailEnd/>
            </a:ln>
          </p:spPr>
          <p:txBody>
            <a:bodyPr/>
            <a:lstStyle/>
            <a:p>
              <a:endParaRPr lang="en-US"/>
            </a:p>
          </p:txBody>
        </p:sp>
        <p:sp>
          <p:nvSpPr>
            <p:cNvPr id="27739" name="Line 65"/>
            <p:cNvSpPr>
              <a:spLocks noChangeShapeType="1"/>
            </p:cNvSpPr>
            <p:nvPr/>
          </p:nvSpPr>
          <p:spPr bwMode="auto">
            <a:xfrm flipH="1">
              <a:off x="4352" y="1127"/>
              <a:ext cx="9" cy="699"/>
            </a:xfrm>
            <a:prstGeom prst="line">
              <a:avLst/>
            </a:prstGeom>
            <a:noFill/>
            <a:ln w="9525">
              <a:solidFill>
                <a:schemeClr val="tx1"/>
              </a:solidFill>
              <a:round/>
              <a:headEnd/>
              <a:tailEnd/>
            </a:ln>
          </p:spPr>
          <p:txBody>
            <a:bodyPr/>
            <a:lstStyle/>
            <a:p>
              <a:endParaRPr lang="en-US"/>
            </a:p>
          </p:txBody>
        </p:sp>
        <p:sp>
          <p:nvSpPr>
            <p:cNvPr id="27740" name="Line 66"/>
            <p:cNvSpPr>
              <a:spLocks noChangeShapeType="1"/>
            </p:cNvSpPr>
            <p:nvPr/>
          </p:nvSpPr>
          <p:spPr bwMode="auto">
            <a:xfrm flipH="1">
              <a:off x="4352" y="1231"/>
              <a:ext cx="375" cy="604"/>
            </a:xfrm>
            <a:prstGeom prst="line">
              <a:avLst/>
            </a:prstGeom>
            <a:noFill/>
            <a:ln w="9525">
              <a:solidFill>
                <a:schemeClr val="tx1"/>
              </a:solidFill>
              <a:round/>
              <a:headEnd/>
              <a:tailEnd/>
            </a:ln>
          </p:spPr>
          <p:txBody>
            <a:bodyPr/>
            <a:lstStyle/>
            <a:p>
              <a:endParaRPr lang="en-US"/>
            </a:p>
          </p:txBody>
        </p:sp>
        <p:sp>
          <p:nvSpPr>
            <p:cNvPr id="27741" name="Line 67"/>
            <p:cNvSpPr>
              <a:spLocks noChangeShapeType="1"/>
            </p:cNvSpPr>
            <p:nvPr/>
          </p:nvSpPr>
          <p:spPr bwMode="auto">
            <a:xfrm flipH="1">
              <a:off x="4369" y="1457"/>
              <a:ext cx="602" cy="412"/>
            </a:xfrm>
            <a:prstGeom prst="line">
              <a:avLst/>
            </a:prstGeom>
            <a:noFill/>
            <a:ln w="9525">
              <a:solidFill>
                <a:schemeClr val="tx1"/>
              </a:solidFill>
              <a:round/>
              <a:headEnd/>
              <a:tailEnd/>
            </a:ln>
          </p:spPr>
          <p:txBody>
            <a:bodyPr/>
            <a:lstStyle/>
            <a:p>
              <a:endParaRPr lang="en-US"/>
            </a:p>
          </p:txBody>
        </p:sp>
        <p:grpSp>
          <p:nvGrpSpPr>
            <p:cNvPr id="27742" name="Group 60"/>
            <p:cNvGrpSpPr>
              <a:grpSpLocks/>
            </p:cNvGrpSpPr>
            <p:nvPr/>
          </p:nvGrpSpPr>
          <p:grpSpPr bwMode="auto">
            <a:xfrm>
              <a:off x="4098" y="1653"/>
              <a:ext cx="535" cy="443"/>
              <a:chOff x="3464" y="1275"/>
              <a:chExt cx="395" cy="329"/>
            </a:xfrm>
          </p:grpSpPr>
          <p:pic>
            <p:nvPicPr>
              <p:cNvPr id="27743" name="Picture 61"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7" name="Object 6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18" name="Clip" r:id="rId5" imgW="1305000" imgH="1085760" progId="">
                      <p:embed/>
                    </p:oleObj>
                  </mc:Choice>
                  <mc:Fallback>
                    <p:oleObj name="Clip" r:id="rId5" imgW="1305000" imgH="1085760" progId="">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grpSp>
        <p:nvGrpSpPr>
          <p:cNvPr id="4" name="Group 124"/>
          <p:cNvGrpSpPr>
            <a:grpSpLocks/>
          </p:cNvGrpSpPr>
          <p:nvPr/>
        </p:nvGrpSpPr>
        <p:grpSpPr bwMode="auto">
          <a:xfrm>
            <a:off x="4751388" y="3451225"/>
            <a:ext cx="1557337" cy="2085975"/>
            <a:chOff x="2993" y="2174"/>
            <a:chExt cx="981" cy="1314"/>
          </a:xfrm>
        </p:grpSpPr>
        <p:sp>
          <p:nvSpPr>
            <p:cNvPr id="27720" name="Line 68"/>
            <p:cNvSpPr>
              <a:spLocks noChangeShapeType="1"/>
            </p:cNvSpPr>
            <p:nvPr/>
          </p:nvSpPr>
          <p:spPr bwMode="auto">
            <a:xfrm flipV="1">
              <a:off x="3622" y="2775"/>
              <a:ext cx="61" cy="463"/>
            </a:xfrm>
            <a:prstGeom prst="line">
              <a:avLst/>
            </a:prstGeom>
            <a:noFill/>
            <a:ln w="9525">
              <a:solidFill>
                <a:schemeClr val="tx1"/>
              </a:solidFill>
              <a:round/>
              <a:headEnd/>
              <a:tailEnd/>
            </a:ln>
          </p:spPr>
          <p:txBody>
            <a:bodyPr/>
            <a:lstStyle/>
            <a:p>
              <a:endParaRPr lang="en-US"/>
            </a:p>
          </p:txBody>
        </p:sp>
        <p:sp>
          <p:nvSpPr>
            <p:cNvPr id="27721" name="Line 69"/>
            <p:cNvSpPr>
              <a:spLocks noChangeShapeType="1"/>
            </p:cNvSpPr>
            <p:nvPr/>
          </p:nvSpPr>
          <p:spPr bwMode="auto">
            <a:xfrm>
              <a:off x="3405" y="2181"/>
              <a:ext cx="313" cy="612"/>
            </a:xfrm>
            <a:prstGeom prst="line">
              <a:avLst/>
            </a:prstGeom>
            <a:noFill/>
            <a:ln w="9525">
              <a:solidFill>
                <a:schemeClr val="tx1"/>
              </a:solidFill>
              <a:round/>
              <a:headEnd/>
              <a:tailEnd/>
            </a:ln>
          </p:spPr>
          <p:txBody>
            <a:bodyPr/>
            <a:lstStyle/>
            <a:p>
              <a:endParaRPr lang="en-US"/>
            </a:p>
          </p:txBody>
        </p:sp>
        <p:sp>
          <p:nvSpPr>
            <p:cNvPr id="27722" name="Line 70"/>
            <p:cNvSpPr>
              <a:spLocks noChangeShapeType="1"/>
            </p:cNvSpPr>
            <p:nvPr/>
          </p:nvSpPr>
          <p:spPr bwMode="auto">
            <a:xfrm>
              <a:off x="3265" y="2556"/>
              <a:ext cx="428" cy="219"/>
            </a:xfrm>
            <a:prstGeom prst="line">
              <a:avLst/>
            </a:prstGeom>
            <a:noFill/>
            <a:ln w="9525">
              <a:solidFill>
                <a:schemeClr val="tx1"/>
              </a:solidFill>
              <a:round/>
              <a:headEnd/>
              <a:tailEnd/>
            </a:ln>
          </p:spPr>
          <p:txBody>
            <a:bodyPr/>
            <a:lstStyle/>
            <a:p>
              <a:endParaRPr lang="en-US"/>
            </a:p>
          </p:txBody>
        </p:sp>
        <p:sp>
          <p:nvSpPr>
            <p:cNvPr id="27723" name="Line 71"/>
            <p:cNvSpPr>
              <a:spLocks noChangeShapeType="1"/>
            </p:cNvSpPr>
            <p:nvPr/>
          </p:nvSpPr>
          <p:spPr bwMode="auto">
            <a:xfrm flipV="1">
              <a:off x="3117" y="2784"/>
              <a:ext cx="576" cy="120"/>
            </a:xfrm>
            <a:prstGeom prst="line">
              <a:avLst/>
            </a:prstGeom>
            <a:noFill/>
            <a:ln w="9525">
              <a:solidFill>
                <a:schemeClr val="tx1"/>
              </a:solidFill>
              <a:round/>
              <a:headEnd/>
              <a:tailEnd/>
            </a:ln>
          </p:spPr>
          <p:txBody>
            <a:bodyPr/>
            <a:lstStyle/>
            <a:p>
              <a:endParaRPr lang="en-US"/>
            </a:p>
          </p:txBody>
        </p:sp>
        <p:sp>
          <p:nvSpPr>
            <p:cNvPr id="27724" name="Line 72"/>
            <p:cNvSpPr>
              <a:spLocks noChangeShapeType="1"/>
            </p:cNvSpPr>
            <p:nvPr/>
          </p:nvSpPr>
          <p:spPr bwMode="auto">
            <a:xfrm flipV="1">
              <a:off x="3238" y="2818"/>
              <a:ext cx="472" cy="478"/>
            </a:xfrm>
            <a:prstGeom prst="line">
              <a:avLst/>
            </a:prstGeom>
            <a:noFill/>
            <a:ln w="9525">
              <a:solidFill>
                <a:schemeClr val="tx1"/>
              </a:solidFill>
              <a:round/>
              <a:headEnd/>
              <a:tailEnd/>
            </a:ln>
          </p:spPr>
          <p:txBody>
            <a:bodyPr/>
            <a:lstStyle/>
            <a:p>
              <a:endParaRPr lang="en-US"/>
            </a:p>
          </p:txBody>
        </p:sp>
        <p:grpSp>
          <p:nvGrpSpPr>
            <p:cNvPr id="27725" name="Group 73"/>
            <p:cNvGrpSpPr>
              <a:grpSpLocks/>
            </p:cNvGrpSpPr>
            <p:nvPr/>
          </p:nvGrpSpPr>
          <p:grpSpPr bwMode="auto">
            <a:xfrm>
              <a:off x="3125" y="3091"/>
              <a:ext cx="316" cy="303"/>
              <a:chOff x="3464" y="1275"/>
              <a:chExt cx="395" cy="329"/>
            </a:xfrm>
          </p:grpSpPr>
          <p:pic>
            <p:nvPicPr>
              <p:cNvPr id="27736" name="Picture 74"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6" name="Object 7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19" name="Clip" r:id="rId7" imgW="1305000" imgH="1085760" progId="">
                      <p:embed/>
                    </p:oleObj>
                  </mc:Choice>
                  <mc:Fallback>
                    <p:oleObj name="Clip" r:id="rId7" imgW="1305000" imgH="1085760" progId="">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7726" name="Group 76"/>
            <p:cNvGrpSpPr>
              <a:grpSpLocks/>
            </p:cNvGrpSpPr>
            <p:nvPr/>
          </p:nvGrpSpPr>
          <p:grpSpPr bwMode="auto">
            <a:xfrm>
              <a:off x="2993" y="2768"/>
              <a:ext cx="316" cy="303"/>
              <a:chOff x="3464" y="1275"/>
              <a:chExt cx="395" cy="329"/>
            </a:xfrm>
          </p:grpSpPr>
          <p:pic>
            <p:nvPicPr>
              <p:cNvPr id="27735" name="Picture 77"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5" name="Object 7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20" name="Clip" r:id="rId8" imgW="1305000" imgH="1085760" progId="">
                      <p:embed/>
                    </p:oleObj>
                  </mc:Choice>
                  <mc:Fallback>
                    <p:oleObj name="Clip" r:id="rId8" imgW="1305000" imgH="1085760" progId="">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7727" name="Group 79"/>
            <p:cNvGrpSpPr>
              <a:grpSpLocks/>
            </p:cNvGrpSpPr>
            <p:nvPr/>
          </p:nvGrpSpPr>
          <p:grpSpPr bwMode="auto">
            <a:xfrm>
              <a:off x="3509" y="3185"/>
              <a:ext cx="316" cy="303"/>
              <a:chOff x="3464" y="1275"/>
              <a:chExt cx="395" cy="329"/>
            </a:xfrm>
          </p:grpSpPr>
          <p:pic>
            <p:nvPicPr>
              <p:cNvPr id="27734" name="Picture 80"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4" name="Object 8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21" name="Clip" r:id="rId9" imgW="1305000" imgH="1085760" progId="">
                      <p:embed/>
                    </p:oleObj>
                  </mc:Choice>
                  <mc:Fallback>
                    <p:oleObj name="Clip" r:id="rId9" imgW="1305000" imgH="1085760" progId="">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7728" name="Group 82"/>
            <p:cNvGrpSpPr>
              <a:grpSpLocks/>
            </p:cNvGrpSpPr>
            <p:nvPr/>
          </p:nvGrpSpPr>
          <p:grpSpPr bwMode="auto">
            <a:xfrm>
              <a:off x="3264" y="2174"/>
              <a:ext cx="316" cy="303"/>
              <a:chOff x="3464" y="1275"/>
              <a:chExt cx="395" cy="329"/>
            </a:xfrm>
          </p:grpSpPr>
          <p:pic>
            <p:nvPicPr>
              <p:cNvPr id="27733" name="Picture 83"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3" name="Object 8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22" name="Clip" r:id="rId10" imgW="1305000" imgH="1085760" progId="">
                      <p:embed/>
                    </p:oleObj>
                  </mc:Choice>
                  <mc:Fallback>
                    <p:oleObj name="Clip" r:id="rId10" imgW="1305000" imgH="1085760" progId="">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7729" name="Group 85"/>
            <p:cNvGrpSpPr>
              <a:grpSpLocks/>
            </p:cNvGrpSpPr>
            <p:nvPr/>
          </p:nvGrpSpPr>
          <p:grpSpPr bwMode="auto">
            <a:xfrm>
              <a:off x="3019" y="2408"/>
              <a:ext cx="316" cy="303"/>
              <a:chOff x="3464" y="1275"/>
              <a:chExt cx="395" cy="329"/>
            </a:xfrm>
          </p:grpSpPr>
          <p:pic>
            <p:nvPicPr>
              <p:cNvPr id="27732" name="Picture 86"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2" name="Object 8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23" name="Clip" r:id="rId11" imgW="1305000" imgH="1085760" progId="">
                      <p:embed/>
                    </p:oleObj>
                  </mc:Choice>
                  <mc:Fallback>
                    <p:oleObj name="Clip" r:id="rId11" imgW="1305000" imgH="1085760" progId="">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7730" name="Group 88"/>
            <p:cNvGrpSpPr>
              <a:grpSpLocks/>
            </p:cNvGrpSpPr>
            <p:nvPr/>
          </p:nvGrpSpPr>
          <p:grpSpPr bwMode="auto">
            <a:xfrm>
              <a:off x="3439" y="2610"/>
              <a:ext cx="535" cy="443"/>
              <a:chOff x="3464" y="1275"/>
              <a:chExt cx="395" cy="329"/>
            </a:xfrm>
          </p:grpSpPr>
          <p:pic>
            <p:nvPicPr>
              <p:cNvPr id="27731" name="Picture 89"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1" name="Object 9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24" name="Clip" r:id="rId12" imgW="1305000" imgH="1085760" progId="">
                      <p:embed/>
                    </p:oleObj>
                  </mc:Choice>
                  <mc:Fallback>
                    <p:oleObj name="Clip" r:id="rId12" imgW="1305000" imgH="1085760" progId="">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sp>
        <p:nvSpPr>
          <p:cNvPr id="254067" name="Line 115"/>
          <p:cNvSpPr>
            <a:spLocks noChangeShapeType="1"/>
          </p:cNvSpPr>
          <p:nvPr/>
        </p:nvSpPr>
        <p:spPr bwMode="auto">
          <a:xfrm flipH="1">
            <a:off x="5930900" y="3021013"/>
            <a:ext cx="1011238" cy="1343025"/>
          </a:xfrm>
          <a:prstGeom prst="line">
            <a:avLst/>
          </a:prstGeom>
          <a:noFill/>
          <a:ln w="9525">
            <a:solidFill>
              <a:schemeClr val="tx1"/>
            </a:solidFill>
            <a:round/>
            <a:headEnd/>
            <a:tailEnd/>
          </a:ln>
        </p:spPr>
        <p:txBody>
          <a:bodyPr/>
          <a:lstStyle/>
          <a:p>
            <a:endParaRPr lang="en-US"/>
          </a:p>
        </p:txBody>
      </p:sp>
      <p:sp>
        <p:nvSpPr>
          <p:cNvPr id="254068" name="Line 116"/>
          <p:cNvSpPr>
            <a:spLocks noChangeShapeType="1"/>
          </p:cNvSpPr>
          <p:nvPr/>
        </p:nvSpPr>
        <p:spPr bwMode="auto">
          <a:xfrm>
            <a:off x="6983413" y="2868613"/>
            <a:ext cx="692150" cy="1509712"/>
          </a:xfrm>
          <a:prstGeom prst="line">
            <a:avLst/>
          </a:prstGeom>
          <a:noFill/>
          <a:ln w="9525">
            <a:solidFill>
              <a:schemeClr val="tx1"/>
            </a:solidFill>
            <a:round/>
            <a:headEnd/>
            <a:tailEnd/>
          </a:ln>
        </p:spPr>
        <p:txBody>
          <a:bodyPr/>
          <a:lstStyle/>
          <a:p>
            <a:endParaRPr lang="en-US"/>
          </a:p>
        </p:txBody>
      </p:sp>
      <p:sp>
        <p:nvSpPr>
          <p:cNvPr id="254069" name="Line 117"/>
          <p:cNvSpPr>
            <a:spLocks noChangeShapeType="1"/>
          </p:cNvSpPr>
          <p:nvPr/>
        </p:nvSpPr>
        <p:spPr bwMode="auto">
          <a:xfrm flipV="1">
            <a:off x="6013450" y="4335463"/>
            <a:ext cx="1703388" cy="1587"/>
          </a:xfrm>
          <a:prstGeom prst="line">
            <a:avLst/>
          </a:prstGeom>
          <a:noFill/>
          <a:ln w="9525">
            <a:solidFill>
              <a:schemeClr val="tx1"/>
            </a:solidFill>
            <a:round/>
            <a:headEnd/>
            <a:tailEnd/>
          </a:ln>
        </p:spPr>
        <p:txBody>
          <a:bodyPr/>
          <a:lstStyle/>
          <a:p>
            <a:endParaRPr lang="en-US"/>
          </a:p>
        </p:txBody>
      </p:sp>
      <p:grpSp>
        <p:nvGrpSpPr>
          <p:cNvPr id="11" name="Group 125"/>
          <p:cNvGrpSpPr>
            <a:grpSpLocks/>
          </p:cNvGrpSpPr>
          <p:nvPr/>
        </p:nvGrpSpPr>
        <p:grpSpPr bwMode="auto">
          <a:xfrm>
            <a:off x="7259638" y="3381375"/>
            <a:ext cx="1620837" cy="2074863"/>
            <a:chOff x="4564" y="2130"/>
            <a:chExt cx="1021" cy="1307"/>
          </a:xfrm>
        </p:grpSpPr>
        <p:sp>
          <p:nvSpPr>
            <p:cNvPr id="27703" name="Line 92"/>
            <p:cNvSpPr>
              <a:spLocks noChangeShapeType="1"/>
            </p:cNvSpPr>
            <p:nvPr/>
          </p:nvSpPr>
          <p:spPr bwMode="auto">
            <a:xfrm flipH="1" flipV="1">
              <a:off x="4808" y="2828"/>
              <a:ext cx="53" cy="393"/>
            </a:xfrm>
            <a:prstGeom prst="line">
              <a:avLst/>
            </a:prstGeom>
            <a:noFill/>
            <a:ln w="9525">
              <a:solidFill>
                <a:schemeClr val="tx1"/>
              </a:solidFill>
              <a:round/>
              <a:headEnd/>
              <a:tailEnd/>
            </a:ln>
          </p:spPr>
          <p:txBody>
            <a:bodyPr/>
            <a:lstStyle/>
            <a:p>
              <a:endParaRPr lang="en-US"/>
            </a:p>
          </p:txBody>
        </p:sp>
        <p:sp>
          <p:nvSpPr>
            <p:cNvPr id="27704" name="Line 93"/>
            <p:cNvSpPr>
              <a:spLocks noChangeShapeType="1"/>
            </p:cNvSpPr>
            <p:nvPr/>
          </p:nvSpPr>
          <p:spPr bwMode="auto">
            <a:xfrm flipH="1" flipV="1">
              <a:off x="4843" y="2846"/>
              <a:ext cx="490" cy="296"/>
            </a:xfrm>
            <a:prstGeom prst="line">
              <a:avLst/>
            </a:prstGeom>
            <a:noFill/>
            <a:ln w="9525">
              <a:solidFill>
                <a:schemeClr val="tx1"/>
              </a:solidFill>
              <a:round/>
              <a:headEnd/>
              <a:tailEnd/>
            </a:ln>
          </p:spPr>
          <p:txBody>
            <a:bodyPr/>
            <a:lstStyle/>
            <a:p>
              <a:endParaRPr lang="en-US"/>
            </a:p>
          </p:txBody>
        </p:sp>
        <p:sp>
          <p:nvSpPr>
            <p:cNvPr id="27705" name="Line 94"/>
            <p:cNvSpPr>
              <a:spLocks noChangeShapeType="1"/>
            </p:cNvSpPr>
            <p:nvPr/>
          </p:nvSpPr>
          <p:spPr bwMode="auto">
            <a:xfrm flipH="1" flipV="1">
              <a:off x="4818" y="2828"/>
              <a:ext cx="638" cy="61"/>
            </a:xfrm>
            <a:prstGeom prst="line">
              <a:avLst/>
            </a:prstGeom>
            <a:noFill/>
            <a:ln w="9525">
              <a:solidFill>
                <a:schemeClr val="tx1"/>
              </a:solidFill>
              <a:round/>
              <a:headEnd/>
              <a:tailEnd/>
            </a:ln>
          </p:spPr>
          <p:txBody>
            <a:bodyPr/>
            <a:lstStyle/>
            <a:p>
              <a:endParaRPr lang="en-US"/>
            </a:p>
          </p:txBody>
        </p:sp>
        <p:sp>
          <p:nvSpPr>
            <p:cNvPr id="27706" name="Line 95"/>
            <p:cNvSpPr>
              <a:spLocks noChangeShapeType="1"/>
            </p:cNvSpPr>
            <p:nvPr/>
          </p:nvSpPr>
          <p:spPr bwMode="auto">
            <a:xfrm flipH="1">
              <a:off x="4818" y="2233"/>
              <a:ext cx="375" cy="604"/>
            </a:xfrm>
            <a:prstGeom prst="line">
              <a:avLst/>
            </a:prstGeom>
            <a:noFill/>
            <a:ln w="9525">
              <a:solidFill>
                <a:schemeClr val="tx1"/>
              </a:solidFill>
              <a:round/>
              <a:headEnd/>
              <a:tailEnd/>
            </a:ln>
          </p:spPr>
          <p:txBody>
            <a:bodyPr/>
            <a:lstStyle/>
            <a:p>
              <a:endParaRPr lang="en-US"/>
            </a:p>
          </p:txBody>
        </p:sp>
        <p:sp>
          <p:nvSpPr>
            <p:cNvPr id="27707" name="Line 96"/>
            <p:cNvSpPr>
              <a:spLocks noChangeShapeType="1"/>
            </p:cNvSpPr>
            <p:nvPr/>
          </p:nvSpPr>
          <p:spPr bwMode="auto">
            <a:xfrm flipH="1">
              <a:off x="4835" y="2459"/>
              <a:ext cx="602" cy="412"/>
            </a:xfrm>
            <a:prstGeom prst="line">
              <a:avLst/>
            </a:prstGeom>
            <a:noFill/>
            <a:ln w="9525">
              <a:solidFill>
                <a:schemeClr val="tx1"/>
              </a:solidFill>
              <a:round/>
              <a:headEnd/>
              <a:tailEnd/>
            </a:ln>
          </p:spPr>
          <p:txBody>
            <a:bodyPr/>
            <a:lstStyle/>
            <a:p>
              <a:endParaRPr lang="en-US"/>
            </a:p>
          </p:txBody>
        </p:sp>
        <p:grpSp>
          <p:nvGrpSpPr>
            <p:cNvPr id="27708" name="Group 100"/>
            <p:cNvGrpSpPr>
              <a:grpSpLocks/>
            </p:cNvGrpSpPr>
            <p:nvPr/>
          </p:nvGrpSpPr>
          <p:grpSpPr bwMode="auto">
            <a:xfrm>
              <a:off x="5269" y="2759"/>
              <a:ext cx="316" cy="303"/>
              <a:chOff x="3464" y="1275"/>
              <a:chExt cx="395" cy="329"/>
            </a:xfrm>
          </p:grpSpPr>
          <p:pic>
            <p:nvPicPr>
              <p:cNvPr id="27719" name="Picture 101"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0" name="Object 10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25" name="Clip" r:id="rId13" imgW="1305000" imgH="1085760" progId="">
                      <p:embed/>
                    </p:oleObj>
                  </mc:Choice>
                  <mc:Fallback>
                    <p:oleObj name="Clip" r:id="rId13" imgW="1305000" imgH="1085760" progId="">
                      <p:embed/>
                      <p:pic>
                        <p:nvPicPr>
                          <p:cNvPr id="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7709" name="Group 103"/>
            <p:cNvGrpSpPr>
              <a:grpSpLocks/>
            </p:cNvGrpSpPr>
            <p:nvPr/>
          </p:nvGrpSpPr>
          <p:grpSpPr bwMode="auto">
            <a:xfrm>
              <a:off x="5166" y="3081"/>
              <a:ext cx="316" cy="303"/>
              <a:chOff x="3464" y="1275"/>
              <a:chExt cx="395" cy="329"/>
            </a:xfrm>
          </p:grpSpPr>
          <p:pic>
            <p:nvPicPr>
              <p:cNvPr id="27718" name="Picture 104"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9" name="Object 10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26" name="Clip" r:id="rId14" imgW="1305000" imgH="1085760" progId="">
                      <p:embed/>
                    </p:oleObj>
                  </mc:Choice>
                  <mc:Fallback>
                    <p:oleObj name="Clip" r:id="rId14" imgW="1305000" imgH="1085760" progId="">
                      <p:embed/>
                      <p:pic>
                        <p:nvPicPr>
                          <p:cNvPr id="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7710" name="Group 106"/>
            <p:cNvGrpSpPr>
              <a:grpSpLocks/>
            </p:cNvGrpSpPr>
            <p:nvPr/>
          </p:nvGrpSpPr>
          <p:grpSpPr bwMode="auto">
            <a:xfrm>
              <a:off x="5262" y="2375"/>
              <a:ext cx="316" cy="303"/>
              <a:chOff x="3464" y="1275"/>
              <a:chExt cx="395" cy="329"/>
            </a:xfrm>
          </p:grpSpPr>
          <p:pic>
            <p:nvPicPr>
              <p:cNvPr id="27717" name="Picture 107"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8" name="Object 10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27" name="Clip" r:id="rId15" imgW="1305000" imgH="1085760" progId="">
                      <p:embed/>
                    </p:oleObj>
                  </mc:Choice>
                  <mc:Fallback>
                    <p:oleObj name="Clip" r:id="rId15" imgW="1305000" imgH="1085760" progId="">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7711" name="Group 109"/>
            <p:cNvGrpSpPr>
              <a:grpSpLocks/>
            </p:cNvGrpSpPr>
            <p:nvPr/>
          </p:nvGrpSpPr>
          <p:grpSpPr bwMode="auto">
            <a:xfrm>
              <a:off x="5026" y="2130"/>
              <a:ext cx="316" cy="303"/>
              <a:chOff x="3464" y="1275"/>
              <a:chExt cx="395" cy="329"/>
            </a:xfrm>
          </p:grpSpPr>
          <p:pic>
            <p:nvPicPr>
              <p:cNvPr id="27716" name="Picture 110"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7" name="Object 1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28" name="Clip" r:id="rId16" imgW="1305000" imgH="1085760" progId="">
                      <p:embed/>
                    </p:oleObj>
                  </mc:Choice>
                  <mc:Fallback>
                    <p:oleObj name="Clip" r:id="rId16" imgW="1305000" imgH="1085760" progId="">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7712" name="Group 97"/>
            <p:cNvGrpSpPr>
              <a:grpSpLocks/>
            </p:cNvGrpSpPr>
            <p:nvPr/>
          </p:nvGrpSpPr>
          <p:grpSpPr bwMode="auto">
            <a:xfrm>
              <a:off x="4720" y="3134"/>
              <a:ext cx="316" cy="303"/>
              <a:chOff x="3464" y="1275"/>
              <a:chExt cx="395" cy="329"/>
            </a:xfrm>
          </p:grpSpPr>
          <p:pic>
            <p:nvPicPr>
              <p:cNvPr id="27715" name="Picture 98"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6" name="Object 9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29" name="Clip" r:id="rId17" imgW="1305000" imgH="1085760" progId="">
                      <p:embed/>
                    </p:oleObj>
                  </mc:Choice>
                  <mc:Fallback>
                    <p:oleObj name="Clip" r:id="rId17" imgW="1305000" imgH="1085760" progId="">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7713" name="Group 112"/>
            <p:cNvGrpSpPr>
              <a:grpSpLocks/>
            </p:cNvGrpSpPr>
            <p:nvPr/>
          </p:nvGrpSpPr>
          <p:grpSpPr bwMode="auto">
            <a:xfrm>
              <a:off x="4564" y="2655"/>
              <a:ext cx="535" cy="443"/>
              <a:chOff x="3464" y="1275"/>
              <a:chExt cx="395" cy="329"/>
            </a:xfrm>
          </p:grpSpPr>
          <p:pic>
            <p:nvPicPr>
              <p:cNvPr id="27714" name="Picture 113"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5" name="Object 11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30" name="Clip" r:id="rId18" imgW="1305000" imgH="1085760" progId="">
                      <p:embed/>
                    </p:oleObj>
                  </mc:Choice>
                  <mc:Fallback>
                    <p:oleObj name="Clip" r:id="rId18" imgW="1305000" imgH="1085760" progId="">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grpSp>
        <p:nvGrpSpPr>
          <p:cNvPr id="18" name="Group 123"/>
          <p:cNvGrpSpPr>
            <a:grpSpLocks/>
          </p:cNvGrpSpPr>
          <p:nvPr/>
        </p:nvGrpSpPr>
        <p:grpSpPr bwMode="auto">
          <a:xfrm>
            <a:off x="5867400" y="1235075"/>
            <a:ext cx="3025775" cy="1425575"/>
            <a:chOff x="3696" y="778"/>
            <a:chExt cx="1906" cy="898"/>
          </a:xfrm>
        </p:grpSpPr>
        <p:grpSp>
          <p:nvGrpSpPr>
            <p:cNvPr id="27691" name="Group 121"/>
            <p:cNvGrpSpPr>
              <a:grpSpLocks/>
            </p:cNvGrpSpPr>
            <p:nvPr/>
          </p:nvGrpSpPr>
          <p:grpSpPr bwMode="auto">
            <a:xfrm>
              <a:off x="3696" y="1085"/>
              <a:ext cx="1416" cy="591"/>
              <a:chOff x="3696" y="1085"/>
              <a:chExt cx="1416" cy="591"/>
            </a:xfrm>
          </p:grpSpPr>
          <p:grpSp>
            <p:nvGrpSpPr>
              <p:cNvPr id="27693" name="Group 44"/>
              <p:cNvGrpSpPr>
                <a:grpSpLocks/>
              </p:cNvGrpSpPr>
              <p:nvPr/>
            </p:nvGrpSpPr>
            <p:grpSpPr bwMode="auto">
              <a:xfrm>
                <a:off x="3696" y="1373"/>
                <a:ext cx="316" cy="303"/>
                <a:chOff x="3464" y="1275"/>
                <a:chExt cx="395" cy="329"/>
              </a:xfrm>
            </p:grpSpPr>
            <p:pic>
              <p:nvPicPr>
                <p:cNvPr id="27702" name="Picture 4"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4" name="Object 2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31" name="Clip" r:id="rId19" imgW="1305000" imgH="1085760" progId="">
                        <p:embed/>
                      </p:oleObj>
                    </mc:Choice>
                    <mc:Fallback>
                      <p:oleObj name="Clip" r:id="rId19" imgW="1305000" imgH="1085760" progId="">
                        <p:embed/>
                        <p:pic>
                          <p:nvPicPr>
                            <p:cNvPr id="0"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7694" name="Group 48"/>
              <p:cNvGrpSpPr>
                <a:grpSpLocks/>
              </p:cNvGrpSpPr>
              <p:nvPr/>
            </p:nvGrpSpPr>
            <p:grpSpPr bwMode="auto">
              <a:xfrm>
                <a:off x="4219" y="1085"/>
                <a:ext cx="316" cy="303"/>
                <a:chOff x="3464" y="1275"/>
                <a:chExt cx="395" cy="329"/>
              </a:xfrm>
            </p:grpSpPr>
            <p:pic>
              <p:nvPicPr>
                <p:cNvPr id="27701" name="Picture 49"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3" name="Object 5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32" name="Clip" r:id="rId20" imgW="1305000" imgH="1085760" progId="">
                        <p:embed/>
                      </p:oleObj>
                    </mc:Choice>
                    <mc:Fallback>
                      <p:oleObj name="Clip" r:id="rId20" imgW="1305000" imgH="1085760" progId="">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7695" name="Group 51"/>
              <p:cNvGrpSpPr>
                <a:grpSpLocks/>
              </p:cNvGrpSpPr>
              <p:nvPr/>
            </p:nvGrpSpPr>
            <p:grpSpPr bwMode="auto">
              <a:xfrm>
                <a:off x="3888" y="1146"/>
                <a:ext cx="316" cy="303"/>
                <a:chOff x="3464" y="1275"/>
                <a:chExt cx="395" cy="329"/>
              </a:xfrm>
            </p:grpSpPr>
            <p:pic>
              <p:nvPicPr>
                <p:cNvPr id="27700" name="Picture 52"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2" name="Object 5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33" name="Clip" r:id="rId21" imgW="1305000" imgH="1085760" progId="">
                        <p:embed/>
                      </p:oleObj>
                    </mc:Choice>
                    <mc:Fallback>
                      <p:oleObj name="Clip" r:id="rId21" imgW="1305000" imgH="1085760"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7696" name="Group 54"/>
              <p:cNvGrpSpPr>
                <a:grpSpLocks/>
              </p:cNvGrpSpPr>
              <p:nvPr/>
            </p:nvGrpSpPr>
            <p:grpSpPr bwMode="auto">
              <a:xfrm>
                <a:off x="4796" y="1373"/>
                <a:ext cx="316" cy="303"/>
                <a:chOff x="3464" y="1275"/>
                <a:chExt cx="395" cy="329"/>
              </a:xfrm>
            </p:grpSpPr>
            <p:pic>
              <p:nvPicPr>
                <p:cNvPr id="27699" name="Picture 55"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1" name="Object 5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34" name="Clip" r:id="rId22" imgW="1305000" imgH="1085760" progId="">
                        <p:embed/>
                      </p:oleObj>
                    </mc:Choice>
                    <mc:Fallback>
                      <p:oleObj name="Clip" r:id="rId22" imgW="1305000" imgH="1085760" progId="">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7697" name="Group 57"/>
              <p:cNvGrpSpPr>
                <a:grpSpLocks/>
              </p:cNvGrpSpPr>
              <p:nvPr/>
            </p:nvGrpSpPr>
            <p:grpSpPr bwMode="auto">
              <a:xfrm>
                <a:off x="4560" y="1128"/>
                <a:ext cx="316" cy="303"/>
                <a:chOff x="3464" y="1275"/>
                <a:chExt cx="395" cy="329"/>
              </a:xfrm>
            </p:grpSpPr>
            <p:pic>
              <p:nvPicPr>
                <p:cNvPr id="27698" name="Picture 58"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0" name="Object 5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1035" name="Clip" r:id="rId23" imgW="1305000" imgH="1085760" progId="">
                        <p:embed/>
                      </p:oleObj>
                    </mc:Choice>
                    <mc:Fallback>
                      <p:oleObj name="Clip" r:id="rId23" imgW="1305000" imgH="1085760" progId="">
                        <p:embed/>
                        <p:pic>
                          <p:nvPicPr>
                            <p:cNvPr id="0"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sp>
          <p:nvSpPr>
            <p:cNvPr id="27692" name="Text Box 118"/>
            <p:cNvSpPr txBox="1">
              <a:spLocks noChangeArrowheads="1"/>
            </p:cNvSpPr>
            <p:nvPr/>
          </p:nvSpPr>
          <p:spPr bwMode="auto">
            <a:xfrm>
              <a:off x="4115" y="778"/>
              <a:ext cx="1487" cy="250"/>
            </a:xfrm>
            <a:prstGeom prst="rect">
              <a:avLst/>
            </a:prstGeom>
            <a:noFill/>
            <a:ln w="9525" algn="ctr">
              <a:noFill/>
              <a:miter lim="800000"/>
              <a:headEnd/>
              <a:tailEnd/>
            </a:ln>
          </p:spPr>
          <p:txBody>
            <a:bodyPr wrap="none">
              <a:spAutoFit/>
            </a:bodyPr>
            <a:lstStyle/>
            <a:p>
              <a:pPr marL="342900" indent="-342900"/>
              <a:r>
                <a:rPr lang="en-US" sz="2000"/>
                <a:t>Skype clients (SC)</a:t>
              </a:r>
            </a:p>
          </p:txBody>
        </p:sp>
      </p:grpSp>
      <p:sp>
        <p:nvSpPr>
          <p:cNvPr id="254071" name="Text Box 119"/>
          <p:cNvSpPr txBox="1">
            <a:spLocks noChangeArrowheads="1"/>
          </p:cNvSpPr>
          <p:nvPr/>
        </p:nvSpPr>
        <p:spPr bwMode="auto">
          <a:xfrm>
            <a:off x="7242175" y="2746375"/>
            <a:ext cx="1522413" cy="762000"/>
          </a:xfrm>
          <a:prstGeom prst="rect">
            <a:avLst/>
          </a:prstGeom>
          <a:noFill/>
          <a:ln w="9525" algn="ctr">
            <a:noFill/>
            <a:miter lim="800000"/>
            <a:headEnd/>
            <a:tailEnd/>
          </a:ln>
        </p:spPr>
        <p:txBody>
          <a:bodyPr wrap="none">
            <a:spAutoFit/>
          </a:bodyPr>
          <a:lstStyle/>
          <a:p>
            <a:pPr marL="342900" indent="-342900"/>
            <a:r>
              <a:rPr lang="en-US" sz="2000"/>
              <a:t>Supernode </a:t>
            </a:r>
          </a:p>
          <a:p>
            <a:pPr marL="342900" indent="-342900"/>
            <a:r>
              <a:rPr lang="en-US" sz="2000"/>
              <a:t>(SN)</a:t>
            </a:r>
          </a:p>
        </p:txBody>
      </p:sp>
      <p:grpSp>
        <p:nvGrpSpPr>
          <p:cNvPr id="25" name="Group 127"/>
          <p:cNvGrpSpPr>
            <a:grpSpLocks/>
          </p:cNvGrpSpPr>
          <p:nvPr/>
        </p:nvGrpSpPr>
        <p:grpSpPr bwMode="auto">
          <a:xfrm>
            <a:off x="4189413" y="1677988"/>
            <a:ext cx="1574800" cy="1476375"/>
            <a:chOff x="2639" y="1057"/>
            <a:chExt cx="992" cy="930"/>
          </a:xfrm>
        </p:grpSpPr>
        <p:grpSp>
          <p:nvGrpSpPr>
            <p:cNvPr id="27681" name="Group 6"/>
            <p:cNvGrpSpPr>
              <a:grpSpLocks/>
            </p:cNvGrpSpPr>
            <p:nvPr/>
          </p:nvGrpSpPr>
          <p:grpSpPr bwMode="auto">
            <a:xfrm>
              <a:off x="2974" y="1057"/>
              <a:ext cx="269" cy="547"/>
              <a:chOff x="4180" y="783"/>
              <a:chExt cx="150" cy="307"/>
            </a:xfrm>
          </p:grpSpPr>
          <p:sp>
            <p:nvSpPr>
              <p:cNvPr id="27683"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27684"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2768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768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7687"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7688"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768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7690"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sp>
          <p:nvSpPr>
            <p:cNvPr id="27682" name="Text Box 120"/>
            <p:cNvSpPr txBox="1">
              <a:spLocks noChangeArrowheads="1"/>
            </p:cNvSpPr>
            <p:nvPr/>
          </p:nvSpPr>
          <p:spPr bwMode="auto">
            <a:xfrm>
              <a:off x="2639" y="1603"/>
              <a:ext cx="992" cy="384"/>
            </a:xfrm>
            <a:prstGeom prst="rect">
              <a:avLst/>
            </a:prstGeom>
            <a:noFill/>
            <a:ln w="9525" algn="ctr">
              <a:noFill/>
              <a:miter lim="800000"/>
              <a:headEnd/>
              <a:tailEnd/>
            </a:ln>
          </p:spPr>
          <p:txBody>
            <a:bodyPr wrap="none">
              <a:spAutoFit/>
            </a:bodyPr>
            <a:lstStyle/>
            <a:p>
              <a:pPr marL="342900" indent="-342900" algn="ctr">
                <a:lnSpc>
                  <a:spcPct val="75000"/>
                </a:lnSpc>
              </a:pPr>
              <a:r>
                <a:rPr lang="en-US" sz="2000"/>
                <a:t>Skype </a:t>
              </a:r>
            </a:p>
            <a:p>
              <a:pPr marL="342900" indent="-342900" algn="ctr">
                <a:lnSpc>
                  <a:spcPct val="75000"/>
                </a:lnSpc>
              </a:pPr>
              <a:r>
                <a:rPr lang="en-US" sz="2000"/>
                <a:t>login server</a:t>
              </a:r>
            </a:p>
          </p:txBody>
        </p:sp>
      </p:grpSp>
    </p:spTree>
    <p:extLst>
      <p:ext uri="{BB962C8B-B14F-4D97-AF65-F5344CB8AC3E}">
        <p14:creationId xmlns:p14="http://schemas.microsoft.com/office/powerpoint/2010/main" val="10926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07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0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406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40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406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67" grpId="0" animBg="1"/>
      <p:bldP spid="254068" grpId="0" animBg="1"/>
      <p:bldP spid="25406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1" name="Footer Placeholder 4"/>
          <p:cNvSpPr>
            <a:spLocks noGrp="1"/>
          </p:cNvSpPr>
          <p:nvPr>
            <p:ph type="ftr" sz="quarter" idx="11"/>
          </p:nvPr>
        </p:nvSpPr>
        <p:spPr>
          <a:noFill/>
        </p:spPr>
        <p:txBody>
          <a:bodyPr/>
          <a:lstStyle/>
          <a:p>
            <a:r>
              <a:rPr lang="en-US"/>
              <a:t>2: Application Layer</a:t>
            </a:r>
            <a:endParaRPr lang="en-US">
              <a:latin typeface="Times New Roman" pitchFamily="18" charset="0"/>
            </a:endParaRPr>
          </a:p>
        </p:txBody>
      </p:sp>
      <p:sp>
        <p:nvSpPr>
          <p:cNvPr id="28692" name="Slide Number Placeholder 5"/>
          <p:cNvSpPr>
            <a:spLocks noGrp="1"/>
          </p:cNvSpPr>
          <p:nvPr>
            <p:ph type="sldNum" sz="quarter" idx="4294967295"/>
          </p:nvPr>
        </p:nvSpPr>
        <p:spPr>
          <a:xfrm>
            <a:off x="8305800" y="6400800"/>
            <a:ext cx="457200" cy="457200"/>
          </a:xfrm>
          <a:prstGeom prst="rect">
            <a:avLst/>
          </a:prstGeom>
          <a:noFill/>
        </p:spPr>
        <p:txBody>
          <a:bodyPr/>
          <a:lstStyle/>
          <a:p>
            <a:fld id="{CDA0F148-01F3-40ED-97BA-695A23789EAE}" type="slidenum">
              <a:rPr lang="en-US"/>
              <a:pPr/>
              <a:t>92</a:t>
            </a:fld>
            <a:endParaRPr lang="en-US"/>
          </a:p>
        </p:txBody>
      </p:sp>
      <p:sp>
        <p:nvSpPr>
          <p:cNvPr id="28693" name="Rectangle 2"/>
          <p:cNvSpPr>
            <a:spLocks noGrp="1" noChangeArrowheads="1"/>
          </p:cNvSpPr>
          <p:nvPr>
            <p:ph type="title"/>
          </p:nvPr>
        </p:nvSpPr>
        <p:spPr/>
        <p:txBody>
          <a:bodyPr/>
          <a:lstStyle/>
          <a:p>
            <a:r>
              <a:rPr lang="en-US" smtClean="0"/>
              <a:t>Peers as relays</a:t>
            </a:r>
          </a:p>
        </p:txBody>
      </p:sp>
      <p:sp>
        <p:nvSpPr>
          <p:cNvPr id="28694" name="Rectangle 3"/>
          <p:cNvSpPr>
            <a:spLocks noGrp="1" noChangeArrowheads="1"/>
          </p:cNvSpPr>
          <p:nvPr>
            <p:ph type="body" idx="1"/>
          </p:nvPr>
        </p:nvSpPr>
        <p:spPr>
          <a:xfrm>
            <a:off x="533400" y="1600200"/>
            <a:ext cx="3997325" cy="4648200"/>
          </a:xfrm>
        </p:spPr>
        <p:txBody>
          <a:bodyPr/>
          <a:lstStyle/>
          <a:p>
            <a:pPr>
              <a:lnSpc>
                <a:spcPct val="90000"/>
              </a:lnSpc>
            </a:pPr>
            <a:r>
              <a:rPr lang="en-US" sz="2400" smtClean="0"/>
              <a:t>Problem when both Alice and Bob are behind  “NATs”. </a:t>
            </a:r>
          </a:p>
          <a:p>
            <a:pPr lvl="1">
              <a:lnSpc>
                <a:spcPct val="90000"/>
              </a:lnSpc>
            </a:pPr>
            <a:r>
              <a:rPr lang="en-US" sz="2000" smtClean="0"/>
              <a:t>NAT prevents an outside peer from initiating a call to insider peer</a:t>
            </a:r>
          </a:p>
          <a:p>
            <a:pPr>
              <a:lnSpc>
                <a:spcPct val="90000"/>
              </a:lnSpc>
            </a:pPr>
            <a:r>
              <a:rPr lang="en-US" sz="2400" smtClean="0"/>
              <a:t>Solution:</a:t>
            </a:r>
          </a:p>
          <a:p>
            <a:pPr lvl="1">
              <a:lnSpc>
                <a:spcPct val="90000"/>
              </a:lnSpc>
            </a:pPr>
            <a:r>
              <a:rPr lang="en-US" sz="2000" smtClean="0"/>
              <a:t>Using Alice’s and Bob’s SNs, Relay is chosen</a:t>
            </a:r>
          </a:p>
          <a:p>
            <a:pPr lvl="1">
              <a:lnSpc>
                <a:spcPct val="90000"/>
              </a:lnSpc>
            </a:pPr>
            <a:r>
              <a:rPr lang="en-US" sz="2000" smtClean="0"/>
              <a:t>Each peer initiates session with relay. </a:t>
            </a:r>
          </a:p>
          <a:p>
            <a:pPr lvl="1">
              <a:lnSpc>
                <a:spcPct val="90000"/>
              </a:lnSpc>
            </a:pPr>
            <a:r>
              <a:rPr lang="en-US" sz="2000" smtClean="0"/>
              <a:t>Peers can now communicate through NATs via relay</a:t>
            </a:r>
          </a:p>
        </p:txBody>
      </p:sp>
      <p:grpSp>
        <p:nvGrpSpPr>
          <p:cNvPr id="28695" name="Group 4"/>
          <p:cNvGrpSpPr>
            <a:grpSpLocks/>
          </p:cNvGrpSpPr>
          <p:nvPr/>
        </p:nvGrpSpPr>
        <p:grpSpPr bwMode="auto">
          <a:xfrm>
            <a:off x="4751388" y="1722438"/>
            <a:ext cx="4129087" cy="3814762"/>
            <a:chOff x="2993" y="1085"/>
            <a:chExt cx="2601" cy="2403"/>
          </a:xfrm>
        </p:grpSpPr>
        <p:sp>
          <p:nvSpPr>
            <p:cNvPr id="28696" name="Line 5"/>
            <p:cNvSpPr>
              <a:spLocks noChangeShapeType="1"/>
            </p:cNvSpPr>
            <p:nvPr/>
          </p:nvSpPr>
          <p:spPr bwMode="auto">
            <a:xfrm>
              <a:off x="3941" y="1599"/>
              <a:ext cx="401" cy="227"/>
            </a:xfrm>
            <a:prstGeom prst="line">
              <a:avLst/>
            </a:prstGeom>
            <a:noFill/>
            <a:ln w="9525">
              <a:solidFill>
                <a:schemeClr val="tx1"/>
              </a:solidFill>
              <a:round/>
              <a:headEnd/>
              <a:tailEnd/>
            </a:ln>
          </p:spPr>
          <p:txBody>
            <a:bodyPr/>
            <a:lstStyle/>
            <a:p>
              <a:endParaRPr lang="en-US"/>
            </a:p>
          </p:txBody>
        </p:sp>
        <p:sp>
          <p:nvSpPr>
            <p:cNvPr id="28697" name="Line 6"/>
            <p:cNvSpPr>
              <a:spLocks noChangeShapeType="1"/>
            </p:cNvSpPr>
            <p:nvPr/>
          </p:nvSpPr>
          <p:spPr bwMode="auto">
            <a:xfrm>
              <a:off x="4063" y="1232"/>
              <a:ext cx="314" cy="612"/>
            </a:xfrm>
            <a:prstGeom prst="line">
              <a:avLst/>
            </a:prstGeom>
            <a:noFill/>
            <a:ln w="9525">
              <a:solidFill>
                <a:schemeClr val="tx1"/>
              </a:solidFill>
              <a:round/>
              <a:headEnd/>
              <a:tailEnd/>
            </a:ln>
          </p:spPr>
          <p:txBody>
            <a:bodyPr/>
            <a:lstStyle/>
            <a:p>
              <a:endParaRPr lang="en-US"/>
            </a:p>
          </p:txBody>
        </p:sp>
        <p:sp>
          <p:nvSpPr>
            <p:cNvPr id="28698" name="Line 7"/>
            <p:cNvSpPr>
              <a:spLocks noChangeShapeType="1"/>
            </p:cNvSpPr>
            <p:nvPr/>
          </p:nvSpPr>
          <p:spPr bwMode="auto">
            <a:xfrm flipH="1">
              <a:off x="4352" y="1127"/>
              <a:ext cx="9" cy="699"/>
            </a:xfrm>
            <a:prstGeom prst="line">
              <a:avLst/>
            </a:prstGeom>
            <a:noFill/>
            <a:ln w="9525">
              <a:solidFill>
                <a:schemeClr val="tx1"/>
              </a:solidFill>
              <a:round/>
              <a:headEnd/>
              <a:tailEnd/>
            </a:ln>
          </p:spPr>
          <p:txBody>
            <a:bodyPr/>
            <a:lstStyle/>
            <a:p>
              <a:endParaRPr lang="en-US"/>
            </a:p>
          </p:txBody>
        </p:sp>
        <p:sp>
          <p:nvSpPr>
            <p:cNvPr id="28699" name="Line 8"/>
            <p:cNvSpPr>
              <a:spLocks noChangeShapeType="1"/>
            </p:cNvSpPr>
            <p:nvPr/>
          </p:nvSpPr>
          <p:spPr bwMode="auto">
            <a:xfrm flipH="1">
              <a:off x="4369" y="1457"/>
              <a:ext cx="602" cy="412"/>
            </a:xfrm>
            <a:prstGeom prst="line">
              <a:avLst/>
            </a:prstGeom>
            <a:noFill/>
            <a:ln w="9525">
              <a:solidFill>
                <a:schemeClr val="tx1"/>
              </a:solidFill>
              <a:round/>
              <a:headEnd/>
              <a:tailEnd/>
            </a:ln>
          </p:spPr>
          <p:txBody>
            <a:bodyPr/>
            <a:lstStyle/>
            <a:p>
              <a:endParaRPr lang="en-US"/>
            </a:p>
          </p:txBody>
        </p:sp>
        <p:grpSp>
          <p:nvGrpSpPr>
            <p:cNvPr id="28700" name="Group 9"/>
            <p:cNvGrpSpPr>
              <a:grpSpLocks/>
            </p:cNvGrpSpPr>
            <p:nvPr/>
          </p:nvGrpSpPr>
          <p:grpSpPr bwMode="auto">
            <a:xfrm>
              <a:off x="4098" y="1653"/>
              <a:ext cx="535" cy="443"/>
              <a:chOff x="3464" y="1275"/>
              <a:chExt cx="395" cy="329"/>
            </a:xfrm>
          </p:grpSpPr>
          <p:pic>
            <p:nvPicPr>
              <p:cNvPr id="28751" name="Picture 10"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90" name="Object 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12" name="Clip" r:id="rId5" imgW="1305000" imgH="1085760" progId="">
                      <p:embed/>
                    </p:oleObj>
                  </mc:Choice>
                  <mc:Fallback>
                    <p:oleObj name="Clip" r:id="rId5" imgW="1305000" imgH="1085760" progId="">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28701" name="Line 12"/>
            <p:cNvSpPr>
              <a:spLocks noChangeShapeType="1"/>
            </p:cNvSpPr>
            <p:nvPr/>
          </p:nvSpPr>
          <p:spPr bwMode="auto">
            <a:xfrm flipV="1">
              <a:off x="3622" y="2775"/>
              <a:ext cx="61" cy="463"/>
            </a:xfrm>
            <a:prstGeom prst="line">
              <a:avLst/>
            </a:prstGeom>
            <a:noFill/>
            <a:ln w="9525">
              <a:solidFill>
                <a:schemeClr val="tx1"/>
              </a:solidFill>
              <a:round/>
              <a:headEnd/>
              <a:tailEnd/>
            </a:ln>
          </p:spPr>
          <p:txBody>
            <a:bodyPr/>
            <a:lstStyle/>
            <a:p>
              <a:endParaRPr lang="en-US"/>
            </a:p>
          </p:txBody>
        </p:sp>
        <p:sp>
          <p:nvSpPr>
            <p:cNvPr id="28702" name="Line 13"/>
            <p:cNvSpPr>
              <a:spLocks noChangeShapeType="1"/>
            </p:cNvSpPr>
            <p:nvPr/>
          </p:nvSpPr>
          <p:spPr bwMode="auto">
            <a:xfrm>
              <a:off x="3405" y="2181"/>
              <a:ext cx="313" cy="612"/>
            </a:xfrm>
            <a:prstGeom prst="line">
              <a:avLst/>
            </a:prstGeom>
            <a:noFill/>
            <a:ln w="9525">
              <a:solidFill>
                <a:schemeClr val="tx1"/>
              </a:solidFill>
              <a:round/>
              <a:headEnd/>
              <a:tailEnd/>
            </a:ln>
          </p:spPr>
          <p:txBody>
            <a:bodyPr/>
            <a:lstStyle/>
            <a:p>
              <a:endParaRPr lang="en-US"/>
            </a:p>
          </p:txBody>
        </p:sp>
        <p:sp>
          <p:nvSpPr>
            <p:cNvPr id="28703" name="Line 14"/>
            <p:cNvSpPr>
              <a:spLocks noChangeShapeType="1"/>
            </p:cNvSpPr>
            <p:nvPr/>
          </p:nvSpPr>
          <p:spPr bwMode="auto">
            <a:xfrm>
              <a:off x="3265" y="2556"/>
              <a:ext cx="428" cy="219"/>
            </a:xfrm>
            <a:prstGeom prst="line">
              <a:avLst/>
            </a:prstGeom>
            <a:noFill/>
            <a:ln w="9525">
              <a:solidFill>
                <a:schemeClr val="tx1"/>
              </a:solidFill>
              <a:round/>
              <a:headEnd/>
              <a:tailEnd/>
            </a:ln>
          </p:spPr>
          <p:txBody>
            <a:bodyPr/>
            <a:lstStyle/>
            <a:p>
              <a:endParaRPr lang="en-US"/>
            </a:p>
          </p:txBody>
        </p:sp>
        <p:sp>
          <p:nvSpPr>
            <p:cNvPr id="28704" name="Line 15"/>
            <p:cNvSpPr>
              <a:spLocks noChangeShapeType="1"/>
            </p:cNvSpPr>
            <p:nvPr/>
          </p:nvSpPr>
          <p:spPr bwMode="auto">
            <a:xfrm flipV="1">
              <a:off x="3117" y="2784"/>
              <a:ext cx="576" cy="120"/>
            </a:xfrm>
            <a:prstGeom prst="line">
              <a:avLst/>
            </a:prstGeom>
            <a:noFill/>
            <a:ln w="9525">
              <a:solidFill>
                <a:schemeClr val="tx1"/>
              </a:solidFill>
              <a:round/>
              <a:headEnd/>
              <a:tailEnd/>
            </a:ln>
          </p:spPr>
          <p:txBody>
            <a:bodyPr/>
            <a:lstStyle/>
            <a:p>
              <a:endParaRPr lang="en-US"/>
            </a:p>
          </p:txBody>
        </p:sp>
        <p:sp>
          <p:nvSpPr>
            <p:cNvPr id="28705" name="Line 16"/>
            <p:cNvSpPr>
              <a:spLocks noChangeShapeType="1"/>
            </p:cNvSpPr>
            <p:nvPr/>
          </p:nvSpPr>
          <p:spPr bwMode="auto">
            <a:xfrm flipV="1">
              <a:off x="3238" y="2818"/>
              <a:ext cx="472" cy="478"/>
            </a:xfrm>
            <a:prstGeom prst="line">
              <a:avLst/>
            </a:prstGeom>
            <a:noFill/>
            <a:ln w="9525">
              <a:solidFill>
                <a:schemeClr val="tx1"/>
              </a:solidFill>
              <a:round/>
              <a:headEnd/>
              <a:tailEnd/>
            </a:ln>
          </p:spPr>
          <p:txBody>
            <a:bodyPr/>
            <a:lstStyle/>
            <a:p>
              <a:endParaRPr lang="en-US"/>
            </a:p>
          </p:txBody>
        </p:sp>
        <p:grpSp>
          <p:nvGrpSpPr>
            <p:cNvPr id="28706" name="Group 17"/>
            <p:cNvGrpSpPr>
              <a:grpSpLocks/>
            </p:cNvGrpSpPr>
            <p:nvPr/>
          </p:nvGrpSpPr>
          <p:grpSpPr bwMode="auto">
            <a:xfrm>
              <a:off x="3125" y="3091"/>
              <a:ext cx="316" cy="303"/>
              <a:chOff x="3464" y="1275"/>
              <a:chExt cx="395" cy="329"/>
            </a:xfrm>
          </p:grpSpPr>
          <p:pic>
            <p:nvPicPr>
              <p:cNvPr id="28750" name="Picture 18"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9" name="Object 1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13" name="Clip" r:id="rId7" imgW="1305000" imgH="1085760" progId="">
                      <p:embed/>
                    </p:oleObj>
                  </mc:Choice>
                  <mc:Fallback>
                    <p:oleObj name="Clip" r:id="rId7" imgW="1305000" imgH="1085760" progId="">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8707" name="Group 20"/>
            <p:cNvGrpSpPr>
              <a:grpSpLocks/>
            </p:cNvGrpSpPr>
            <p:nvPr/>
          </p:nvGrpSpPr>
          <p:grpSpPr bwMode="auto">
            <a:xfrm>
              <a:off x="2993" y="2768"/>
              <a:ext cx="316" cy="303"/>
              <a:chOff x="3464" y="1275"/>
              <a:chExt cx="395" cy="329"/>
            </a:xfrm>
          </p:grpSpPr>
          <p:pic>
            <p:nvPicPr>
              <p:cNvPr id="28749" name="Picture 21"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8" name="Object 2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14" name="Clip" r:id="rId8" imgW="1305000" imgH="1085760" progId="">
                      <p:embed/>
                    </p:oleObj>
                  </mc:Choice>
                  <mc:Fallback>
                    <p:oleObj name="Clip" r:id="rId8" imgW="1305000" imgH="1085760" progId="">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8708" name="Group 23"/>
            <p:cNvGrpSpPr>
              <a:grpSpLocks/>
            </p:cNvGrpSpPr>
            <p:nvPr/>
          </p:nvGrpSpPr>
          <p:grpSpPr bwMode="auto">
            <a:xfrm>
              <a:off x="3509" y="3185"/>
              <a:ext cx="316" cy="303"/>
              <a:chOff x="3464" y="1275"/>
              <a:chExt cx="395" cy="329"/>
            </a:xfrm>
          </p:grpSpPr>
          <p:pic>
            <p:nvPicPr>
              <p:cNvPr id="28748" name="Picture 24"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7" name="Object 2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15" name="Clip" r:id="rId9" imgW="1305000" imgH="1085760" progId="">
                      <p:embed/>
                    </p:oleObj>
                  </mc:Choice>
                  <mc:Fallback>
                    <p:oleObj name="Clip" r:id="rId9" imgW="1305000" imgH="1085760" progId="">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8709" name="Group 26"/>
            <p:cNvGrpSpPr>
              <a:grpSpLocks/>
            </p:cNvGrpSpPr>
            <p:nvPr/>
          </p:nvGrpSpPr>
          <p:grpSpPr bwMode="auto">
            <a:xfrm>
              <a:off x="3264" y="2174"/>
              <a:ext cx="316" cy="303"/>
              <a:chOff x="3464" y="1275"/>
              <a:chExt cx="395" cy="329"/>
            </a:xfrm>
          </p:grpSpPr>
          <p:pic>
            <p:nvPicPr>
              <p:cNvPr id="28747" name="Picture 27"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6" name="Object 2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16" name="Clip" r:id="rId10" imgW="1305000" imgH="1085760" progId="">
                      <p:embed/>
                    </p:oleObj>
                  </mc:Choice>
                  <mc:Fallback>
                    <p:oleObj name="Clip" r:id="rId10" imgW="1305000" imgH="1085760" progId="">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8710" name="Group 29"/>
            <p:cNvGrpSpPr>
              <a:grpSpLocks/>
            </p:cNvGrpSpPr>
            <p:nvPr/>
          </p:nvGrpSpPr>
          <p:grpSpPr bwMode="auto">
            <a:xfrm>
              <a:off x="3019" y="2408"/>
              <a:ext cx="316" cy="303"/>
              <a:chOff x="3464" y="1275"/>
              <a:chExt cx="395" cy="329"/>
            </a:xfrm>
          </p:grpSpPr>
          <p:pic>
            <p:nvPicPr>
              <p:cNvPr id="28746" name="Picture 30"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5" name="Object 3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17" name="Clip" r:id="rId11" imgW="1305000" imgH="1085760" progId="">
                      <p:embed/>
                    </p:oleObj>
                  </mc:Choice>
                  <mc:Fallback>
                    <p:oleObj name="Clip" r:id="rId11" imgW="1305000" imgH="1085760" progId="">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8711" name="Group 32"/>
            <p:cNvGrpSpPr>
              <a:grpSpLocks/>
            </p:cNvGrpSpPr>
            <p:nvPr/>
          </p:nvGrpSpPr>
          <p:grpSpPr bwMode="auto">
            <a:xfrm>
              <a:off x="3439" y="2610"/>
              <a:ext cx="535" cy="443"/>
              <a:chOff x="3464" y="1275"/>
              <a:chExt cx="395" cy="329"/>
            </a:xfrm>
          </p:grpSpPr>
          <p:pic>
            <p:nvPicPr>
              <p:cNvPr id="28745" name="Picture 33"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4" name="Object 3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18" name="Clip" r:id="rId12" imgW="1305000" imgH="1085760" progId="">
                      <p:embed/>
                    </p:oleObj>
                  </mc:Choice>
                  <mc:Fallback>
                    <p:oleObj name="Clip" r:id="rId12" imgW="1305000" imgH="1085760" progId="">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28712" name="Line 35"/>
            <p:cNvSpPr>
              <a:spLocks noChangeShapeType="1"/>
            </p:cNvSpPr>
            <p:nvPr/>
          </p:nvSpPr>
          <p:spPr bwMode="auto">
            <a:xfrm flipH="1">
              <a:off x="3736" y="1903"/>
              <a:ext cx="637" cy="846"/>
            </a:xfrm>
            <a:prstGeom prst="line">
              <a:avLst/>
            </a:prstGeom>
            <a:noFill/>
            <a:ln w="9525">
              <a:solidFill>
                <a:schemeClr val="tx1"/>
              </a:solidFill>
              <a:round/>
              <a:headEnd/>
              <a:tailEnd/>
            </a:ln>
          </p:spPr>
          <p:txBody>
            <a:bodyPr/>
            <a:lstStyle/>
            <a:p>
              <a:endParaRPr lang="en-US"/>
            </a:p>
          </p:txBody>
        </p:sp>
        <p:sp>
          <p:nvSpPr>
            <p:cNvPr id="28713" name="Line 36"/>
            <p:cNvSpPr>
              <a:spLocks noChangeShapeType="1"/>
            </p:cNvSpPr>
            <p:nvPr/>
          </p:nvSpPr>
          <p:spPr bwMode="auto">
            <a:xfrm>
              <a:off x="4399" y="1807"/>
              <a:ext cx="436" cy="951"/>
            </a:xfrm>
            <a:prstGeom prst="line">
              <a:avLst/>
            </a:prstGeom>
            <a:noFill/>
            <a:ln w="9525">
              <a:solidFill>
                <a:schemeClr val="tx1"/>
              </a:solidFill>
              <a:round/>
              <a:headEnd/>
              <a:tailEnd/>
            </a:ln>
          </p:spPr>
          <p:txBody>
            <a:bodyPr/>
            <a:lstStyle/>
            <a:p>
              <a:endParaRPr lang="en-US"/>
            </a:p>
          </p:txBody>
        </p:sp>
        <p:sp>
          <p:nvSpPr>
            <p:cNvPr id="28714" name="Line 37"/>
            <p:cNvSpPr>
              <a:spLocks noChangeShapeType="1"/>
            </p:cNvSpPr>
            <p:nvPr/>
          </p:nvSpPr>
          <p:spPr bwMode="auto">
            <a:xfrm flipV="1">
              <a:off x="3788" y="2731"/>
              <a:ext cx="1073" cy="1"/>
            </a:xfrm>
            <a:prstGeom prst="line">
              <a:avLst/>
            </a:prstGeom>
            <a:noFill/>
            <a:ln w="9525">
              <a:solidFill>
                <a:schemeClr val="tx1"/>
              </a:solidFill>
              <a:round/>
              <a:headEnd/>
              <a:tailEnd/>
            </a:ln>
          </p:spPr>
          <p:txBody>
            <a:bodyPr/>
            <a:lstStyle/>
            <a:p>
              <a:endParaRPr lang="en-US"/>
            </a:p>
          </p:txBody>
        </p:sp>
        <p:sp>
          <p:nvSpPr>
            <p:cNvPr id="28715" name="Line 38"/>
            <p:cNvSpPr>
              <a:spLocks noChangeShapeType="1"/>
            </p:cNvSpPr>
            <p:nvPr/>
          </p:nvSpPr>
          <p:spPr bwMode="auto">
            <a:xfrm flipH="1" flipV="1">
              <a:off x="4817" y="2828"/>
              <a:ext cx="53" cy="393"/>
            </a:xfrm>
            <a:prstGeom prst="line">
              <a:avLst/>
            </a:prstGeom>
            <a:noFill/>
            <a:ln w="9525">
              <a:solidFill>
                <a:schemeClr val="tx1"/>
              </a:solidFill>
              <a:round/>
              <a:headEnd/>
              <a:tailEnd/>
            </a:ln>
          </p:spPr>
          <p:txBody>
            <a:bodyPr/>
            <a:lstStyle/>
            <a:p>
              <a:endParaRPr lang="en-US"/>
            </a:p>
          </p:txBody>
        </p:sp>
        <p:sp>
          <p:nvSpPr>
            <p:cNvPr id="28716" name="Line 39"/>
            <p:cNvSpPr>
              <a:spLocks noChangeShapeType="1"/>
            </p:cNvSpPr>
            <p:nvPr/>
          </p:nvSpPr>
          <p:spPr bwMode="auto">
            <a:xfrm flipH="1" flipV="1">
              <a:off x="4852" y="2846"/>
              <a:ext cx="490" cy="296"/>
            </a:xfrm>
            <a:prstGeom prst="line">
              <a:avLst/>
            </a:prstGeom>
            <a:noFill/>
            <a:ln w="9525">
              <a:solidFill>
                <a:schemeClr val="tx1"/>
              </a:solidFill>
              <a:round/>
              <a:headEnd/>
              <a:tailEnd/>
            </a:ln>
          </p:spPr>
          <p:txBody>
            <a:bodyPr/>
            <a:lstStyle/>
            <a:p>
              <a:endParaRPr lang="en-US"/>
            </a:p>
          </p:txBody>
        </p:sp>
        <p:sp>
          <p:nvSpPr>
            <p:cNvPr id="28717" name="Line 40"/>
            <p:cNvSpPr>
              <a:spLocks noChangeShapeType="1"/>
            </p:cNvSpPr>
            <p:nvPr/>
          </p:nvSpPr>
          <p:spPr bwMode="auto">
            <a:xfrm flipH="1" flipV="1">
              <a:off x="4827" y="2828"/>
              <a:ext cx="638" cy="61"/>
            </a:xfrm>
            <a:prstGeom prst="line">
              <a:avLst/>
            </a:prstGeom>
            <a:noFill/>
            <a:ln w="9525">
              <a:solidFill>
                <a:schemeClr val="tx1"/>
              </a:solidFill>
              <a:round/>
              <a:headEnd/>
              <a:tailEnd/>
            </a:ln>
          </p:spPr>
          <p:txBody>
            <a:bodyPr/>
            <a:lstStyle/>
            <a:p>
              <a:endParaRPr lang="en-US"/>
            </a:p>
          </p:txBody>
        </p:sp>
        <p:sp>
          <p:nvSpPr>
            <p:cNvPr id="28718" name="Line 41"/>
            <p:cNvSpPr>
              <a:spLocks noChangeShapeType="1"/>
            </p:cNvSpPr>
            <p:nvPr/>
          </p:nvSpPr>
          <p:spPr bwMode="auto">
            <a:xfrm flipH="1">
              <a:off x="4827" y="2233"/>
              <a:ext cx="375" cy="604"/>
            </a:xfrm>
            <a:prstGeom prst="line">
              <a:avLst/>
            </a:prstGeom>
            <a:noFill/>
            <a:ln w="9525">
              <a:solidFill>
                <a:schemeClr val="tx1"/>
              </a:solidFill>
              <a:round/>
              <a:headEnd/>
              <a:tailEnd/>
            </a:ln>
          </p:spPr>
          <p:txBody>
            <a:bodyPr/>
            <a:lstStyle/>
            <a:p>
              <a:endParaRPr lang="en-US"/>
            </a:p>
          </p:txBody>
        </p:sp>
        <p:sp>
          <p:nvSpPr>
            <p:cNvPr id="28719" name="Line 42"/>
            <p:cNvSpPr>
              <a:spLocks noChangeShapeType="1"/>
            </p:cNvSpPr>
            <p:nvPr/>
          </p:nvSpPr>
          <p:spPr bwMode="auto">
            <a:xfrm flipH="1">
              <a:off x="4844" y="2459"/>
              <a:ext cx="602" cy="412"/>
            </a:xfrm>
            <a:prstGeom prst="line">
              <a:avLst/>
            </a:prstGeom>
            <a:noFill/>
            <a:ln w="9525">
              <a:solidFill>
                <a:schemeClr val="tx1"/>
              </a:solidFill>
              <a:round/>
              <a:headEnd/>
              <a:tailEnd/>
            </a:ln>
          </p:spPr>
          <p:txBody>
            <a:bodyPr/>
            <a:lstStyle/>
            <a:p>
              <a:endParaRPr lang="en-US"/>
            </a:p>
          </p:txBody>
        </p:sp>
        <p:grpSp>
          <p:nvGrpSpPr>
            <p:cNvPr id="28720" name="Group 43"/>
            <p:cNvGrpSpPr>
              <a:grpSpLocks/>
            </p:cNvGrpSpPr>
            <p:nvPr/>
          </p:nvGrpSpPr>
          <p:grpSpPr bwMode="auto">
            <a:xfrm>
              <a:off x="5278" y="2759"/>
              <a:ext cx="316" cy="303"/>
              <a:chOff x="3464" y="1275"/>
              <a:chExt cx="395" cy="329"/>
            </a:xfrm>
          </p:grpSpPr>
          <p:pic>
            <p:nvPicPr>
              <p:cNvPr id="28744" name="Picture 44"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3" name="Object 4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19" name="Clip" r:id="rId13" imgW="1305000" imgH="1085760" progId="">
                      <p:embed/>
                    </p:oleObj>
                  </mc:Choice>
                  <mc:Fallback>
                    <p:oleObj name="Clip" r:id="rId13" imgW="1305000" imgH="1085760" progId="">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8721" name="Group 46"/>
            <p:cNvGrpSpPr>
              <a:grpSpLocks/>
            </p:cNvGrpSpPr>
            <p:nvPr/>
          </p:nvGrpSpPr>
          <p:grpSpPr bwMode="auto">
            <a:xfrm>
              <a:off x="5175" y="3081"/>
              <a:ext cx="316" cy="303"/>
              <a:chOff x="3464" y="1275"/>
              <a:chExt cx="395" cy="329"/>
            </a:xfrm>
          </p:grpSpPr>
          <p:pic>
            <p:nvPicPr>
              <p:cNvPr id="28743" name="Picture 47"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2" name="Object 4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20" name="Clip" r:id="rId14" imgW="1305000" imgH="1085760" progId="">
                      <p:embed/>
                    </p:oleObj>
                  </mc:Choice>
                  <mc:Fallback>
                    <p:oleObj name="Clip" r:id="rId14" imgW="1305000" imgH="1085760" progId="">
                      <p:embed/>
                      <p:pic>
                        <p:nvPicPr>
                          <p:cNvPr id="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8722" name="Group 49"/>
            <p:cNvGrpSpPr>
              <a:grpSpLocks/>
            </p:cNvGrpSpPr>
            <p:nvPr/>
          </p:nvGrpSpPr>
          <p:grpSpPr bwMode="auto">
            <a:xfrm>
              <a:off x="5271" y="2375"/>
              <a:ext cx="316" cy="303"/>
              <a:chOff x="3464" y="1275"/>
              <a:chExt cx="395" cy="329"/>
            </a:xfrm>
          </p:grpSpPr>
          <p:pic>
            <p:nvPicPr>
              <p:cNvPr id="28742" name="Picture 50"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1" name="Object 5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21" name="Clip" r:id="rId15" imgW="1305000" imgH="1085760" progId="">
                      <p:embed/>
                    </p:oleObj>
                  </mc:Choice>
                  <mc:Fallback>
                    <p:oleObj name="Clip" r:id="rId15" imgW="1305000" imgH="1085760" progId="">
                      <p:embed/>
                      <p:pic>
                        <p:nvPicPr>
                          <p:cNvPr id="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8723" name="Group 52"/>
            <p:cNvGrpSpPr>
              <a:grpSpLocks/>
            </p:cNvGrpSpPr>
            <p:nvPr/>
          </p:nvGrpSpPr>
          <p:grpSpPr bwMode="auto">
            <a:xfrm>
              <a:off x="5035" y="2130"/>
              <a:ext cx="316" cy="303"/>
              <a:chOff x="3464" y="1275"/>
              <a:chExt cx="395" cy="329"/>
            </a:xfrm>
          </p:grpSpPr>
          <p:pic>
            <p:nvPicPr>
              <p:cNvPr id="28741" name="Picture 53"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0" name="Object 5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22" name="Clip" r:id="rId16" imgW="1305000" imgH="1085760" progId="">
                      <p:embed/>
                    </p:oleObj>
                  </mc:Choice>
                  <mc:Fallback>
                    <p:oleObj name="Clip" r:id="rId16" imgW="1305000" imgH="1085760" progId="">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8724" name="Group 55"/>
            <p:cNvGrpSpPr>
              <a:grpSpLocks/>
            </p:cNvGrpSpPr>
            <p:nvPr/>
          </p:nvGrpSpPr>
          <p:grpSpPr bwMode="auto">
            <a:xfrm>
              <a:off x="4729" y="3134"/>
              <a:ext cx="316" cy="303"/>
              <a:chOff x="3464" y="1275"/>
              <a:chExt cx="395" cy="329"/>
            </a:xfrm>
          </p:grpSpPr>
          <p:pic>
            <p:nvPicPr>
              <p:cNvPr id="28740" name="Picture 56"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9" name="Object 5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23" name="Clip" r:id="rId17" imgW="1305000" imgH="1085760" progId="">
                      <p:embed/>
                    </p:oleObj>
                  </mc:Choice>
                  <mc:Fallback>
                    <p:oleObj name="Clip" r:id="rId17" imgW="1305000" imgH="1085760" progId="">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8725" name="Group 58"/>
            <p:cNvGrpSpPr>
              <a:grpSpLocks/>
            </p:cNvGrpSpPr>
            <p:nvPr/>
          </p:nvGrpSpPr>
          <p:grpSpPr bwMode="auto">
            <a:xfrm>
              <a:off x="4573" y="2655"/>
              <a:ext cx="535" cy="443"/>
              <a:chOff x="3464" y="1275"/>
              <a:chExt cx="395" cy="329"/>
            </a:xfrm>
          </p:grpSpPr>
          <p:pic>
            <p:nvPicPr>
              <p:cNvPr id="28739" name="Picture 59"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8" name="Object 6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24" name="Clip" r:id="rId18" imgW="1305000" imgH="1085760" progId="">
                      <p:embed/>
                    </p:oleObj>
                  </mc:Choice>
                  <mc:Fallback>
                    <p:oleObj name="Clip" r:id="rId18" imgW="1305000" imgH="1085760" progId="">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8726" name="Group 61"/>
            <p:cNvGrpSpPr>
              <a:grpSpLocks/>
            </p:cNvGrpSpPr>
            <p:nvPr/>
          </p:nvGrpSpPr>
          <p:grpSpPr bwMode="auto">
            <a:xfrm>
              <a:off x="3696" y="1373"/>
              <a:ext cx="316" cy="303"/>
              <a:chOff x="3464" y="1275"/>
              <a:chExt cx="395" cy="329"/>
            </a:xfrm>
          </p:grpSpPr>
          <p:pic>
            <p:nvPicPr>
              <p:cNvPr id="28738" name="Picture 62"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7" name="Object 6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25" name="Clip" r:id="rId19" imgW="1305000" imgH="1085760" progId="">
                      <p:embed/>
                    </p:oleObj>
                  </mc:Choice>
                  <mc:Fallback>
                    <p:oleObj name="Clip" r:id="rId19" imgW="1305000" imgH="1085760" progId="">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8727" name="Group 64"/>
            <p:cNvGrpSpPr>
              <a:grpSpLocks/>
            </p:cNvGrpSpPr>
            <p:nvPr/>
          </p:nvGrpSpPr>
          <p:grpSpPr bwMode="auto">
            <a:xfrm>
              <a:off x="4219" y="1085"/>
              <a:ext cx="316" cy="303"/>
              <a:chOff x="3464" y="1275"/>
              <a:chExt cx="395" cy="329"/>
            </a:xfrm>
          </p:grpSpPr>
          <p:pic>
            <p:nvPicPr>
              <p:cNvPr id="28737" name="Picture 65"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6" name="Object 6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26" name="Clip" r:id="rId20" imgW="1305000" imgH="1085760" progId="">
                      <p:embed/>
                    </p:oleObj>
                  </mc:Choice>
                  <mc:Fallback>
                    <p:oleObj name="Clip" r:id="rId20" imgW="1305000" imgH="1085760" progId="">
                      <p:embed/>
                      <p:pic>
                        <p:nvPicPr>
                          <p:cNvPr id="0"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8728" name="Group 67"/>
            <p:cNvGrpSpPr>
              <a:grpSpLocks/>
            </p:cNvGrpSpPr>
            <p:nvPr/>
          </p:nvGrpSpPr>
          <p:grpSpPr bwMode="auto">
            <a:xfrm>
              <a:off x="3888" y="1146"/>
              <a:ext cx="316" cy="303"/>
              <a:chOff x="3464" y="1275"/>
              <a:chExt cx="395" cy="329"/>
            </a:xfrm>
          </p:grpSpPr>
          <p:pic>
            <p:nvPicPr>
              <p:cNvPr id="28736" name="Picture 68"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5" name="Object 6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27" name="Clip" r:id="rId21" imgW="1305000" imgH="1085760" progId="">
                      <p:embed/>
                    </p:oleObj>
                  </mc:Choice>
                  <mc:Fallback>
                    <p:oleObj name="Clip" r:id="rId21" imgW="1305000" imgH="1085760" progId="">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8729" name="Group 70"/>
            <p:cNvGrpSpPr>
              <a:grpSpLocks/>
            </p:cNvGrpSpPr>
            <p:nvPr/>
          </p:nvGrpSpPr>
          <p:grpSpPr bwMode="auto">
            <a:xfrm>
              <a:off x="4796" y="1373"/>
              <a:ext cx="316" cy="303"/>
              <a:chOff x="3464" y="1275"/>
              <a:chExt cx="395" cy="329"/>
            </a:xfrm>
          </p:grpSpPr>
          <p:pic>
            <p:nvPicPr>
              <p:cNvPr id="28735" name="Picture 71" descr="kw_skype_logo"/>
              <p:cNvPicPr>
                <a:picLocks noChangeAspect="1" noChangeArrowheads="1"/>
              </p:cNvPicPr>
              <p:nvPr/>
            </p:nvPicPr>
            <p:blipFill>
              <a:blip r:embed="rId4"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4" name="Object 7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92028" name="Clip" r:id="rId22" imgW="1305000" imgH="1085760" progId="">
                      <p:embed/>
                    </p:oleObj>
                  </mc:Choice>
                  <mc:Fallback>
                    <p:oleObj name="Clip" r:id="rId22" imgW="1305000" imgH="1085760"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28730" name="Freeform 73"/>
            <p:cNvSpPr>
              <a:spLocks/>
            </p:cNvSpPr>
            <p:nvPr/>
          </p:nvSpPr>
          <p:spPr bwMode="auto">
            <a:xfrm>
              <a:off x="3693" y="1228"/>
              <a:ext cx="1597" cy="2008"/>
            </a:xfrm>
            <a:custGeom>
              <a:avLst/>
              <a:gdLst>
                <a:gd name="T0" fmla="*/ 737 w 1597"/>
                <a:gd name="T1" fmla="*/ 0 h 2008"/>
                <a:gd name="T2" fmla="*/ 1474 w 1597"/>
                <a:gd name="T3" fmla="*/ 983 h 2008"/>
                <a:gd name="T4" fmla="*/ 0 w 1597"/>
                <a:gd name="T5" fmla="*/ 2008 h 2008"/>
                <a:gd name="T6" fmla="*/ 0 60000 65536"/>
                <a:gd name="T7" fmla="*/ 0 60000 65536"/>
                <a:gd name="T8" fmla="*/ 0 60000 65536"/>
                <a:gd name="T9" fmla="*/ 0 w 1597"/>
                <a:gd name="T10" fmla="*/ 0 h 2008"/>
                <a:gd name="T11" fmla="*/ 1597 w 1597"/>
                <a:gd name="T12" fmla="*/ 2008 h 2008"/>
              </a:gdLst>
              <a:ahLst/>
              <a:cxnLst>
                <a:cxn ang="T6">
                  <a:pos x="T0" y="T1"/>
                </a:cxn>
                <a:cxn ang="T7">
                  <a:pos x="T2" y="T3"/>
                </a:cxn>
                <a:cxn ang="T8">
                  <a:pos x="T4" y="T5"/>
                </a:cxn>
              </a:cxnLst>
              <a:rect l="T9" t="T10" r="T11" b="T12"/>
              <a:pathLst>
                <a:path w="1597" h="2008">
                  <a:moveTo>
                    <a:pt x="737" y="0"/>
                  </a:moveTo>
                  <a:cubicBezTo>
                    <a:pt x="1167" y="324"/>
                    <a:pt x="1597" y="648"/>
                    <a:pt x="1474" y="983"/>
                  </a:cubicBezTo>
                  <a:cubicBezTo>
                    <a:pt x="1351" y="1318"/>
                    <a:pt x="675" y="1663"/>
                    <a:pt x="0" y="2008"/>
                  </a:cubicBezTo>
                </a:path>
              </a:pathLst>
            </a:custGeom>
            <a:noFill/>
            <a:ln w="9525">
              <a:noFill/>
              <a:round/>
              <a:headEnd/>
              <a:tailEnd/>
            </a:ln>
          </p:spPr>
          <p:txBody>
            <a:bodyPr/>
            <a:lstStyle/>
            <a:p>
              <a:endParaRPr lang="en-US"/>
            </a:p>
          </p:txBody>
        </p:sp>
        <p:sp>
          <p:nvSpPr>
            <p:cNvPr id="28731" name="Freeform 74"/>
            <p:cNvSpPr>
              <a:spLocks/>
            </p:cNvSpPr>
            <p:nvPr/>
          </p:nvSpPr>
          <p:spPr bwMode="auto">
            <a:xfrm>
              <a:off x="3685" y="1203"/>
              <a:ext cx="1615" cy="2075"/>
            </a:xfrm>
            <a:custGeom>
              <a:avLst/>
              <a:gdLst>
                <a:gd name="T0" fmla="*/ 745 w 1615"/>
                <a:gd name="T1" fmla="*/ 0 h 2075"/>
                <a:gd name="T2" fmla="*/ 1491 w 1615"/>
                <a:gd name="T3" fmla="*/ 1016 h 2075"/>
                <a:gd name="T4" fmla="*/ 0 w 1615"/>
                <a:gd name="T5" fmla="*/ 2075 h 2075"/>
                <a:gd name="T6" fmla="*/ 0 60000 65536"/>
                <a:gd name="T7" fmla="*/ 0 60000 65536"/>
                <a:gd name="T8" fmla="*/ 0 60000 65536"/>
                <a:gd name="T9" fmla="*/ 0 w 1615"/>
                <a:gd name="T10" fmla="*/ 0 h 2075"/>
                <a:gd name="T11" fmla="*/ 1615 w 1615"/>
                <a:gd name="T12" fmla="*/ 2075 h 2075"/>
              </a:gdLst>
              <a:ahLst/>
              <a:cxnLst>
                <a:cxn ang="T6">
                  <a:pos x="T0" y="T1"/>
                </a:cxn>
                <a:cxn ang="T7">
                  <a:pos x="T2" y="T3"/>
                </a:cxn>
                <a:cxn ang="T8">
                  <a:pos x="T4" y="T5"/>
                </a:cxn>
              </a:cxnLst>
              <a:rect l="T9" t="T10" r="T11" b="T12"/>
              <a:pathLst>
                <a:path w="1615" h="2075">
                  <a:moveTo>
                    <a:pt x="745" y="0"/>
                  </a:moveTo>
                  <a:cubicBezTo>
                    <a:pt x="1180" y="335"/>
                    <a:pt x="1615" y="670"/>
                    <a:pt x="1491" y="1016"/>
                  </a:cubicBezTo>
                  <a:cubicBezTo>
                    <a:pt x="1367" y="1362"/>
                    <a:pt x="250" y="1899"/>
                    <a:pt x="0" y="2075"/>
                  </a:cubicBezTo>
                </a:path>
              </a:pathLst>
            </a:custGeom>
            <a:noFill/>
            <a:ln w="9525">
              <a:noFill/>
              <a:round/>
              <a:headEnd/>
              <a:tailEnd/>
            </a:ln>
          </p:spPr>
          <p:txBody>
            <a:bodyPr/>
            <a:lstStyle/>
            <a:p>
              <a:endParaRPr lang="en-US"/>
            </a:p>
          </p:txBody>
        </p:sp>
        <p:sp>
          <p:nvSpPr>
            <p:cNvPr id="28732" name="Freeform 75"/>
            <p:cNvSpPr>
              <a:spLocks/>
            </p:cNvSpPr>
            <p:nvPr/>
          </p:nvSpPr>
          <p:spPr bwMode="auto">
            <a:xfrm>
              <a:off x="3693" y="1203"/>
              <a:ext cx="1600" cy="2058"/>
            </a:xfrm>
            <a:custGeom>
              <a:avLst/>
              <a:gdLst>
                <a:gd name="T0" fmla="*/ 754 w 1600"/>
                <a:gd name="T1" fmla="*/ 0 h 2058"/>
                <a:gd name="T2" fmla="*/ 1474 w 1600"/>
                <a:gd name="T3" fmla="*/ 982 h 2058"/>
                <a:gd name="T4" fmla="*/ 0 w 1600"/>
                <a:gd name="T5" fmla="*/ 2058 h 2058"/>
                <a:gd name="T6" fmla="*/ 0 60000 65536"/>
                <a:gd name="T7" fmla="*/ 0 60000 65536"/>
                <a:gd name="T8" fmla="*/ 0 60000 65536"/>
                <a:gd name="T9" fmla="*/ 0 w 1600"/>
                <a:gd name="T10" fmla="*/ 0 h 2058"/>
                <a:gd name="T11" fmla="*/ 1600 w 1600"/>
                <a:gd name="T12" fmla="*/ 2058 h 2058"/>
              </a:gdLst>
              <a:ahLst/>
              <a:cxnLst>
                <a:cxn ang="T6">
                  <a:pos x="T0" y="T1"/>
                </a:cxn>
                <a:cxn ang="T7">
                  <a:pos x="T2" y="T3"/>
                </a:cxn>
                <a:cxn ang="T8">
                  <a:pos x="T4" y="T5"/>
                </a:cxn>
              </a:cxnLst>
              <a:rect l="T9" t="T10" r="T11" b="T12"/>
              <a:pathLst>
                <a:path w="1600" h="2058">
                  <a:moveTo>
                    <a:pt x="754" y="0"/>
                  </a:moveTo>
                  <a:cubicBezTo>
                    <a:pt x="1177" y="319"/>
                    <a:pt x="1600" y="639"/>
                    <a:pt x="1474" y="982"/>
                  </a:cubicBezTo>
                  <a:cubicBezTo>
                    <a:pt x="1348" y="1325"/>
                    <a:pt x="674" y="1691"/>
                    <a:pt x="0" y="2058"/>
                  </a:cubicBezTo>
                </a:path>
              </a:pathLst>
            </a:custGeom>
            <a:noFill/>
            <a:ln w="9525">
              <a:noFill/>
              <a:round/>
              <a:headEnd/>
              <a:tailEnd/>
            </a:ln>
          </p:spPr>
          <p:txBody>
            <a:bodyPr/>
            <a:lstStyle/>
            <a:p>
              <a:endParaRPr lang="en-US"/>
            </a:p>
          </p:txBody>
        </p:sp>
        <p:sp>
          <p:nvSpPr>
            <p:cNvPr id="28733" name="Line 76"/>
            <p:cNvSpPr>
              <a:spLocks noChangeShapeType="1"/>
            </p:cNvSpPr>
            <p:nvPr/>
          </p:nvSpPr>
          <p:spPr bwMode="auto">
            <a:xfrm flipH="1">
              <a:off x="3736" y="1516"/>
              <a:ext cx="127" cy="1169"/>
            </a:xfrm>
            <a:prstGeom prst="line">
              <a:avLst/>
            </a:prstGeom>
            <a:noFill/>
            <a:ln w="9525">
              <a:noFill/>
              <a:round/>
              <a:headEnd/>
              <a:tailEnd/>
            </a:ln>
          </p:spPr>
          <p:txBody>
            <a:bodyPr/>
            <a:lstStyle/>
            <a:p>
              <a:endParaRPr lang="en-US"/>
            </a:p>
          </p:txBody>
        </p:sp>
        <p:sp>
          <p:nvSpPr>
            <p:cNvPr id="28734" name="Freeform 77"/>
            <p:cNvSpPr>
              <a:spLocks/>
            </p:cNvSpPr>
            <p:nvPr/>
          </p:nvSpPr>
          <p:spPr bwMode="auto">
            <a:xfrm>
              <a:off x="3719" y="1203"/>
              <a:ext cx="1577" cy="2067"/>
            </a:xfrm>
            <a:custGeom>
              <a:avLst/>
              <a:gdLst>
                <a:gd name="T0" fmla="*/ 720 w 1577"/>
                <a:gd name="T1" fmla="*/ 0 h 2067"/>
                <a:gd name="T2" fmla="*/ 1457 w 1577"/>
                <a:gd name="T3" fmla="*/ 999 h 2067"/>
                <a:gd name="T4" fmla="*/ 0 w 1577"/>
                <a:gd name="T5" fmla="*/ 2067 h 2067"/>
                <a:gd name="T6" fmla="*/ 0 60000 65536"/>
                <a:gd name="T7" fmla="*/ 0 60000 65536"/>
                <a:gd name="T8" fmla="*/ 0 60000 65536"/>
                <a:gd name="T9" fmla="*/ 0 w 1577"/>
                <a:gd name="T10" fmla="*/ 0 h 2067"/>
                <a:gd name="T11" fmla="*/ 1577 w 1577"/>
                <a:gd name="T12" fmla="*/ 2067 h 2067"/>
              </a:gdLst>
              <a:ahLst/>
              <a:cxnLst>
                <a:cxn ang="T6">
                  <a:pos x="T0" y="T1"/>
                </a:cxn>
                <a:cxn ang="T7">
                  <a:pos x="T2" y="T3"/>
                </a:cxn>
                <a:cxn ang="T8">
                  <a:pos x="T4" y="T5"/>
                </a:cxn>
              </a:cxnLst>
              <a:rect l="T9" t="T10" r="T11" b="T12"/>
              <a:pathLst>
                <a:path w="1577" h="2067">
                  <a:moveTo>
                    <a:pt x="720" y="0"/>
                  </a:moveTo>
                  <a:cubicBezTo>
                    <a:pt x="1148" y="327"/>
                    <a:pt x="1577" y="655"/>
                    <a:pt x="1457" y="999"/>
                  </a:cubicBezTo>
                  <a:cubicBezTo>
                    <a:pt x="1337" y="1343"/>
                    <a:pt x="249" y="1892"/>
                    <a:pt x="0" y="2067"/>
                  </a:cubicBezTo>
                </a:path>
              </a:pathLst>
            </a:custGeom>
            <a:noFill/>
            <a:ln w="31750">
              <a:solidFill>
                <a:srgbClr val="FF0000"/>
              </a:solidFill>
              <a:round/>
              <a:headEnd/>
              <a:tailEnd/>
            </a:ln>
          </p:spPr>
          <p:txBody>
            <a:bodyPr/>
            <a:lstStyle/>
            <a:p>
              <a:endParaRPr lang="en-US"/>
            </a:p>
          </p:txBody>
        </p:sp>
      </p:grpSp>
    </p:spTree>
    <p:extLst>
      <p:ext uri="{BB962C8B-B14F-4D97-AF65-F5344CB8AC3E}">
        <p14:creationId xmlns:p14="http://schemas.microsoft.com/office/powerpoint/2010/main" val="19581093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CSci4211:          Application Layer</a:t>
            </a:r>
          </a:p>
        </p:txBody>
      </p:sp>
      <p:sp>
        <p:nvSpPr>
          <p:cNvPr id="6" name="Slide Number Placeholder 5"/>
          <p:cNvSpPr>
            <a:spLocks noGrp="1"/>
          </p:cNvSpPr>
          <p:nvPr>
            <p:ph type="sldNum" sz="quarter" idx="11"/>
          </p:nvPr>
        </p:nvSpPr>
        <p:spPr/>
        <p:txBody>
          <a:bodyPr/>
          <a:lstStyle/>
          <a:p>
            <a:fld id="{12092807-FAE1-442B-B120-3B0F70AA8672}" type="slidenum">
              <a:rPr lang="en-US"/>
              <a:pPr/>
              <a:t>93</a:t>
            </a:fld>
            <a:endParaRPr lang="en-US"/>
          </a:p>
        </p:txBody>
      </p:sp>
      <p:sp>
        <p:nvSpPr>
          <p:cNvPr id="115714" name="Rectangle 2"/>
          <p:cNvSpPr>
            <a:spLocks noGrp="1" noChangeArrowheads="1"/>
          </p:cNvSpPr>
          <p:nvPr>
            <p:ph type="title"/>
          </p:nvPr>
        </p:nvSpPr>
        <p:spPr>
          <a:xfrm>
            <a:off x="685800" y="381000"/>
            <a:ext cx="7772400" cy="1143000"/>
          </a:xfrm>
        </p:spPr>
        <p:txBody>
          <a:bodyPr/>
          <a:lstStyle/>
          <a:p>
            <a:r>
              <a:rPr lang="en-US" sz="3600"/>
              <a:t>Exploiting Heterogeneity: KaZaA</a:t>
            </a:r>
          </a:p>
        </p:txBody>
      </p:sp>
      <p:sp>
        <p:nvSpPr>
          <p:cNvPr id="115715" name="Rectangle 3"/>
          <p:cNvSpPr>
            <a:spLocks noGrp="1" noChangeArrowheads="1"/>
          </p:cNvSpPr>
          <p:nvPr>
            <p:ph type="body" sz="half" idx="1"/>
          </p:nvPr>
        </p:nvSpPr>
        <p:spPr>
          <a:xfrm>
            <a:off x="533400" y="1828800"/>
            <a:ext cx="4003675" cy="4114800"/>
          </a:xfrm>
        </p:spPr>
        <p:txBody>
          <a:bodyPr/>
          <a:lstStyle/>
          <a:p>
            <a:r>
              <a:rPr lang="en-US" sz="2400"/>
              <a:t>Each peer is either a group leader or assigned to a group leader.</a:t>
            </a:r>
          </a:p>
          <a:p>
            <a:pPr lvl="1"/>
            <a:r>
              <a:rPr lang="en-US" sz="1800"/>
              <a:t>TCP connection between peer and its group leader.</a:t>
            </a:r>
          </a:p>
          <a:p>
            <a:pPr lvl="1"/>
            <a:r>
              <a:rPr lang="en-US" sz="1800"/>
              <a:t>TCP connections between some pairs of group leaders.</a:t>
            </a:r>
          </a:p>
          <a:p>
            <a:r>
              <a:rPr lang="en-US" sz="2400"/>
              <a:t>Group leader tracks the content in  all its children.</a:t>
            </a:r>
          </a:p>
          <a:p>
            <a:endParaRPr lang="en-US" sz="2400"/>
          </a:p>
        </p:txBody>
      </p:sp>
      <p:graphicFrame>
        <p:nvGraphicFramePr>
          <p:cNvPr id="115716" name="Object 4"/>
          <p:cNvGraphicFramePr>
            <a:graphicFrameLocks noChangeAspect="1"/>
          </p:cNvGraphicFramePr>
          <p:nvPr/>
        </p:nvGraphicFramePr>
        <p:xfrm>
          <a:off x="4918075" y="1173163"/>
          <a:ext cx="3494088" cy="4916487"/>
        </p:xfrm>
        <a:graphic>
          <a:graphicData uri="http://schemas.openxmlformats.org/presentationml/2006/ole">
            <mc:AlternateContent xmlns:mc="http://schemas.openxmlformats.org/markup-compatibility/2006">
              <mc:Choice xmlns:v="urn:schemas-microsoft-com:vml" Requires="v">
                <p:oleObj spid="_x0000_s115759" name="VISIO" r:id="rId4" imgW="4208400" imgH="5924160" progId="Visio.Drawing.11">
                  <p:embed/>
                </p:oleObj>
              </mc:Choice>
              <mc:Fallback>
                <p:oleObj name="VISIO" r:id="rId4" imgW="4208400" imgH="5924160" progId="Visio.Drawing.1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075" y="1173163"/>
                        <a:ext cx="3494088" cy="49164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CSci4211:          Application Layer</a:t>
            </a:r>
          </a:p>
        </p:txBody>
      </p:sp>
      <p:sp>
        <p:nvSpPr>
          <p:cNvPr id="5" name="Slide Number Placeholder 4"/>
          <p:cNvSpPr>
            <a:spLocks noGrp="1"/>
          </p:cNvSpPr>
          <p:nvPr>
            <p:ph type="sldNum" sz="quarter" idx="11"/>
          </p:nvPr>
        </p:nvSpPr>
        <p:spPr/>
        <p:txBody>
          <a:bodyPr/>
          <a:lstStyle/>
          <a:p>
            <a:fld id="{7D066A67-B81B-4629-BA6A-D129584DD5EA}" type="slidenum">
              <a:rPr lang="en-US"/>
              <a:pPr/>
              <a:t>94</a:t>
            </a:fld>
            <a:endParaRPr lang="en-US"/>
          </a:p>
        </p:txBody>
      </p:sp>
      <p:sp>
        <p:nvSpPr>
          <p:cNvPr id="116738" name="Rectangle 2"/>
          <p:cNvSpPr>
            <a:spLocks noGrp="1" noChangeArrowheads="1"/>
          </p:cNvSpPr>
          <p:nvPr>
            <p:ph type="title"/>
          </p:nvPr>
        </p:nvSpPr>
        <p:spPr/>
        <p:txBody>
          <a:bodyPr/>
          <a:lstStyle/>
          <a:p>
            <a:r>
              <a:rPr lang="en-US"/>
              <a:t>KaZaA: Querying</a:t>
            </a:r>
          </a:p>
        </p:txBody>
      </p:sp>
      <p:sp>
        <p:nvSpPr>
          <p:cNvPr id="116739" name="Rectangle 3"/>
          <p:cNvSpPr>
            <a:spLocks noGrp="1" noChangeArrowheads="1"/>
          </p:cNvSpPr>
          <p:nvPr>
            <p:ph type="body" idx="1"/>
          </p:nvPr>
        </p:nvSpPr>
        <p:spPr>
          <a:xfrm>
            <a:off x="685800" y="1600200"/>
            <a:ext cx="7772400" cy="4114800"/>
          </a:xfrm>
        </p:spPr>
        <p:txBody>
          <a:bodyPr/>
          <a:lstStyle/>
          <a:p>
            <a:r>
              <a:rPr lang="en-US" sz="2400"/>
              <a:t>Each file has a hash and a descriptor</a:t>
            </a:r>
          </a:p>
          <a:p>
            <a:r>
              <a:rPr lang="en-US" sz="2400"/>
              <a:t>Client sends keyword query to its group leader</a:t>
            </a:r>
          </a:p>
          <a:p>
            <a:r>
              <a:rPr lang="en-US" sz="2400"/>
              <a:t>Group leader responds with matches: </a:t>
            </a:r>
          </a:p>
          <a:p>
            <a:pPr lvl="1"/>
            <a:r>
              <a:rPr lang="en-US">
                <a:solidFill>
                  <a:srgbClr val="FF0000"/>
                </a:solidFill>
              </a:rPr>
              <a:t>For each match: metadata, hash, IP address</a:t>
            </a:r>
          </a:p>
          <a:p>
            <a:r>
              <a:rPr lang="en-US" sz="2400"/>
              <a:t>If group leader forwards query to other group leaders, they respond with matches</a:t>
            </a:r>
          </a:p>
          <a:p>
            <a:r>
              <a:rPr lang="en-US" sz="2400"/>
              <a:t>Client then selects files for downloading</a:t>
            </a:r>
          </a:p>
          <a:p>
            <a:pPr lvl="1"/>
            <a:r>
              <a:rPr lang="en-US">
                <a:solidFill>
                  <a:srgbClr val="FF0000"/>
                </a:solidFill>
              </a:rPr>
              <a:t>HTTP requests using hash as identifier sent to peers holding desired file</a:t>
            </a:r>
          </a:p>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CSci4211:          Application Layer</a:t>
            </a:r>
          </a:p>
        </p:txBody>
      </p:sp>
      <p:sp>
        <p:nvSpPr>
          <p:cNvPr id="6" name="Slide Number Placeholder 4"/>
          <p:cNvSpPr>
            <a:spLocks noGrp="1"/>
          </p:cNvSpPr>
          <p:nvPr>
            <p:ph type="sldNum" sz="quarter" idx="11"/>
          </p:nvPr>
        </p:nvSpPr>
        <p:spPr/>
        <p:txBody>
          <a:bodyPr/>
          <a:lstStyle/>
          <a:p>
            <a:fld id="{8064C8F4-B96D-43DF-913A-A5CE1D6788D8}" type="slidenum">
              <a:rPr lang="en-US"/>
              <a:pPr/>
              <a:t>95</a:t>
            </a:fld>
            <a:endParaRPr lang="en-US"/>
          </a:p>
        </p:txBody>
      </p:sp>
      <p:sp>
        <p:nvSpPr>
          <p:cNvPr id="117762" name="Rectangle 2"/>
          <p:cNvSpPr>
            <a:spLocks noGrp="1" noChangeArrowheads="1"/>
          </p:cNvSpPr>
          <p:nvPr>
            <p:ph type="title"/>
          </p:nvPr>
        </p:nvSpPr>
        <p:spPr/>
        <p:txBody>
          <a:bodyPr/>
          <a:lstStyle/>
          <a:p>
            <a:r>
              <a:rPr lang="en-US"/>
              <a:t>KaZaA Tricks</a:t>
            </a:r>
          </a:p>
        </p:txBody>
      </p:sp>
      <p:sp>
        <p:nvSpPr>
          <p:cNvPr id="117763" name="Rectangle 3"/>
          <p:cNvSpPr>
            <a:spLocks noGrp="1" noChangeArrowheads="1"/>
          </p:cNvSpPr>
          <p:nvPr>
            <p:ph type="body" idx="1"/>
          </p:nvPr>
        </p:nvSpPr>
        <p:spPr>
          <a:xfrm>
            <a:off x="685800" y="1752600"/>
            <a:ext cx="7772400" cy="4114800"/>
          </a:xfrm>
        </p:spPr>
        <p:txBody>
          <a:bodyPr/>
          <a:lstStyle/>
          <a:p>
            <a:r>
              <a:rPr lang="en-US"/>
              <a:t>Limitations on simultaneous uploads</a:t>
            </a:r>
          </a:p>
          <a:p>
            <a:r>
              <a:rPr lang="en-US"/>
              <a:t>Request queuing</a:t>
            </a:r>
          </a:p>
          <a:p>
            <a:r>
              <a:rPr lang="en-US"/>
              <a:t>Incentive priorities</a:t>
            </a:r>
          </a:p>
          <a:p>
            <a:r>
              <a:rPr lang="en-US"/>
              <a:t>Parallel downloading</a:t>
            </a:r>
          </a:p>
        </p:txBody>
      </p:sp>
      <p:sp>
        <p:nvSpPr>
          <p:cNvPr id="117764" name="Text Box 4"/>
          <p:cNvSpPr txBox="1">
            <a:spLocks noChangeArrowheads="1"/>
          </p:cNvSpPr>
          <p:nvPr/>
        </p:nvSpPr>
        <p:spPr bwMode="auto">
          <a:xfrm>
            <a:off x="598488" y="4225925"/>
            <a:ext cx="7810500" cy="133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spcBef>
                <a:spcPct val="20000"/>
              </a:spcBef>
              <a:buClr>
                <a:schemeClr val="accent2"/>
              </a:buClr>
              <a:buSzPct val="85000"/>
              <a:buFont typeface="ZapfDingbats" pitchFamily="82" charset="2"/>
              <a:buNone/>
            </a:pPr>
            <a:r>
              <a:rPr lang="en-US">
                <a:latin typeface="Comic Sans MS" pitchFamily="66" charset="0"/>
              </a:rPr>
              <a:t>For more info:</a:t>
            </a:r>
          </a:p>
          <a:p>
            <a:pPr>
              <a:spcBef>
                <a:spcPct val="20000"/>
              </a:spcBef>
              <a:buClr>
                <a:schemeClr val="accent2"/>
              </a:buClr>
              <a:buSzPct val="85000"/>
              <a:buFont typeface="ZapfDingbats" pitchFamily="82" charset="2"/>
              <a:buChar char="r"/>
            </a:pPr>
            <a:r>
              <a:rPr lang="en-US">
                <a:latin typeface="Comic Sans MS" pitchFamily="66" charset="0"/>
              </a:rPr>
              <a:t>J. Liang, R. Kumar, K. Ross, “Understanding KaZaA,”</a:t>
            </a:r>
          </a:p>
          <a:p>
            <a:pPr>
              <a:spcBef>
                <a:spcPct val="20000"/>
              </a:spcBef>
              <a:buClr>
                <a:schemeClr val="accent2"/>
              </a:buClr>
              <a:buSzPct val="85000"/>
              <a:buFont typeface="ZapfDingbats" pitchFamily="82" charset="2"/>
              <a:buNone/>
            </a:pPr>
            <a:r>
              <a:rPr lang="en-US">
                <a:latin typeface="Comic Sans MS" pitchFamily="66" charset="0"/>
              </a:rPr>
              <a:t>(available via cis.poly.edu/~ross)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CSci4211:          Application Layer</a:t>
            </a:r>
          </a:p>
        </p:txBody>
      </p:sp>
      <p:sp>
        <p:nvSpPr>
          <p:cNvPr id="5" name="Slide Number Placeholder 5"/>
          <p:cNvSpPr>
            <a:spLocks noGrp="1"/>
          </p:cNvSpPr>
          <p:nvPr>
            <p:ph type="sldNum" sz="quarter" idx="11"/>
          </p:nvPr>
        </p:nvSpPr>
        <p:spPr/>
        <p:txBody>
          <a:bodyPr/>
          <a:lstStyle/>
          <a:p>
            <a:fld id="{126C65DA-E65A-4B6C-BEAC-071208296236}" type="slidenum">
              <a:rPr lang="en-US"/>
              <a:pPr/>
              <a:t>96</a:t>
            </a:fld>
            <a:endParaRPr lang="en-US"/>
          </a:p>
        </p:txBody>
      </p:sp>
      <p:sp>
        <p:nvSpPr>
          <p:cNvPr id="97282" name="Rectangle 2"/>
          <p:cNvSpPr>
            <a:spLocks noGrp="1" noChangeArrowheads="1"/>
          </p:cNvSpPr>
          <p:nvPr>
            <p:ph type="title"/>
          </p:nvPr>
        </p:nvSpPr>
        <p:spPr>
          <a:xfrm>
            <a:off x="609600" y="381000"/>
            <a:ext cx="7772400" cy="1143000"/>
          </a:xfrm>
        </p:spPr>
        <p:txBody>
          <a:bodyPr/>
          <a:lstStyle/>
          <a:p>
            <a:r>
              <a:rPr lang="en-US"/>
              <a:t>Summary</a:t>
            </a:r>
          </a:p>
        </p:txBody>
      </p:sp>
      <p:sp>
        <p:nvSpPr>
          <p:cNvPr id="97283" name="Rectangle 3"/>
          <p:cNvSpPr>
            <a:spLocks noGrp="1" noChangeArrowheads="1"/>
          </p:cNvSpPr>
          <p:nvPr>
            <p:ph type="body" sz="half" idx="1"/>
          </p:nvPr>
        </p:nvSpPr>
        <p:spPr>
          <a:xfrm>
            <a:off x="762000" y="1447800"/>
            <a:ext cx="7848600" cy="4267200"/>
          </a:xfrm>
        </p:spPr>
        <p:txBody>
          <a:bodyPr/>
          <a:lstStyle/>
          <a:p>
            <a:pPr>
              <a:lnSpc>
                <a:spcPct val="90000"/>
              </a:lnSpc>
            </a:pPr>
            <a:r>
              <a:rPr lang="en-US" sz="2400" dirty="0"/>
              <a:t>Application Service Requirements:</a:t>
            </a:r>
          </a:p>
          <a:p>
            <a:pPr lvl="1">
              <a:lnSpc>
                <a:spcPct val="90000"/>
              </a:lnSpc>
            </a:pPr>
            <a:r>
              <a:rPr lang="en-US" sz="1800" dirty="0"/>
              <a:t> reliability, bandwidth, delay</a:t>
            </a:r>
          </a:p>
          <a:p>
            <a:pPr>
              <a:lnSpc>
                <a:spcPct val="90000"/>
              </a:lnSpc>
            </a:pPr>
            <a:r>
              <a:rPr lang="en-US" sz="2400" dirty="0"/>
              <a:t>Client-server vs. Peer-to-Peer Paradigm</a:t>
            </a:r>
          </a:p>
          <a:p>
            <a:pPr>
              <a:lnSpc>
                <a:spcPct val="90000"/>
              </a:lnSpc>
            </a:pPr>
            <a:r>
              <a:rPr lang="en-US" sz="2400"/>
              <a:t>Application Protocols and Their Implementation:</a:t>
            </a:r>
          </a:p>
          <a:p>
            <a:pPr lvl="1">
              <a:lnSpc>
                <a:spcPct val="90000"/>
              </a:lnSpc>
            </a:pPr>
            <a:r>
              <a:rPr lang="en-US" sz="1800" dirty="0"/>
              <a:t>specific formats: header, data; </a:t>
            </a:r>
          </a:p>
          <a:p>
            <a:pPr lvl="1">
              <a:lnSpc>
                <a:spcPct val="90000"/>
              </a:lnSpc>
            </a:pPr>
            <a:r>
              <a:rPr lang="en-US" sz="1800" dirty="0"/>
              <a:t>control vs. data messages</a:t>
            </a:r>
          </a:p>
          <a:p>
            <a:pPr lvl="1">
              <a:lnSpc>
                <a:spcPct val="90000"/>
              </a:lnSpc>
            </a:pPr>
            <a:r>
              <a:rPr lang="en-US" sz="1800" dirty="0" err="1"/>
              <a:t>stateful</a:t>
            </a:r>
            <a:r>
              <a:rPr lang="en-US" sz="1800" dirty="0"/>
              <a:t> vs. stateless</a:t>
            </a:r>
          </a:p>
          <a:p>
            <a:pPr lvl="1">
              <a:lnSpc>
                <a:spcPct val="90000"/>
              </a:lnSpc>
            </a:pPr>
            <a:r>
              <a:rPr lang="en-US" sz="1800" dirty="0"/>
              <a:t>centralized vs. decentralized </a:t>
            </a:r>
          </a:p>
          <a:p>
            <a:pPr>
              <a:lnSpc>
                <a:spcPct val="90000"/>
              </a:lnSpc>
            </a:pPr>
            <a:r>
              <a:rPr lang="en-US" sz="2400" dirty="0"/>
              <a:t>Specific Protocols:</a:t>
            </a:r>
          </a:p>
          <a:p>
            <a:pPr lvl="1">
              <a:lnSpc>
                <a:spcPct val="90000"/>
              </a:lnSpc>
            </a:pPr>
            <a:r>
              <a:rPr lang="en-US" sz="1800" dirty="0"/>
              <a:t>http</a:t>
            </a:r>
          </a:p>
          <a:p>
            <a:pPr lvl="1">
              <a:lnSpc>
                <a:spcPct val="90000"/>
              </a:lnSpc>
            </a:pPr>
            <a:r>
              <a:rPr lang="en-US" sz="1800" dirty="0" err="1"/>
              <a:t>smtp</a:t>
            </a:r>
            <a:r>
              <a:rPr lang="en-US" sz="1800" dirty="0"/>
              <a:t>, pop3</a:t>
            </a:r>
          </a:p>
          <a:p>
            <a:pPr lvl="1">
              <a:lnSpc>
                <a:spcPct val="90000"/>
              </a:lnSpc>
            </a:pPr>
            <a:r>
              <a:rPr lang="en-US" sz="1800" dirty="0" err="1"/>
              <a:t>dns</a:t>
            </a:r>
            <a:endParaRPr lang="en-US" sz="18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1143000"/>
          </a:xfrm>
        </p:spPr>
        <p:txBody>
          <a:bodyPr/>
          <a:lstStyle/>
          <a:p>
            <a:r>
              <a:rPr lang="en-US" dirty="0" smtClean="0"/>
              <a:t>Optional Material</a:t>
            </a:r>
            <a:endParaRPr lang="en-US" dirty="0"/>
          </a:p>
        </p:txBody>
      </p:sp>
      <p:sp>
        <p:nvSpPr>
          <p:cNvPr id="5" name="Footer Placeholder 4"/>
          <p:cNvSpPr>
            <a:spLocks noGrp="1"/>
          </p:cNvSpPr>
          <p:nvPr>
            <p:ph type="ftr" sz="quarter" idx="10"/>
          </p:nvPr>
        </p:nvSpPr>
        <p:spPr/>
        <p:txBody>
          <a:bodyPr/>
          <a:lstStyle/>
          <a:p>
            <a:r>
              <a:rPr lang="en-US" smtClean="0"/>
              <a:t>CSci4211:          Application Layer</a:t>
            </a:r>
            <a:endParaRPr lang="en-US"/>
          </a:p>
        </p:txBody>
      </p:sp>
      <p:sp>
        <p:nvSpPr>
          <p:cNvPr id="6" name="Slide Number Placeholder 5"/>
          <p:cNvSpPr>
            <a:spLocks noGrp="1"/>
          </p:cNvSpPr>
          <p:nvPr>
            <p:ph type="sldNum" sz="quarter" idx="11"/>
          </p:nvPr>
        </p:nvSpPr>
        <p:spPr/>
        <p:txBody>
          <a:bodyPr/>
          <a:lstStyle/>
          <a:p>
            <a:fld id="{3CF16BFF-4D33-406A-9921-4F7E293ADE14}" type="slidenum">
              <a:rPr lang="en-US" smtClean="0"/>
              <a:pPr/>
              <a:t>97</a:t>
            </a:fld>
            <a:endParaRPr lang="en-US"/>
          </a:p>
        </p:txBody>
      </p:sp>
    </p:spTree>
    <p:extLst>
      <p:ext uri="{BB962C8B-B14F-4D97-AF65-F5344CB8AC3E}">
        <p14:creationId xmlns:p14="http://schemas.microsoft.com/office/powerpoint/2010/main" val="285142342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a:spLocks noGrp="1"/>
          </p:cNvSpPr>
          <p:nvPr>
            <p:ph type="title"/>
          </p:nvPr>
        </p:nvSpPr>
        <p:spPr/>
        <p:txBody>
          <a:bodyPr/>
          <a:lstStyle/>
          <a:p>
            <a:r>
              <a:rPr lang="en-US" smtClean="0"/>
              <a:t>Distributed Hash Table (DHT)</a:t>
            </a:r>
          </a:p>
        </p:txBody>
      </p:sp>
      <p:sp>
        <p:nvSpPr>
          <p:cNvPr id="93187" name="Content Placeholder 4"/>
          <p:cNvSpPr>
            <a:spLocks noGrp="1"/>
          </p:cNvSpPr>
          <p:nvPr>
            <p:ph idx="1"/>
          </p:nvPr>
        </p:nvSpPr>
        <p:spPr/>
        <p:txBody>
          <a:bodyPr/>
          <a:lstStyle/>
          <a:p>
            <a:r>
              <a:rPr lang="en-US" smtClean="0"/>
              <a:t>DHT = distributed P2P database</a:t>
            </a:r>
          </a:p>
          <a:p>
            <a:r>
              <a:rPr lang="en-US" smtClean="0"/>
              <a:t>Database has </a:t>
            </a:r>
            <a:r>
              <a:rPr lang="en-US" smtClean="0">
                <a:solidFill>
                  <a:srgbClr val="FF0000"/>
                </a:solidFill>
              </a:rPr>
              <a:t>(key, value) </a:t>
            </a:r>
            <a:r>
              <a:rPr lang="en-US" smtClean="0"/>
              <a:t>pairs; </a:t>
            </a:r>
          </a:p>
          <a:p>
            <a:pPr lvl="1"/>
            <a:r>
              <a:rPr lang="en-US" smtClean="0"/>
              <a:t> key: ss number; value: human name</a:t>
            </a:r>
          </a:p>
          <a:p>
            <a:pPr lvl="1"/>
            <a:r>
              <a:rPr lang="en-US" smtClean="0"/>
              <a:t>key: content type; value: IP address</a:t>
            </a:r>
          </a:p>
          <a:p>
            <a:r>
              <a:rPr lang="en-US" smtClean="0"/>
              <a:t>Peers </a:t>
            </a:r>
            <a:r>
              <a:rPr lang="en-US" smtClean="0">
                <a:solidFill>
                  <a:srgbClr val="FF0000"/>
                </a:solidFill>
              </a:rPr>
              <a:t>query</a:t>
            </a:r>
            <a:r>
              <a:rPr lang="en-US" smtClean="0"/>
              <a:t> DB with key</a:t>
            </a:r>
          </a:p>
          <a:p>
            <a:pPr lvl="1"/>
            <a:r>
              <a:rPr lang="en-US" smtClean="0"/>
              <a:t>DB returns values that match the key</a:t>
            </a:r>
          </a:p>
          <a:p>
            <a:r>
              <a:rPr lang="en-US" smtClean="0"/>
              <a:t>Peers can also </a:t>
            </a:r>
            <a:r>
              <a:rPr lang="en-US" smtClean="0">
                <a:solidFill>
                  <a:srgbClr val="FF0000"/>
                </a:solidFill>
              </a:rPr>
              <a:t>insert</a:t>
            </a:r>
            <a:r>
              <a:rPr lang="en-US" smtClean="0"/>
              <a:t> (key, value) peers</a:t>
            </a:r>
          </a:p>
        </p:txBody>
      </p:sp>
      <p:sp>
        <p:nvSpPr>
          <p:cNvPr id="4"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
        <p:nvSpPr>
          <p:cNvPr id="5" name="Slide Number Placeholder 4"/>
          <p:cNvSpPr>
            <a:spLocks noGrp="1"/>
          </p:cNvSpPr>
          <p:nvPr>
            <p:ph type="sldNum" sz="quarter" idx="4294967295"/>
          </p:nvPr>
        </p:nvSpPr>
        <p:spPr>
          <a:xfrm>
            <a:off x="8153400" y="6248400"/>
            <a:ext cx="4572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24283044-FD4B-A246-A91B-05993B17F48F}" type="slidenum">
              <a:rPr lang="en-US" sz="1400"/>
              <a:pPr/>
              <a:t>98</a:t>
            </a:fld>
            <a:endParaRPr lang="en-US" sz="1400" dirty="0"/>
          </a:p>
        </p:txBody>
      </p:sp>
    </p:spTree>
    <p:extLst>
      <p:ext uri="{BB962C8B-B14F-4D97-AF65-F5344CB8AC3E}">
        <p14:creationId xmlns:p14="http://schemas.microsoft.com/office/powerpoint/2010/main" val="105566062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t>DHT Identifiers</a:t>
            </a:r>
          </a:p>
        </p:txBody>
      </p:sp>
      <p:sp>
        <p:nvSpPr>
          <p:cNvPr id="94211" name="Content Placeholder 2"/>
          <p:cNvSpPr>
            <a:spLocks noGrp="1"/>
          </p:cNvSpPr>
          <p:nvPr>
            <p:ph idx="1"/>
          </p:nvPr>
        </p:nvSpPr>
        <p:spPr>
          <a:xfrm>
            <a:off x="457200" y="1600200"/>
            <a:ext cx="8686800" cy="4525963"/>
          </a:xfrm>
        </p:spPr>
        <p:txBody>
          <a:bodyPr/>
          <a:lstStyle/>
          <a:p>
            <a:r>
              <a:rPr lang="en-US" smtClean="0"/>
              <a:t>Assign integer identifier to each peer in range [0,2</a:t>
            </a:r>
            <a:r>
              <a:rPr lang="en-US" baseline="30000" smtClean="0"/>
              <a:t>n</a:t>
            </a:r>
            <a:r>
              <a:rPr lang="en-US" smtClean="0"/>
              <a:t>-1].</a:t>
            </a:r>
          </a:p>
          <a:p>
            <a:pPr lvl="1"/>
            <a:r>
              <a:rPr lang="en-US" smtClean="0"/>
              <a:t>Each identifier can be represented by n bits.</a:t>
            </a:r>
          </a:p>
          <a:p>
            <a:r>
              <a:rPr lang="en-US" smtClean="0"/>
              <a:t>Require each key to be an integer in </a:t>
            </a:r>
            <a:r>
              <a:rPr lang="en-US" smtClean="0">
                <a:solidFill>
                  <a:srgbClr val="FF0000"/>
                </a:solidFill>
              </a:rPr>
              <a:t>same range</a:t>
            </a:r>
            <a:r>
              <a:rPr lang="en-US" smtClean="0"/>
              <a:t>.</a:t>
            </a:r>
          </a:p>
          <a:p>
            <a:r>
              <a:rPr lang="en-US" smtClean="0"/>
              <a:t>To get integer keys, hash original key.</a:t>
            </a:r>
          </a:p>
          <a:p>
            <a:pPr lvl="1"/>
            <a:r>
              <a:rPr lang="en-US" smtClean="0"/>
              <a:t>eg, key = h(“Led Zeppelin IV”)</a:t>
            </a:r>
          </a:p>
          <a:p>
            <a:pPr lvl="1"/>
            <a:r>
              <a:rPr lang="en-US" smtClean="0"/>
              <a:t>This is why they call it a distributed “hash” table</a:t>
            </a:r>
          </a:p>
        </p:txBody>
      </p:sp>
      <p:sp>
        <p:nvSpPr>
          <p:cNvPr id="4" name="Footer Placeholder 4"/>
          <p:cNvSpPr>
            <a:spLocks noGrp="1"/>
          </p:cNvSpPr>
          <p:nvPr>
            <p:ph type="ftr" sz="quarter" idx="10"/>
          </p:nvPr>
        </p:nvSpPr>
        <p:spPr>
          <a:xfrm>
            <a:off x="3048000" y="6248400"/>
            <a:ext cx="2971800" cy="457200"/>
          </a:xfrm>
        </p:spPr>
        <p:txBody>
          <a:bodyPr/>
          <a:lstStyle/>
          <a:p>
            <a:r>
              <a:rPr lang="en-US" dirty="0"/>
              <a:t>CSci4211:          Application Layer</a:t>
            </a:r>
          </a:p>
        </p:txBody>
      </p:sp>
    </p:spTree>
    <p:extLst>
      <p:ext uri="{BB962C8B-B14F-4D97-AF65-F5344CB8AC3E}">
        <p14:creationId xmlns:p14="http://schemas.microsoft.com/office/powerpoint/2010/main" val="1345753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6581</TotalTime>
  <Words>7737</Words>
  <Application>Microsoft Macintosh PowerPoint</Application>
  <PresentationFormat>On-screen Show (4:3)</PresentationFormat>
  <Paragraphs>1783</Paragraphs>
  <Slides>114</Slides>
  <Notes>109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114</vt:i4>
      </vt:variant>
    </vt:vector>
  </HeadingPairs>
  <TitlesOfParts>
    <vt:vector size="129" baseType="lpstr">
      <vt:lpstr>Comic Sans MS</vt:lpstr>
      <vt:lpstr>Courier New</vt:lpstr>
      <vt:lpstr>Gill Sans MT</vt:lpstr>
      <vt:lpstr>Helvetica</vt:lpstr>
      <vt:lpstr>ＭＳ Ｐゴシック</vt:lpstr>
      <vt:lpstr>Tahoma</vt:lpstr>
      <vt:lpstr>Times New Roman</vt:lpstr>
      <vt:lpstr>Wingdings</vt:lpstr>
      <vt:lpstr>ZapfDingbats</vt:lpstr>
      <vt:lpstr>宋体</vt:lpstr>
      <vt:lpstr>Arial</vt:lpstr>
      <vt:lpstr>Blank Presentation</vt:lpstr>
      <vt:lpstr>Clip</vt:lpstr>
      <vt:lpstr>Document</vt:lpstr>
      <vt:lpstr>VISIO</vt:lpstr>
      <vt:lpstr>Application Layer</vt:lpstr>
      <vt:lpstr>Objectives</vt:lpstr>
      <vt:lpstr>Some network apps</vt:lpstr>
      <vt:lpstr>Creating a network app</vt:lpstr>
      <vt:lpstr>Applications and Application-Layer Protocols</vt:lpstr>
      <vt:lpstr>How two applications on two different computers communicate?   </vt:lpstr>
      <vt:lpstr>Analogy: Postal Service</vt:lpstr>
      <vt:lpstr>Step 1: Find out the machine</vt:lpstr>
      <vt:lpstr>Addressing Machines (Hosts)  </vt:lpstr>
      <vt:lpstr>IP Addresses</vt:lpstr>
      <vt:lpstr>Hostnames</vt:lpstr>
      <vt:lpstr>Domain Name Service (DNS)</vt:lpstr>
      <vt:lpstr>Internet Routing</vt:lpstr>
      <vt:lpstr>Step 2: Find out the process</vt:lpstr>
      <vt:lpstr>Addressing Processes </vt:lpstr>
      <vt:lpstr>Identifying Remote Processes</vt:lpstr>
      <vt:lpstr>Ports</vt:lpstr>
      <vt:lpstr>Analogy</vt:lpstr>
      <vt:lpstr>Summary: to communicate</vt:lpstr>
      <vt:lpstr>Step 3: What kind of service you need </vt:lpstr>
      <vt:lpstr>Network Transport Services</vt:lpstr>
      <vt:lpstr>Internet Transport Protocols</vt:lpstr>
      <vt:lpstr>What transport service does an app need?</vt:lpstr>
      <vt:lpstr>Transport service requirements of common apps</vt:lpstr>
      <vt:lpstr>Internet apps: their protocols and transport protocols</vt:lpstr>
      <vt:lpstr>Processes communicating</vt:lpstr>
      <vt:lpstr>Network Applications: some jargon</vt:lpstr>
      <vt:lpstr>App-layer protocol defines</vt:lpstr>
      <vt:lpstr>Application Programming Interface </vt:lpstr>
      <vt:lpstr>Sockets</vt:lpstr>
      <vt:lpstr>Application Structure</vt:lpstr>
      <vt:lpstr>Client-server architecture</vt:lpstr>
      <vt:lpstr>Google Data Centers</vt:lpstr>
      <vt:lpstr>Pure P2P architecture</vt:lpstr>
      <vt:lpstr>Peer-to-Peer Paradigm</vt:lpstr>
      <vt:lpstr>Hybrid of client-server and P2P</vt:lpstr>
      <vt:lpstr>Client-Server Paradigm Recap</vt:lpstr>
      <vt:lpstr>Client-Server: The Web Example</vt:lpstr>
      <vt:lpstr>The Web: the HTTP protocol</vt:lpstr>
      <vt:lpstr>HTTP overview</vt:lpstr>
      <vt:lpstr>HTTP overview (continued)</vt:lpstr>
      <vt:lpstr>HTTP connections</vt:lpstr>
      <vt:lpstr>Non-persistent HTTP</vt:lpstr>
      <vt:lpstr>Non-persistent HTTP (cont.)</vt:lpstr>
      <vt:lpstr>Non-persistent HTTP: response time</vt:lpstr>
      <vt:lpstr>Persistent HTTP</vt:lpstr>
      <vt:lpstr>HTTP request message</vt:lpstr>
      <vt:lpstr>http request message: general format</vt:lpstr>
      <vt:lpstr>Uploading form input</vt:lpstr>
      <vt:lpstr>Method types</vt:lpstr>
      <vt:lpstr>HTTP response message</vt:lpstr>
      <vt:lpstr>HTTP response status codes</vt:lpstr>
      <vt:lpstr>Trying out HTTP (client side) for yourself</vt:lpstr>
      <vt:lpstr>Web and HTTP Summary</vt:lpstr>
      <vt:lpstr>User-server interaction: authentication</vt:lpstr>
      <vt:lpstr>User-server interaction: cookies</vt:lpstr>
      <vt:lpstr>A Few Words about HTTP/2</vt:lpstr>
      <vt:lpstr>Electronic Mail</vt:lpstr>
      <vt:lpstr>Electronic Mail: mail servers</vt:lpstr>
      <vt:lpstr>Electronic Mail:SMTP [RFC 821]</vt:lpstr>
      <vt:lpstr>Sample SMTP Interaction</vt:lpstr>
      <vt:lpstr>Try SMTP interaction yourself</vt:lpstr>
      <vt:lpstr>SMTP: final words</vt:lpstr>
      <vt:lpstr>Mail message format</vt:lpstr>
      <vt:lpstr>Message format: multimedia extensions</vt:lpstr>
      <vt:lpstr>MIME types Content-Type: type/subtype; parameters</vt:lpstr>
      <vt:lpstr>Multipart Type</vt:lpstr>
      <vt:lpstr>Mail access protocols</vt:lpstr>
      <vt:lpstr>POP3 protocol</vt:lpstr>
      <vt:lpstr>Email Summary</vt:lpstr>
      <vt:lpstr>Internet: Naming and Addressing</vt:lpstr>
      <vt:lpstr>IP addresses</vt:lpstr>
      <vt:lpstr>Internet Domain Names</vt:lpstr>
      <vt:lpstr>Domain Name Resolution and DNS</vt:lpstr>
      <vt:lpstr>DNS name servers</vt:lpstr>
      <vt:lpstr>DNS: Root name servers</vt:lpstr>
      <vt:lpstr>Simple DNS example</vt:lpstr>
      <vt:lpstr>DNS example</vt:lpstr>
      <vt:lpstr>DNS: iterated queries</vt:lpstr>
      <vt:lpstr>DNS: caching and updating records</vt:lpstr>
      <vt:lpstr>DNS records</vt:lpstr>
      <vt:lpstr>DNS protocol, messages</vt:lpstr>
      <vt:lpstr>DNS protocol, messages</vt:lpstr>
      <vt:lpstr>DNS Protocol</vt:lpstr>
      <vt:lpstr>P2P File Sharing</vt:lpstr>
      <vt:lpstr>P2P: Centralized Directory</vt:lpstr>
      <vt:lpstr>P2P: problems with centralized directory</vt:lpstr>
      <vt:lpstr>Query Flooding: Gnutella</vt:lpstr>
      <vt:lpstr>Gnutella: protocol</vt:lpstr>
      <vt:lpstr>Gnutella: Peer Joining</vt:lpstr>
      <vt:lpstr>P2P Case study: Skype</vt:lpstr>
      <vt:lpstr>Peers as relays</vt:lpstr>
      <vt:lpstr>Exploiting Heterogeneity: KaZaA</vt:lpstr>
      <vt:lpstr>KaZaA: Querying</vt:lpstr>
      <vt:lpstr>KaZaA Tricks</vt:lpstr>
      <vt:lpstr>Summary</vt:lpstr>
      <vt:lpstr>Optional Material</vt:lpstr>
      <vt:lpstr>Distributed Hash Table (DHT)</vt:lpstr>
      <vt:lpstr>DHT Identifiers</vt:lpstr>
      <vt:lpstr>How to assign keys to peers?</vt:lpstr>
      <vt:lpstr>Circular DHT (1)</vt:lpstr>
      <vt:lpstr>Circle DHT  (2) </vt:lpstr>
      <vt:lpstr>Circular DHT with Shortcuts</vt:lpstr>
      <vt:lpstr>Peer Churn</vt:lpstr>
      <vt:lpstr>BitTorrent</vt:lpstr>
      <vt:lpstr>PowerPoint Presentation</vt:lpstr>
      <vt:lpstr>Torrent Setup</vt:lpstr>
      <vt:lpstr>Trading chunks</vt:lpstr>
      <vt:lpstr>Optional Material</vt:lpstr>
      <vt:lpstr>Content Distribution Ecosystem</vt:lpstr>
      <vt:lpstr>Static Content Distribution:</vt:lpstr>
      <vt:lpstr>Static Content Distribution:</vt:lpstr>
      <vt:lpstr>Dynamic Content Distribution</vt:lpstr>
      <vt:lpstr>Cloud Content Distribution</vt:lpstr>
    </vt:vector>
  </TitlesOfParts>
  <Company>Stanford University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CS244a: An Introduction to Computer Networks</dc:title>
  <dc:creator>Nick McKeown</dc:creator>
  <cp:lastModifiedBy>Microsoft Office User</cp:lastModifiedBy>
  <cp:revision>99</cp:revision>
  <cp:lastPrinted>2014-09-11T22:57:29Z</cp:lastPrinted>
  <dcterms:created xsi:type="dcterms:W3CDTF">1999-12-30T18:54:40Z</dcterms:created>
  <dcterms:modified xsi:type="dcterms:W3CDTF">2017-09-25T23:04:16Z</dcterms:modified>
</cp:coreProperties>
</file>