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2" r:id="rId1"/>
    <p:sldMasterId id="2147483981" r:id="rId2"/>
    <p:sldMasterId id="2147483998" r:id="rId3"/>
    <p:sldMasterId id="2147484149" r:id="rId4"/>
  </p:sldMasterIdLst>
  <p:notesMasterIdLst>
    <p:notesMasterId r:id="rId32"/>
  </p:notesMasterIdLst>
  <p:handoutMasterIdLst>
    <p:handoutMasterId r:id="rId33"/>
  </p:handoutMasterIdLst>
  <p:sldIdLst>
    <p:sldId id="487" r:id="rId5"/>
    <p:sldId id="511" r:id="rId6"/>
    <p:sldId id="489" r:id="rId7"/>
    <p:sldId id="512" r:id="rId8"/>
    <p:sldId id="490" r:id="rId9"/>
    <p:sldId id="311" r:id="rId10"/>
    <p:sldId id="450" r:id="rId11"/>
    <p:sldId id="380" r:id="rId12"/>
    <p:sldId id="464" r:id="rId13"/>
    <p:sldId id="452" r:id="rId14"/>
    <p:sldId id="509" r:id="rId15"/>
    <p:sldId id="510" r:id="rId16"/>
    <p:sldId id="382" r:id="rId17"/>
    <p:sldId id="515" r:id="rId18"/>
    <p:sldId id="465" r:id="rId19"/>
    <p:sldId id="466" r:id="rId20"/>
    <p:sldId id="488" r:id="rId21"/>
    <p:sldId id="468" r:id="rId22"/>
    <p:sldId id="386" r:id="rId23"/>
    <p:sldId id="421" r:id="rId24"/>
    <p:sldId id="330" r:id="rId25"/>
    <p:sldId id="521" r:id="rId26"/>
    <p:sldId id="516" r:id="rId27"/>
    <p:sldId id="519" r:id="rId28"/>
    <p:sldId id="517" r:id="rId29"/>
    <p:sldId id="520" r:id="rId30"/>
    <p:sldId id="32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tam" initials="" lastIdx="1" clrIdx="0"/>
  <p:cmAuthor id="1" name="Yotam Harchol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EA87B"/>
    <a:srgbClr val="E77C88"/>
    <a:srgbClr val="5B9BD5"/>
    <a:srgbClr val="13A3FF"/>
    <a:srgbClr val="004B9A"/>
    <a:srgbClr val="F5FF8C"/>
    <a:srgbClr val="FF515E"/>
    <a:srgbClr val="A3D7FF"/>
    <a:srgbClr val="07F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5"/>
    <p:restoredTop sz="84480" autoAdjust="0"/>
  </p:normalViewPr>
  <p:slideViewPr>
    <p:cSldViewPr snapToGrid="0" snapToObjects="1">
      <p:cViewPr varScale="1">
        <p:scale>
          <a:sx n="33" d="100"/>
          <a:sy n="33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Firewall</c:v>
                </c:pt>
                <c:pt idx="1">
                  <c:v>IPS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840</c:v>
                </c:pt>
                <c:pt idx="1">
                  <c:v>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32536"/>
        <c:axId val="350134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ln w="762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Firewall</c:v>
                </c:pt>
                <c:pt idx="1">
                  <c:v>IPS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48</c:v>
                </c:pt>
                <c:pt idx="1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129008"/>
        <c:axId val="350133712"/>
      </c:lineChart>
      <c:catAx>
        <c:axId val="35013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34496"/>
        <c:crosses val="autoZero"/>
        <c:auto val="1"/>
        <c:lblAlgn val="ctr"/>
        <c:lblOffset val="100"/>
        <c:noMultiLvlLbl val="0"/>
      </c:catAx>
      <c:valAx>
        <c:axId val="35013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[Mbps]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32536"/>
        <c:crosses val="autoZero"/>
        <c:crossBetween val="between"/>
      </c:valAx>
      <c:valAx>
        <c:axId val="3501337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[µs]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29008"/>
        <c:crosses val="max"/>
        <c:crossBetween val="between"/>
      </c:valAx>
      <c:catAx>
        <c:axId val="350129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0133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val>
            <c:numRef>
              <c:f>Sheet1!$B$4:$B$5</c:f>
              <c:numCache>
                <c:formatCode>General</c:formatCode>
                <c:ptCount val="2"/>
                <c:pt idx="0">
                  <c:v>454</c:v>
                </c:pt>
                <c:pt idx="1">
                  <c:v>846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Sheet1!$A$4:$A$5</c15:sqref>
                        </c15:formulaRef>
                      </c:ext>
                    </c:extLst>
                    <c:strCache>
                      <c:ptCount val="2"/>
                      <c:pt idx="0">
                        <c:v>VM Chain</c:v>
                      </c:pt>
                      <c:pt idx="1">
                        <c:v>OpenBox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32928"/>
        <c:axId val="350134888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</c:marker>
          <c:xVal>
            <c:strRef>
              <c:f>Sheet1!$A$4:$A$5</c:f>
              <c:strCache>
                <c:ptCount val="2"/>
                <c:pt idx="0">
                  <c:v>VM Chain</c:v>
                </c:pt>
                <c:pt idx="1">
                  <c:v>OpenBox</c:v>
                </c:pt>
              </c:strCache>
            </c:strRef>
          </c:xVal>
          <c:yVal>
            <c:numRef>
              <c:f>Sheet1!$C$4:$C$5</c:f>
              <c:numCache>
                <c:formatCode>General</c:formatCode>
                <c:ptCount val="2"/>
                <c:pt idx="0">
                  <c:v>124</c:v>
                </c:pt>
                <c:pt idx="1">
                  <c:v>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131360"/>
        <c:axId val="350131752"/>
      </c:scatterChart>
      <c:catAx>
        <c:axId val="3501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34888"/>
        <c:crosses val="autoZero"/>
        <c:auto val="1"/>
        <c:lblAlgn val="ctr"/>
        <c:lblOffset val="100"/>
        <c:noMultiLvlLbl val="0"/>
      </c:catAx>
      <c:valAx>
        <c:axId val="35013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[Mbps]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32928"/>
        <c:crosses val="autoZero"/>
        <c:crossBetween val="between"/>
      </c:valAx>
      <c:valAx>
        <c:axId val="350131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[µs]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31360"/>
        <c:crosses val="max"/>
        <c:crossBetween val="midCat"/>
      </c:valAx>
      <c:valAx>
        <c:axId val="35013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350131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A6BB-67F3-1646-A960-8A6DF5E0C5E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B846-65DE-F043-9A54-B38C8EF14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DD792-E3D9-4C4D-9944-892E9B16E3D8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0F60A-214F-B644-B877-A40069C7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5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performance is</a:t>
            </a:r>
            <a:r>
              <a:rPr lang="en-US" baseline="0" dirty="0" smtClean="0"/>
              <a:t> </a:t>
            </a:r>
            <a:r>
              <a:rPr lang="en-US" dirty="0" smtClean="0"/>
              <a:t>correlated</a:t>
            </a:r>
            <a:r>
              <a:rPr lang="en-US" baseline="0" dirty="0" smtClean="0"/>
              <a:t> with the diameter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9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paper we provide an algorithm that merges multiple processing</a:t>
            </a:r>
            <a:r>
              <a:rPr lang="en-US" baseline="0" dirty="0" smtClean="0"/>
              <a:t> graphs, and specifically merges classifiers to reduce the lengths of paths in the result graph. We show that this indeed improves data plane performance.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r>
              <a:rPr lang="en-US" dirty="0" smtClean="0"/>
              <a:t>It may not always be good to merge, controller can determine when it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IPS processing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3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the one we are working on now which is a hybrid SW-HW using a</a:t>
            </a:r>
            <a:r>
              <a:rPr lang="en-US" baseline="0" dirty="0" smtClean="0"/>
              <a:t> HW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9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for some performance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measurments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consider a simple scenario where packets go from one host through a firewall, then through an IPS, then to another host.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NFs, or </a:t>
            </a:r>
            <a:r>
              <a:rPr lang="en-US" baseline="0" dirty="0" err="1" smtClean="0"/>
              <a:t>middleboxes</a:t>
            </a:r>
            <a:r>
              <a:rPr lang="en-US" baseline="0" dirty="0" smtClean="0"/>
              <a:t>, have been traditionally implemented as closed hardware appliances.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However, NFs, virtual or physical, still have other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high entry barriers – if someone wants to improve or change they need to do everything from scratch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להתלהב!</a:t>
            </a:r>
            <a:endParaRPr lang="en-US" dirty="0" smtClean="0"/>
          </a:p>
          <a:p>
            <a:r>
              <a:rPr lang="en-US" dirty="0" err="1" smtClean="0"/>
              <a:t>OpenBox</a:t>
            </a:r>
            <a:r>
              <a:rPr lang="en-US" dirty="0" smtClean="0"/>
              <a:t> is a new</a:t>
            </a:r>
            <a:r>
              <a:rPr lang="is-IS" dirty="0" smtClean="0"/>
              <a:t>…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NFs now become applications on top of the </a:t>
            </a:r>
            <a:r>
              <a:rPr lang="en-US" baseline="0" dirty="0" err="1" smtClean="0"/>
              <a:t>OpenBox</a:t>
            </a:r>
            <a:r>
              <a:rPr lang="en-US" baseline="0" dirty="0" smtClean="0"/>
              <a:t> controller.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OpenBox</a:t>
            </a:r>
            <a:r>
              <a:rPr lang="en-US" baseline="0" dirty="0" smtClean="0"/>
              <a:t> data plane realizes the packet processing as directed by the controller.</a:t>
            </a:r>
          </a:p>
          <a:p>
            <a:r>
              <a:rPr lang="en-US" baseline="0" dirty="0" smtClean="0"/>
              <a:t>Packet processing remains in data plane.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benefits we get are: </a:t>
            </a:r>
            <a:r>
              <a:rPr lang="is-IS" baseline="0" dirty="0" smtClean="0"/>
              <a:t>…</a:t>
            </a:r>
          </a:p>
          <a:p>
            <a:endParaRPr lang="is-IS" baseline="0" dirty="0" smtClean="0"/>
          </a:p>
          <a:p>
            <a:r>
              <a:rPr lang="is-IS" baseline="0" dirty="0" smtClean="0"/>
              <a:t>WE IMPLEMENTED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200" cap="none" dirty="0" smtClean="0"/>
              <a:t>Northbound API to specify NF logic</a:t>
            </a:r>
            <a:endParaRPr lang="en-US" sz="900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200" cap="none" dirty="0" smtClean="0">
                <a:solidFill>
                  <a:srgbClr val="0432FF"/>
                </a:solidFill>
              </a:rPr>
              <a:t>Logically-centralized controller</a:t>
            </a:r>
            <a:br>
              <a:rPr lang="en-US" sz="1200" cap="none" dirty="0" smtClean="0">
                <a:solidFill>
                  <a:srgbClr val="0432FF"/>
                </a:solidFill>
              </a:rPr>
            </a:br>
            <a:r>
              <a:rPr lang="en-US" sz="1200" cap="none" dirty="0" smtClean="0">
                <a:solidFill>
                  <a:srgbClr val="0432FF"/>
                </a:solidFill>
              </a:rPr>
              <a:t>that unifies logic</a:t>
            </a:r>
            <a:br>
              <a:rPr lang="en-US" sz="1200" cap="none" dirty="0" smtClean="0">
                <a:solidFill>
                  <a:srgbClr val="0432FF"/>
                </a:solidFill>
              </a:rPr>
            </a:br>
            <a:r>
              <a:rPr lang="en-US" sz="1200" cap="none" dirty="0" smtClean="0">
                <a:solidFill>
                  <a:srgbClr val="0432FF"/>
                </a:solidFill>
              </a:rPr>
              <a:t>of multiple</a:t>
            </a:r>
            <a:r>
              <a:rPr lang="en-US" sz="1200" cap="none" baseline="0" dirty="0" smtClean="0">
                <a:solidFill>
                  <a:srgbClr val="0432FF"/>
                </a:solidFill>
              </a:rPr>
              <a:t> </a:t>
            </a:r>
            <a:r>
              <a:rPr lang="en-US" sz="1200" cap="none" dirty="0" smtClean="0">
                <a:solidFill>
                  <a:srgbClr val="0432FF"/>
                </a:solidFill>
              </a:rPr>
              <a:t>network functions</a:t>
            </a:r>
            <a:br>
              <a:rPr lang="en-US" sz="1200" cap="none" dirty="0" smtClean="0">
                <a:solidFill>
                  <a:srgbClr val="0432FF"/>
                </a:solidFill>
              </a:rPr>
            </a:br>
            <a:r>
              <a:rPr lang="en-US" sz="1200" cap="none" dirty="0" smtClean="0">
                <a:solidFill>
                  <a:srgbClr val="0432FF"/>
                </a:solidFill>
              </a:rPr>
              <a:t>from</a:t>
            </a:r>
            <a:r>
              <a:rPr lang="en-US" sz="1200" cap="none" baseline="0" dirty="0" smtClean="0">
                <a:solidFill>
                  <a:srgbClr val="0432FF"/>
                </a:solidFill>
              </a:rPr>
              <a:t> </a:t>
            </a:r>
            <a:r>
              <a:rPr lang="en-US" sz="1200" cap="none" dirty="0" smtClean="0">
                <a:solidFill>
                  <a:srgbClr val="0432FF"/>
                </a:solidFill>
              </a:rPr>
              <a:t>multiple tenants</a:t>
            </a:r>
            <a:endParaRPr lang="en-US" sz="900" dirty="0" smtClean="0">
              <a:solidFill>
                <a:srgbClr val="0432FF"/>
              </a:solidFill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200" cap="none" dirty="0" smtClean="0">
                <a:solidFill>
                  <a:srgbClr val="00B050"/>
                </a:solidFill>
              </a:rPr>
              <a:t>Communication protocol between</a:t>
            </a:r>
            <a:br>
              <a:rPr lang="en-US" sz="1200" cap="none" dirty="0" smtClean="0">
                <a:solidFill>
                  <a:srgbClr val="00B050"/>
                </a:solidFill>
              </a:rPr>
            </a:br>
            <a:r>
              <a:rPr lang="en-US" sz="1200" cap="none" dirty="0" smtClean="0">
                <a:solidFill>
                  <a:srgbClr val="00B050"/>
                </a:solidFill>
              </a:rPr>
              <a:t>controller and data plane</a:t>
            </a:r>
            <a:endParaRPr lang="en-US" sz="900" dirty="0" smtClean="0">
              <a:solidFill>
                <a:srgbClr val="00B050"/>
              </a:solidFill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200" cap="none" dirty="0" smtClean="0">
                <a:solidFill>
                  <a:srgbClr val="FF0000"/>
                </a:solidFill>
              </a:rPr>
              <a:t>Specification of data plane</a:t>
            </a:r>
            <a:r>
              <a:rPr lang="en-US" sz="1200" cap="none" baseline="0" dirty="0" smtClean="0">
                <a:solidFill>
                  <a:srgbClr val="FF0000"/>
                </a:solidFill>
              </a:rPr>
              <a:t> </a:t>
            </a:r>
            <a:r>
              <a:rPr lang="en-US" sz="1200" cap="none" dirty="0" smtClean="0">
                <a:solidFill>
                  <a:srgbClr val="FF0000"/>
                </a:solidFill>
              </a:rPr>
              <a:t>instances that</a:t>
            </a:r>
            <a:r>
              <a:rPr lang="en-US" sz="1200" cap="none" baseline="0" dirty="0" smtClean="0">
                <a:solidFill>
                  <a:srgbClr val="FF0000"/>
                </a:solidFill>
              </a:rPr>
              <a:t> perform the actual packet processing (packets do not flow through the controller)</a:t>
            </a:r>
            <a:br>
              <a:rPr lang="en-US" sz="1200" cap="none" baseline="0" dirty="0" smtClean="0">
                <a:solidFill>
                  <a:srgbClr val="FF0000"/>
                </a:solidFill>
              </a:rPr>
            </a:br>
            <a:r>
              <a:rPr lang="en-US" sz="1200" cap="none" baseline="0" dirty="0" smtClean="0">
                <a:solidFill>
                  <a:srgbClr val="FF0000"/>
                </a:solidFill>
              </a:rPr>
              <a:t>(ADD EXAMPLE)</a:t>
            </a:r>
            <a:endParaRPr lang="en-US" sz="1200" cap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Click-like</a:t>
            </a:r>
            <a:r>
              <a:rPr lang="en-US" baseline="0" dirty="0" smtClean="0"/>
              <a:t> notation to decompose NF logic</a:t>
            </a:r>
            <a:endParaRPr lang="en-US" dirty="0" smtClean="0"/>
          </a:p>
          <a:p>
            <a:r>
              <a:rPr lang="en-US" dirty="0" smtClean="0"/>
              <a:t>Each block has</a:t>
            </a:r>
            <a:r>
              <a:rPr lang="en-US" baseline="0" dirty="0" smtClean="0"/>
              <a:t> its own configuration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for events and load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F60A-214F-B644-B877-A40069C7C4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KA_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55B3A-8C0B-DB4C-8F60-F7511D2A893F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78C35-525E-654E-806B-F8421A3AE0A7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B81DE-A093-2248-AF8C-A658C74364E7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24888-CF97-D545-9C9D-CA3C6DBD687D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0" y="0"/>
            <a:ext cx="152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4D1FD-0F3A-DC49-9EB2-0AC0BC65A95E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56-7FCC-3E47-A2FA-9F1047D2BC47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039BC-F6C3-494F-A13A-E7C673B3D93E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25783-CED3-6445-B52C-242A735E9025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A2E5D-45E1-FD4E-9B55-3CD9FF2E9CFD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Click to edit Master title style</a:t>
            </a:r>
            <a:endParaRPr kumimoji="0" lang="en-US" sz="44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6600" cy="11430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DC24B-B167-F243-B193-5A6FD02DF4F6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E11FC-8435-054D-AA04-6C841B1D5B14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ji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START_h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0D643-D7E0-A24C-A5DE-2B4547C9319F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KA_STA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459BE-B10C-4E4F-9B45-143E01A25B82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3C901-B39E-124A-A5EC-75916F0A3A78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5FEBD-976F-7448-ABEF-9049BFFDE938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6D88A-FE07-144E-AEED-5C827A530ADB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5E025-0ED8-1B4A-AEB9-A76393FC5C04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59E9B-AF6A-4C41-B72C-5B75B4C2AC21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3A253-AF35-FA43-89A0-5E1AE655D3C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AD54D-F310-4340-903A-72C159D42BE2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0EE3A-4681-D547-A49B-85ACFB0A4B3F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9BF1E-17F7-7A4E-A542-01BB2E487F05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epnes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START_h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  <a:solidFill>
            <a:schemeClr val="tx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83482-184D-0F42-96C3-E09431CCBC5F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4" y="4561991"/>
            <a:ext cx="1001332" cy="936104"/>
          </a:xfrm>
          <a:prstGeom prst="rect">
            <a:avLst/>
          </a:prstGeom>
        </p:spPr>
      </p:pic>
      <p:pic>
        <p:nvPicPr>
          <p:cNvPr id="10" name="Picture 9" descr="image (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99392"/>
            <a:ext cx="198233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72171-616D-F342-B97A-C123E27041DA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12954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0E5F-881E-1D41-B648-5EFE85021F1D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529E-91C7-4A4A-B2CD-036DEFB3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EFF8-ABC7-784A-A0DA-6FD2859142AB}" type="datetime1">
              <a:rPr lang="en-US" smtClean="0"/>
              <a:t>7/25/2018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A27-CA64-42A9-976C-B3500A970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572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DD26-F1EC-E240-9551-E2C1DB2E6AE4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A979-B148-45FC-97CC-0F3AA71D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7C0B-B7E4-A747-A572-E135B2CC8C4C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9D8-A567-4445-B416-29F4CB22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724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6600" cy="11430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D37C-6180-984C-A20B-84589CE42E14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9297-BFA2-48BC-9E1E-8E7B26D3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KA_STA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C569D-B037-CA44-9998-C72C79BACA62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1E8F3-D5E8-EA4F-8508-29668EA8A0F7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696DD-1FD6-084F-97F9-4C7E0BEDEA50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8537E3-1851-054E-A497-C72CBF6CE44A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epnes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START_h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  <a:solidFill>
            <a:schemeClr val="tx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9C267-D95A-3240-8AEB-E5CC9D6AECF3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4" y="4561991"/>
            <a:ext cx="100133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C880F9-6FD4-5D4C-B48C-0D89F35464B9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DF260-5FB8-DC45-9CAF-5476FC966327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066B0-EB70-1646-A0C9-357D6FDB825F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BD68F-EB00-2644-9E98-698C9B554328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313B9-3502-B942-9457-1FF4962C8F99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451D8-AF20-EA4A-B632-07EBD4DB66C8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B933E-3888-B941-BB51-896FF7A223A4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12954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D4D3-0D6E-F44A-B0D5-51A259D64A58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529E-91C7-4A4A-B2CD-036DEFB3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65B9-FCD8-214A-86EC-0C8BB7B986A6}" type="datetime1">
              <a:rPr lang="en-US" smtClean="0"/>
              <a:t>7/25/2018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A27-CA64-42A9-976C-B3500A970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smtClean="0"/>
              <a:t>Click to edit Master 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572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FE12-4096-4747-8FDF-BDADD22932E2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A979-B148-45FC-97CC-0F3AA71D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Huji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699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E8E22-ED9B-C447-86D4-7DA78C7F462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4333" y="-486833"/>
            <a:ext cx="3788834" cy="2328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A423B-C203-A544-828D-51A5D027C5F4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9D8-A567-4445-B416-29F4CB22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724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6600" cy="11430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16E59-26B6-374B-9DEC-DE12397853BB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9297-BFA2-48BC-9E1E-8E7B26D3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HUJI IDC ERC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7857"/>
            <a:ext cx="6676678" cy="3323600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279900"/>
            <a:ext cx="6197600" cy="17272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  <a:latin typeface="Avenir Book"/>
                <a:cs typeface="Avenir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35" y="5482633"/>
            <a:ext cx="732519" cy="906518"/>
          </a:xfrm>
          <a:prstGeom prst="rect">
            <a:avLst/>
          </a:prstGeom>
          <a:effectLst>
            <a:glow rad="12700">
              <a:srgbClr val="3366FF">
                <a:alpha val="83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29782" y="63535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C2D3E6"/>
                </a:solidFill>
              </a:rPr>
              <a:t>THE HEBREW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UNIVERSITY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OF JERUSALEM</a:t>
            </a:r>
            <a:endParaRPr lang="en-US" sz="600" dirty="0">
              <a:solidFill>
                <a:srgbClr val="C2D3E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84" y="5791515"/>
            <a:ext cx="706523" cy="562007"/>
          </a:xfrm>
          <a:prstGeom prst="rect">
            <a:avLst/>
          </a:prstGeom>
        </p:spPr>
      </p:pic>
      <p:pic>
        <p:nvPicPr>
          <p:cNvPr id="8" name="Picture 7" descr="image (1)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680" y="5546867"/>
            <a:ext cx="1468007" cy="1066501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3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HUJI ERC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"/>
            <a:ext cx="9144000" cy="685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7857"/>
            <a:ext cx="6676678" cy="3323600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279900"/>
            <a:ext cx="6197600" cy="17272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  <a:latin typeface="Avenir Book"/>
                <a:cs typeface="Avenir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35" y="5482633"/>
            <a:ext cx="732519" cy="906518"/>
          </a:xfrm>
          <a:prstGeom prst="rect">
            <a:avLst/>
          </a:prstGeom>
          <a:effectLst>
            <a:glow rad="12700">
              <a:srgbClr val="3366FF">
                <a:alpha val="83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29782" y="63535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C2D3E6"/>
                </a:solidFill>
              </a:rPr>
              <a:t>THE HEBREW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UNIVERSITY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OF JERUSALEM</a:t>
            </a:r>
            <a:endParaRPr lang="en-US" sz="600" dirty="0">
              <a:solidFill>
                <a:srgbClr val="C2D3E6"/>
              </a:solidFill>
            </a:endParaRPr>
          </a:p>
        </p:txBody>
      </p:sp>
      <p:pic>
        <p:nvPicPr>
          <p:cNvPr id="8" name="Picture 7" descr="image (1)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99" y="5957785"/>
            <a:ext cx="1468007" cy="1066501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8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HUJI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"/>
            <a:ext cx="9144000" cy="685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7857"/>
            <a:ext cx="6676678" cy="3323600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279900"/>
            <a:ext cx="6197600" cy="17272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  <a:latin typeface="Avenir Book"/>
                <a:cs typeface="Avenir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35" y="5482633"/>
            <a:ext cx="732519" cy="906518"/>
          </a:xfrm>
          <a:prstGeom prst="rect">
            <a:avLst/>
          </a:prstGeom>
          <a:effectLst>
            <a:glow rad="12700">
              <a:srgbClr val="3366FF">
                <a:alpha val="83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29782" y="63535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C2D3E6"/>
                </a:solidFill>
              </a:rPr>
              <a:t>THE HEBREW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UNIVERSITY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OF JERUSALEM</a:t>
            </a:r>
            <a:endParaRPr lang="en-US" sz="600" dirty="0">
              <a:solidFill>
                <a:srgbClr val="C2D3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HUJI IDC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"/>
            <a:ext cx="9144000" cy="685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7857"/>
            <a:ext cx="6676678" cy="3323600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279900"/>
            <a:ext cx="6197600" cy="17272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  <a:latin typeface="Avenir Book"/>
                <a:cs typeface="Avenir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35" y="5482633"/>
            <a:ext cx="732519" cy="906518"/>
          </a:xfrm>
          <a:prstGeom prst="rect">
            <a:avLst/>
          </a:prstGeom>
          <a:effectLst>
            <a:glow rad="12700">
              <a:srgbClr val="3366FF">
                <a:alpha val="83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29782" y="63535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C2D3E6"/>
                </a:solidFill>
              </a:rPr>
              <a:t>THE HEBREW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UNIVERSITY</a:t>
            </a:r>
          </a:p>
          <a:p>
            <a:r>
              <a:rPr lang="en-US" sz="600" dirty="0" smtClean="0">
                <a:solidFill>
                  <a:srgbClr val="C2D3E6"/>
                </a:solidFill>
              </a:rPr>
              <a:t>OF JERUSALEM</a:t>
            </a:r>
            <a:endParaRPr lang="en-US" sz="600" dirty="0">
              <a:solidFill>
                <a:srgbClr val="C2D3E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5" y="4786298"/>
            <a:ext cx="706523" cy="5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s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"/>
            <a:ext cx="9144000" cy="685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7857"/>
            <a:ext cx="6676678" cy="3323600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279900"/>
            <a:ext cx="6197600" cy="17272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  <a:latin typeface="Avenir Book"/>
                <a:cs typeface="Avenir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+mn-lt"/>
                <a:cs typeface="Avenir Book"/>
              </a:defRPr>
            </a:lvl1pPr>
            <a:lvl2pPr>
              <a:defRPr b="0" i="0">
                <a:solidFill>
                  <a:srgbClr val="F2F2F2"/>
                </a:solidFill>
                <a:latin typeface="+mn-lt"/>
                <a:cs typeface="Avenir Book"/>
              </a:defRPr>
            </a:lvl2pPr>
            <a:lvl3pPr>
              <a:defRPr b="0" i="0">
                <a:solidFill>
                  <a:srgbClr val="F2F2F2"/>
                </a:solidFill>
                <a:latin typeface="+mn-lt"/>
                <a:cs typeface="Avenir Book"/>
              </a:defRPr>
            </a:lvl3pPr>
            <a:lvl4pPr>
              <a:defRPr b="0" i="0">
                <a:solidFill>
                  <a:srgbClr val="F2F2F2"/>
                </a:solidFill>
                <a:latin typeface="+mn-lt"/>
                <a:cs typeface="Avenir Book"/>
              </a:defRPr>
            </a:lvl4pPr>
            <a:lvl5pPr>
              <a:defRPr b="0" i="0">
                <a:solidFill>
                  <a:srgbClr val="F2F2F2"/>
                </a:solidFill>
                <a:latin typeface="+mn-lt"/>
                <a:cs typeface="Avenir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14176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venir Book"/>
              </a:defRPr>
            </a:lvl1pPr>
            <a:lvl2pPr>
              <a:defRPr>
                <a:latin typeface="+mn-lt"/>
                <a:cs typeface="Avenir Book"/>
              </a:defRPr>
            </a:lvl2pPr>
            <a:lvl3pPr>
              <a:defRPr>
                <a:latin typeface="+mn-lt"/>
                <a:cs typeface="Avenir Book"/>
              </a:defRPr>
            </a:lvl3pPr>
            <a:lvl4pPr>
              <a:defRPr>
                <a:latin typeface="+mn-lt"/>
                <a:cs typeface="Avenir Book"/>
              </a:defRPr>
            </a:lvl4pPr>
            <a:lvl5pPr>
              <a:defRPr>
                <a:latin typeface="+mn-lt"/>
                <a:cs typeface="Avenir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/>
                <a:cs typeface="Avenir Book"/>
              </a:defRPr>
            </a:lvl1pPr>
          </a:lstStyle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/>
                <a:cs typeface="Avenir Boo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0" i="0" cap="all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 b="0" i="0">
                <a:solidFill>
                  <a:schemeClr val="bg1">
                    <a:lumMod val="85000"/>
                  </a:schemeClr>
                </a:solidFill>
                <a:latin typeface="Avenir Book"/>
                <a:cs typeface="Avenir Book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fld id="{723D7617-761B-9F4F-BE37-F5AA5864E0D8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D38CC-2D54-E049-82DD-266FE16591A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0" i="0" cap="all">
                <a:solidFill>
                  <a:schemeClr val="tx1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Avenir Book"/>
                <a:cs typeface="Avenir Book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venir Book"/>
                <a:cs typeface="Avenir Book"/>
              </a:defRPr>
            </a:lvl1pPr>
          </a:lstStyle>
          <a:p>
            <a:fld id="{723D7617-761B-9F4F-BE37-F5AA5864E0D8}" type="datetime1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venir Book"/>
                <a:cs typeface="Avenir Boo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ullets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5395" y="719551"/>
            <a:ext cx="6748345" cy="697296"/>
          </a:xfrm>
        </p:spPr>
        <p:txBody>
          <a:bodyPr anchor="t">
            <a:normAutofit/>
          </a:bodyPr>
          <a:lstStyle>
            <a:lvl1pPr algn="l">
              <a:defRPr sz="2700" b="0" i="0" cap="none" baseline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72386" y="1068199"/>
            <a:ext cx="0" cy="4286060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40352" y="836166"/>
            <a:ext cx="464069" cy="46406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940352" y="1696803"/>
            <a:ext cx="464069" cy="46406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940352" y="2557440"/>
            <a:ext cx="464069" cy="46406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940351" y="3418077"/>
            <a:ext cx="464069" cy="46406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940352" y="4278714"/>
            <a:ext cx="464069" cy="46406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940352" y="5139351"/>
            <a:ext cx="464069" cy="46406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575395" y="1584706"/>
            <a:ext cx="6748345" cy="70414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700" b="0" i="0" cap="none" baseline="0" smtClean="0">
                <a:solidFill>
                  <a:schemeClr val="bg1"/>
                </a:solidFill>
                <a:latin typeface="Avenir Book"/>
                <a:ea typeface="+mj-ea"/>
                <a:cs typeface="Avenir Book"/>
              </a:defRPr>
            </a:lvl1pPr>
            <a:lvl2pPr>
              <a:defRPr lang="en-US" b="0" i="0" smtClean="0">
                <a:solidFill>
                  <a:schemeClr val="bg1"/>
                </a:solidFill>
              </a:defRPr>
            </a:lvl2pPr>
            <a:lvl3pPr>
              <a:defRPr lang="en-US" b="0" i="0" smtClean="0">
                <a:solidFill>
                  <a:schemeClr val="bg1"/>
                </a:solidFill>
              </a:defRPr>
            </a:lvl3pPr>
            <a:lvl4pPr>
              <a:defRPr lang="en-US" b="0" i="0" smtClean="0">
                <a:solidFill>
                  <a:schemeClr val="bg1"/>
                </a:solidFill>
              </a:defRPr>
            </a:lvl4pPr>
            <a:lvl5pPr>
              <a:defRPr lang="en-US" b="0" i="0">
                <a:solidFill>
                  <a:schemeClr val="bg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575395" y="2428086"/>
            <a:ext cx="6748345" cy="70414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700" b="0" i="0" cap="none" baseline="0" smtClean="0">
                <a:solidFill>
                  <a:schemeClr val="bg1"/>
                </a:solidFill>
                <a:latin typeface="Avenir Book"/>
                <a:ea typeface="+mj-ea"/>
                <a:cs typeface="Avenir Book"/>
              </a:defRPr>
            </a:lvl1pPr>
            <a:lvl2pPr>
              <a:defRPr lang="en-US" b="0" i="0" smtClean="0">
                <a:solidFill>
                  <a:schemeClr val="bg1"/>
                </a:solidFill>
              </a:defRPr>
            </a:lvl2pPr>
            <a:lvl3pPr>
              <a:defRPr lang="en-US" b="0" i="0" smtClean="0">
                <a:solidFill>
                  <a:schemeClr val="bg1"/>
                </a:solidFill>
              </a:defRPr>
            </a:lvl3pPr>
            <a:lvl4pPr>
              <a:defRPr lang="en-US" b="0" i="0" smtClean="0">
                <a:solidFill>
                  <a:schemeClr val="bg1"/>
                </a:solidFill>
              </a:defRPr>
            </a:lvl4pPr>
            <a:lvl5pPr>
              <a:defRPr lang="en-US" b="0" i="0">
                <a:solidFill>
                  <a:schemeClr val="bg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1575395" y="3296709"/>
            <a:ext cx="6748345" cy="70414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700" b="0" i="0" cap="none" baseline="0" smtClean="0">
                <a:solidFill>
                  <a:schemeClr val="bg1"/>
                </a:solidFill>
                <a:latin typeface="Avenir Book"/>
                <a:ea typeface="+mj-ea"/>
                <a:cs typeface="Avenir Book"/>
              </a:defRPr>
            </a:lvl1pPr>
            <a:lvl2pPr>
              <a:defRPr lang="en-US" b="0" i="0" smtClean="0">
                <a:solidFill>
                  <a:schemeClr val="bg1"/>
                </a:solidFill>
              </a:defRPr>
            </a:lvl2pPr>
            <a:lvl3pPr>
              <a:defRPr lang="en-US" b="0" i="0" smtClean="0">
                <a:solidFill>
                  <a:schemeClr val="bg1"/>
                </a:solidFill>
              </a:defRPr>
            </a:lvl3pPr>
            <a:lvl4pPr>
              <a:defRPr lang="en-US" b="0" i="0" smtClean="0">
                <a:solidFill>
                  <a:schemeClr val="bg1"/>
                </a:solidFill>
              </a:defRPr>
            </a:lvl4pPr>
            <a:lvl5pPr>
              <a:defRPr lang="en-US" b="0" i="0">
                <a:solidFill>
                  <a:schemeClr val="bg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1575395" y="4162815"/>
            <a:ext cx="6748345" cy="70414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700" b="0" i="0" cap="none" baseline="0" smtClean="0">
                <a:solidFill>
                  <a:schemeClr val="bg1"/>
                </a:solidFill>
                <a:latin typeface="Avenir Book"/>
                <a:ea typeface="+mj-ea"/>
                <a:cs typeface="Avenir Book"/>
              </a:defRPr>
            </a:lvl1pPr>
            <a:lvl2pPr>
              <a:defRPr lang="en-US" b="0" i="0" smtClean="0">
                <a:solidFill>
                  <a:schemeClr val="bg1"/>
                </a:solidFill>
              </a:defRPr>
            </a:lvl2pPr>
            <a:lvl3pPr>
              <a:defRPr lang="en-US" b="0" i="0" smtClean="0">
                <a:solidFill>
                  <a:schemeClr val="bg1"/>
                </a:solidFill>
              </a:defRPr>
            </a:lvl3pPr>
            <a:lvl4pPr>
              <a:defRPr lang="en-US" b="0" i="0" smtClean="0">
                <a:solidFill>
                  <a:schemeClr val="bg1"/>
                </a:solidFill>
              </a:defRPr>
            </a:lvl4pPr>
            <a:lvl5pPr>
              <a:defRPr lang="en-US" b="0" i="0">
                <a:solidFill>
                  <a:schemeClr val="bg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1575395" y="5002188"/>
            <a:ext cx="6748345" cy="70414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700" b="0" i="0" cap="none" baseline="0" smtClean="0">
                <a:solidFill>
                  <a:schemeClr val="bg1"/>
                </a:solidFill>
                <a:latin typeface="Avenir Book"/>
                <a:ea typeface="+mj-ea"/>
                <a:cs typeface="Avenir Book"/>
              </a:defRPr>
            </a:lvl1pPr>
            <a:lvl2pPr>
              <a:defRPr lang="en-US" b="0" i="0" smtClean="0">
                <a:solidFill>
                  <a:schemeClr val="bg1"/>
                </a:solidFill>
              </a:defRPr>
            </a:lvl2pPr>
            <a:lvl3pPr>
              <a:defRPr lang="en-US" b="0" i="0" smtClean="0">
                <a:solidFill>
                  <a:schemeClr val="bg1"/>
                </a:solidFill>
              </a:defRPr>
            </a:lvl3pPr>
            <a:lvl4pPr>
              <a:defRPr lang="en-US" b="0" i="0" smtClean="0">
                <a:solidFill>
                  <a:schemeClr val="bg1"/>
                </a:solidFill>
              </a:defRPr>
            </a:lvl4pPr>
            <a:lvl5pPr>
              <a:defRPr lang="en-US" b="0" i="0">
                <a:solidFill>
                  <a:schemeClr val="bg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3B5-30A6-9149-B835-674482A28742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3162-9D70-E444-9ED1-3E08D262C9AD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8C35-525E-654E-806B-F8421A3AE0A7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2F2F2"/>
                </a:solidFill>
                <a:latin typeface="Avenir Book"/>
                <a:cs typeface="Avenir Boo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1FD-0F3A-DC49-9EB2-0AC0BC65A95E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56-7FCC-3E47-A2FA-9F1047D2BC47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39BC-F6C3-494F-A13A-E7C673B3D93E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D7617-761B-9F4F-BE37-F5AA5864E0D8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5783-CED3-6445-B52C-242A735E9025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B73B5-30A6-9149-B835-674482A28742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C3162-9D70-E444-9ED1-3E08D262C9AD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401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746E9CD4-7A14-6643-9162-BA7BB2E57BBF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1970312D-CC07-413F-826A-B247A5B4D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26FC3F99-F1F0-B84B-8C59-D5C2A0653A46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1970312D-CC07-413F-826A-B247A5B4D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9B88-F649-A242-A466-8CCEB93EC67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67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68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165" r:id="rId18"/>
    <p:sldLayoutId id="21474841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5.png"/><Relationship Id="rId7" Type="http://schemas.openxmlformats.org/officeDocument/2006/relationships/image" Target="../media/image17.wmf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11" Type="http://schemas.openxmlformats.org/officeDocument/2006/relationships/image" Target="../media/image10.wmf"/><Relationship Id="rId5" Type="http://schemas.microsoft.com/office/2007/relationships/hdphoto" Target="../media/hdphoto8.wdp"/><Relationship Id="rId10" Type="http://schemas.openxmlformats.org/officeDocument/2006/relationships/image" Target="../media/image11.emf"/><Relationship Id="rId4" Type="http://schemas.microsoft.com/office/2007/relationships/hdphoto" Target="../media/hdphoto7.wdp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1.emf"/><Relationship Id="rId12" Type="http://schemas.openxmlformats.org/officeDocument/2006/relationships/image" Target="../media/image3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0" Type="http://schemas.openxmlformats.org/officeDocument/2006/relationships/image" Target="../media/image29.jpeg"/><Relationship Id="rId4" Type="http://schemas.microsoft.com/office/2007/relationships/hdphoto" Target="../media/hdphoto7.wdp"/><Relationship Id="rId9" Type="http://schemas.openxmlformats.org/officeDocument/2006/relationships/image" Target="../media/image28.png"/><Relationship Id="rId1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8.xml"/><Relationship Id="rId6" Type="http://schemas.microsoft.com/office/2007/relationships/hdphoto" Target="../media/hdphoto4.wdp"/><Relationship Id="rId11" Type="http://schemas.openxmlformats.org/officeDocument/2006/relationships/image" Target="../media/image36.tiff"/><Relationship Id="rId5" Type="http://schemas.openxmlformats.org/officeDocument/2006/relationships/image" Target="../media/image15.emf"/><Relationship Id="rId10" Type="http://schemas.openxmlformats.org/officeDocument/2006/relationships/image" Target="../media/image35.tiff"/><Relationship Id="rId4" Type="http://schemas.microsoft.com/office/2007/relationships/hdphoto" Target="../media/hdphoto11.wdp"/><Relationship Id="rId9" Type="http://schemas.openxmlformats.org/officeDocument/2006/relationships/image" Target="../media/image3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tif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wmf"/><Relationship Id="rId7" Type="http://schemas.microsoft.com/office/2007/relationships/hdphoto" Target="../media/hdphoto1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0.png"/><Relationship Id="rId11" Type="http://schemas.openxmlformats.org/officeDocument/2006/relationships/image" Target="../media/image41.tiff"/><Relationship Id="rId5" Type="http://schemas.openxmlformats.org/officeDocument/2006/relationships/image" Target="../media/image39.png"/><Relationship Id="rId10" Type="http://schemas.openxmlformats.org/officeDocument/2006/relationships/chart" Target="../charts/chart2.xml"/><Relationship Id="rId4" Type="http://schemas.openxmlformats.org/officeDocument/2006/relationships/image" Target="../media/image10.wmf"/><Relationship Id="rId9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w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wmf"/><Relationship Id="rId11" Type="http://schemas.openxmlformats.org/officeDocument/2006/relationships/image" Target="../media/image20.png"/><Relationship Id="rId5" Type="http://schemas.openxmlformats.org/officeDocument/2006/relationships/image" Target="../media/image15.emf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wmf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5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5969"/>
            <a:ext cx="8775510" cy="3323600"/>
          </a:xfrm>
        </p:spPr>
        <p:txBody>
          <a:bodyPr/>
          <a:lstStyle/>
          <a:p>
            <a:pPr marL="176213"/>
            <a:r>
              <a:rPr lang="en-US" sz="4800" dirty="0" err="1" smtClean="0"/>
              <a:t>OpenBox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3600" dirty="0"/>
              <a:t>A Software-Defined Framework for Developing</a:t>
            </a:r>
            <a:r>
              <a:rPr lang="en-US" sz="3600" dirty="0" smtClean="0"/>
              <a:t>, Deploying</a:t>
            </a:r>
            <a:r>
              <a:rPr lang="en-US" sz="3600" dirty="0"/>
              <a:t>, and Managing Network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Yotam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Harchol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Hebrew University of Jerusalem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Joint work with </a:t>
            </a:r>
            <a:r>
              <a:rPr lang="en-US" sz="1800" dirty="0" err="1" smtClean="0">
                <a:solidFill>
                  <a:schemeClr val="bg1"/>
                </a:solidFill>
              </a:rPr>
              <a:t>Anat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Bremler</a:t>
            </a:r>
            <a:r>
              <a:rPr lang="en-US" sz="1800" dirty="0" smtClean="0">
                <a:solidFill>
                  <a:schemeClr val="bg1"/>
                </a:solidFill>
              </a:rPr>
              <a:t>-Barr and David Hay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609" y="6313128"/>
            <a:ext cx="8122097" cy="60628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6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This </a:t>
            </a:r>
            <a:r>
              <a:rPr lang="en-US" sz="1200" dirty="0">
                <a:solidFill>
                  <a:schemeClr val="bg1"/>
                </a:solidFill>
              </a:rPr>
              <a:t>research was supported by the European Research </a:t>
            </a:r>
            <a:r>
              <a:rPr lang="en-US" sz="1200" dirty="0" smtClean="0">
                <a:solidFill>
                  <a:schemeClr val="bg1"/>
                </a:solidFill>
              </a:rPr>
              <a:t>Council ERC </a:t>
            </a:r>
            <a:r>
              <a:rPr lang="en-US" sz="1200" dirty="0">
                <a:solidFill>
                  <a:schemeClr val="bg1"/>
                </a:solidFill>
              </a:rPr>
              <a:t>Grant agreement </a:t>
            </a:r>
            <a:r>
              <a:rPr lang="en-US" sz="1200" dirty="0" smtClean="0">
                <a:solidFill>
                  <a:schemeClr val="bg1"/>
                </a:solidFill>
              </a:rPr>
              <a:t>no 259085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>
                <a:solidFill>
                  <a:schemeClr val="bg1"/>
                </a:solidFill>
              </a:rPr>
              <a:t>Israeli </a:t>
            </a:r>
            <a:r>
              <a:rPr lang="en-US" sz="1200" dirty="0" smtClean="0">
                <a:solidFill>
                  <a:schemeClr val="bg1"/>
                </a:solidFill>
              </a:rPr>
              <a:t>Centers of </a:t>
            </a:r>
            <a:r>
              <a:rPr lang="en-US" sz="1200" dirty="0">
                <a:solidFill>
                  <a:schemeClr val="bg1"/>
                </a:solidFill>
              </a:rPr>
              <a:t>Research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Excellence </a:t>
            </a:r>
            <a:r>
              <a:rPr lang="en-US" sz="1200" dirty="0">
                <a:solidFill>
                  <a:schemeClr val="bg1"/>
                </a:solidFill>
              </a:rPr>
              <a:t>(I-CORE) </a:t>
            </a:r>
            <a:r>
              <a:rPr lang="en-US" sz="1200" dirty="0" smtClean="0">
                <a:solidFill>
                  <a:schemeClr val="bg1"/>
                </a:solidFill>
              </a:rPr>
              <a:t>program </a:t>
            </a:r>
            <a:r>
              <a:rPr lang="en-US" sz="1200" dirty="0">
                <a:solidFill>
                  <a:schemeClr val="bg1"/>
                </a:solidFill>
              </a:rPr>
              <a:t>(Center No. 4/11), </a:t>
            </a:r>
            <a:r>
              <a:rPr lang="en-US" sz="1200" dirty="0" smtClean="0">
                <a:solidFill>
                  <a:schemeClr val="bg1"/>
                </a:solidFill>
              </a:rPr>
              <a:t>and </a:t>
            </a:r>
            <a:r>
              <a:rPr lang="en-US" sz="1200" dirty="0">
                <a:solidFill>
                  <a:schemeClr val="bg1"/>
                </a:solidFill>
              </a:rPr>
              <a:t>the Neptune </a:t>
            </a:r>
            <a:r>
              <a:rPr lang="en-US" sz="1200" dirty="0" smtClean="0">
                <a:solidFill>
                  <a:schemeClr val="bg1"/>
                </a:solidFill>
              </a:rPr>
              <a:t>Consortium.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cap="none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" y="3766782"/>
            <a:ext cx="82841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Logically-Centralized Controller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67034" y="5473113"/>
            <a:ext cx="411098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-Down Arrow 8"/>
          <p:cNvSpPr/>
          <p:nvPr/>
        </p:nvSpPr>
        <p:spPr>
          <a:xfrm>
            <a:off x="3736127" y="4949040"/>
            <a:ext cx="1898522" cy="1047523"/>
          </a:xfrm>
          <a:prstGeom prst="upDownArrow">
            <a:avLst>
              <a:gd name="adj1" fmla="val 74895"/>
              <a:gd name="adj2" fmla="val 312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OpenBox Protocol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18408" y="6196446"/>
            <a:ext cx="778199" cy="368541"/>
            <a:chOff x="3786788" y="3233594"/>
            <a:chExt cx="778199" cy="368541"/>
          </a:xfrm>
        </p:grpSpPr>
        <p:grpSp>
          <p:nvGrpSpPr>
            <p:cNvPr id="11" name="Group 10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876922" y="6196446"/>
            <a:ext cx="778199" cy="368541"/>
            <a:chOff x="3786788" y="3233594"/>
            <a:chExt cx="778199" cy="368541"/>
          </a:xfrm>
        </p:grpSpPr>
        <p:grpSp>
          <p:nvGrpSpPr>
            <p:cNvPr id="17" name="Group 16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19" name="Cube 18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3536682" y="6519446"/>
            <a:ext cx="241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 Service Instances</a:t>
            </a:r>
            <a:endParaRPr lang="en-US" sz="1600" dirty="0"/>
          </a:p>
        </p:txBody>
      </p:sp>
      <p:pic>
        <p:nvPicPr>
          <p:cNvPr id="23" name="Picture 2" descr="Big Network Controller icon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143" y="4008894"/>
            <a:ext cx="1066111" cy="93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41848" y="4152417"/>
            <a:ext cx="104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491798" y="3145511"/>
            <a:ext cx="1210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Applications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367034" y="5120969"/>
            <a:ext cx="131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Plane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68558" y="5461994"/>
            <a:ext cx="108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Plane</a:t>
            </a:r>
            <a:endParaRPr lang="en-US" sz="1600" dirty="0"/>
          </a:p>
        </p:txBody>
      </p:sp>
      <p:sp>
        <p:nvSpPr>
          <p:cNvPr id="34" name="Up-Down Arrow 33"/>
          <p:cNvSpPr/>
          <p:nvPr/>
        </p:nvSpPr>
        <p:spPr>
          <a:xfrm>
            <a:off x="3736127" y="3705976"/>
            <a:ext cx="1755671" cy="302918"/>
          </a:xfrm>
          <a:prstGeom prst="upDownArrow">
            <a:avLst>
              <a:gd name="adj1" fmla="val 46471"/>
              <a:gd name="adj2" fmla="val 28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 API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81329" y="1408215"/>
            <a:ext cx="8305470" cy="2449110"/>
            <a:chOff x="381329" y="1408215"/>
            <a:chExt cx="8305470" cy="2449110"/>
          </a:xfrm>
        </p:grpSpPr>
        <p:grpSp>
          <p:nvGrpSpPr>
            <p:cNvPr id="48" name="Group 47"/>
            <p:cNvGrpSpPr/>
            <p:nvPr/>
          </p:nvGrpSpPr>
          <p:grpSpPr>
            <a:xfrm>
              <a:off x="4071044" y="1408215"/>
              <a:ext cx="4615755" cy="2449110"/>
              <a:chOff x="4071044" y="1408215"/>
              <a:chExt cx="4615755" cy="2449110"/>
            </a:xfrm>
          </p:grpSpPr>
          <p:pic>
            <p:nvPicPr>
              <p:cNvPr id="106" name="Picture 10" descr="j0292020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759844" y="1408215"/>
                <a:ext cx="926955" cy="816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10" descr="j0292020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759844" y="2224585"/>
                <a:ext cx="926955" cy="816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10" descr="j0292020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759843" y="3040955"/>
                <a:ext cx="926955" cy="816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Curved Connector 4"/>
              <p:cNvCxnSpPr>
                <a:stCxn id="106" idx="3"/>
                <a:endCxn id="84" idx="0"/>
              </p:cNvCxnSpPr>
              <p:nvPr/>
            </p:nvCxnSpPr>
            <p:spPr>
              <a:xfrm rot="10800000" flipV="1">
                <a:off x="4071044" y="1816399"/>
                <a:ext cx="3688800" cy="1406299"/>
              </a:xfrm>
              <a:prstGeom prst="curvedConnector2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urved Connector 119"/>
              <p:cNvCxnSpPr>
                <a:stCxn id="107" idx="3"/>
                <a:endCxn id="83" idx="0"/>
              </p:cNvCxnSpPr>
              <p:nvPr/>
            </p:nvCxnSpPr>
            <p:spPr>
              <a:xfrm rot="10800000" flipV="1">
                <a:off x="4551584" y="2632769"/>
                <a:ext cx="3208261" cy="675123"/>
              </a:xfrm>
              <a:prstGeom prst="curvedConnector2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urved Connector 120"/>
              <p:cNvCxnSpPr>
                <a:stCxn id="119" idx="3"/>
                <a:endCxn id="27" idx="0"/>
              </p:cNvCxnSpPr>
              <p:nvPr/>
            </p:nvCxnSpPr>
            <p:spPr>
              <a:xfrm rot="10800000">
                <a:off x="5080519" y="3202730"/>
                <a:ext cx="2679325" cy="246410"/>
              </a:xfrm>
              <a:prstGeom prst="curvedConnector4">
                <a:avLst>
                  <a:gd name="adj1" fmla="val 42861"/>
                  <a:gd name="adj2" fmla="val 170617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381329" y="1764660"/>
              <a:ext cx="26423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Multiple tenants</a:t>
              </a:r>
              <a:r>
                <a:rPr lang="en-US"/>
                <a:t> </a:t>
              </a:r>
              <a:br>
                <a:rPr lang="en-US"/>
              </a:br>
              <a:r>
                <a:rPr lang="en-US"/>
                <a:t>run </a:t>
              </a:r>
              <a:r>
                <a:rPr lang="en-US" b="1"/>
                <a:t>multiple applications 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for </a:t>
              </a:r>
              <a:r>
                <a:rPr lang="en-US" b="1"/>
                <a:t>multiple policies</a:t>
              </a:r>
              <a:r>
                <a:rPr lang="en-US"/>
                <a:t> </a:t>
              </a:r>
              <a:br>
                <a:rPr lang="en-US"/>
              </a:br>
              <a:r>
                <a:rPr lang="en-US"/>
                <a:t>in </a:t>
              </a:r>
              <a:r>
                <a:rPr lang="en-US" b="1"/>
                <a:t>the same network</a:t>
              </a:r>
              <a:endParaRPr lang="en-US" b="1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329" y="3159600"/>
            <a:ext cx="5250799" cy="923330"/>
            <a:chOff x="381329" y="3159600"/>
            <a:chExt cx="5250799" cy="923330"/>
          </a:xfrm>
        </p:grpSpPr>
        <p:grpSp>
          <p:nvGrpSpPr>
            <p:cNvPr id="87" name="Group 86"/>
            <p:cNvGrpSpPr/>
            <p:nvPr/>
          </p:nvGrpSpPr>
          <p:grpSpPr>
            <a:xfrm>
              <a:off x="3590220" y="3541269"/>
              <a:ext cx="2041908" cy="317429"/>
              <a:chOff x="3590220" y="3541269"/>
              <a:chExt cx="2041908" cy="317429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90220" y="3541373"/>
                <a:ext cx="968991" cy="316207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0369" y="3541269"/>
                <a:ext cx="968991" cy="316207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3137" y="3542491"/>
                <a:ext cx="968991" cy="316207"/>
              </a:xfrm>
              <a:prstGeom prst="rect">
                <a:avLst/>
              </a:prstGeom>
            </p:spPr>
          </p:pic>
        </p:grpSp>
        <p:sp>
          <p:nvSpPr>
            <p:cNvPr id="124" name="Rectangle 123"/>
            <p:cNvSpPr/>
            <p:nvPr/>
          </p:nvSpPr>
          <p:spPr>
            <a:xfrm>
              <a:off x="381329" y="3159600"/>
              <a:ext cx="26423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Isolation </a:t>
              </a:r>
              <a:r>
                <a:rPr lang="en-US" dirty="0" smtClean="0"/>
                <a:t>between</a:t>
              </a:r>
              <a:r>
                <a:rPr lang="en-US" b="1" dirty="0" smtClean="0"/>
                <a:t> applications </a:t>
              </a:r>
              <a:r>
                <a:rPr lang="en-US" dirty="0" smtClean="0"/>
                <a:t>and</a:t>
              </a:r>
              <a:r>
                <a:rPr lang="en-US" b="1" dirty="0" smtClean="0"/>
                <a:t> tenants </a:t>
              </a:r>
              <a:r>
                <a:rPr lang="en-US" dirty="0" smtClean="0"/>
                <a:t>enforced by NB API</a:t>
              </a:r>
              <a:endParaRPr lang="en-US" dirty="0"/>
            </a:p>
          </p:txBody>
        </p:sp>
      </p:grpSp>
      <p:pic>
        <p:nvPicPr>
          <p:cNvPr id="27" name="Picture 57" descr="icon_colo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1747" y="3202730"/>
            <a:ext cx="437542" cy="500821"/>
          </a:xfrm>
          <a:prstGeom prst="rect">
            <a:avLst/>
          </a:prstGeom>
          <a:noFill/>
        </p:spPr>
      </p:pic>
      <p:pic>
        <p:nvPicPr>
          <p:cNvPr id="83" name="Picture 102" descr="WA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355" y="3307893"/>
            <a:ext cx="542455" cy="370603"/>
          </a:xfrm>
          <a:prstGeom prst="rect">
            <a:avLst/>
          </a:prstGeom>
          <a:noFill/>
        </p:spPr>
      </p:pic>
      <p:pic>
        <p:nvPicPr>
          <p:cNvPr id="84" name="Picture 1028"/>
          <p:cNvPicPr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153" y="3222699"/>
            <a:ext cx="333781" cy="5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1" name="Group 90"/>
          <p:cNvGrpSpPr/>
          <p:nvPr/>
        </p:nvGrpSpPr>
        <p:grpSpPr>
          <a:xfrm>
            <a:off x="381328" y="4008894"/>
            <a:ext cx="8304200" cy="2849106"/>
            <a:chOff x="381328" y="4008894"/>
            <a:chExt cx="8304200" cy="2849106"/>
          </a:xfrm>
        </p:grpSpPr>
        <p:grpSp>
          <p:nvGrpSpPr>
            <p:cNvPr id="90" name="Group 89"/>
            <p:cNvGrpSpPr/>
            <p:nvPr/>
          </p:nvGrpSpPr>
          <p:grpSpPr>
            <a:xfrm>
              <a:off x="5147632" y="4008894"/>
              <a:ext cx="3537896" cy="2849106"/>
              <a:chOff x="5147632" y="4008894"/>
              <a:chExt cx="3537896" cy="2849106"/>
            </a:xfrm>
          </p:grpSpPr>
          <p:pic>
            <p:nvPicPr>
              <p:cNvPr id="125" name="Picture 2" descr="Big Network Controller icon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1080" y="4008894"/>
                <a:ext cx="1066111" cy="935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Up-Down Arrow 125"/>
              <p:cNvSpPr/>
              <p:nvPr/>
            </p:nvSpPr>
            <p:spPr>
              <a:xfrm>
                <a:off x="6229860" y="4925347"/>
                <a:ext cx="1898522" cy="1047523"/>
              </a:xfrm>
              <a:prstGeom prst="upDownArrow">
                <a:avLst>
                  <a:gd name="adj1" fmla="val 74895"/>
                  <a:gd name="adj2" fmla="val 31250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SDN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Protocol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7" name="Picture 4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285935" y="6193584"/>
                <a:ext cx="852755" cy="366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4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215275" y="6193583"/>
                <a:ext cx="852755" cy="366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6478022" y="6519446"/>
                <a:ext cx="13154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mtClean="0"/>
                  <a:t>SDN Switches</a:t>
                </a:r>
                <a:endParaRPr lang="en-US" sz="1600" dirty="0"/>
              </a:p>
            </p:txBody>
          </p:sp>
          <p:sp>
            <p:nvSpPr>
              <p:cNvPr id="89" name="Left-Right Arrow 88"/>
              <p:cNvSpPr/>
              <p:nvPr/>
            </p:nvSpPr>
            <p:spPr>
              <a:xfrm>
                <a:off x="5147632" y="4039068"/>
                <a:ext cx="1581878" cy="203962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7641652" y="4098948"/>
                <a:ext cx="104387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SDN</a:t>
                </a:r>
              </a:p>
              <a:p>
                <a:r>
                  <a:rPr lang="en-US" sz="1600" dirty="0" smtClean="0"/>
                  <a:t>Controller</a:t>
                </a:r>
                <a:endParaRPr lang="en-US" sz="1600" dirty="0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381328" y="4259232"/>
              <a:ext cx="33824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Network-wide view</a:t>
              </a:r>
            </a:p>
            <a:p>
              <a:r>
                <a:rPr lang="en-US" dirty="0"/>
                <a:t>Automatic </a:t>
              </a:r>
              <a:r>
                <a:rPr lang="en-US" b="1" dirty="0"/>
                <a:t>scaling, provisioning, </a:t>
              </a:r>
              <a:br>
                <a:rPr lang="en-US" b="1" dirty="0"/>
              </a:br>
              <a:r>
                <a:rPr lang="en-US" b="1" dirty="0" smtClean="0"/>
                <a:t>placement, </a:t>
              </a:r>
              <a:r>
                <a:rPr lang="en-US" dirty="0" smtClean="0"/>
                <a:t>and</a:t>
              </a:r>
              <a:r>
                <a:rPr lang="en-US" b="1" dirty="0" smtClean="0"/>
                <a:t> steering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884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Graph Merge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0884" y="1320440"/>
            <a:ext cx="1316104" cy="521560"/>
            <a:chOff x="530884" y="1265848"/>
            <a:chExt cx="1316104" cy="521560"/>
          </a:xfrm>
        </p:grpSpPr>
        <p:sp>
          <p:nvSpPr>
            <p:cNvPr id="54" name="TextBox 53"/>
            <p:cNvSpPr txBox="1"/>
            <p:nvPr/>
          </p:nvSpPr>
          <p:spPr>
            <a:xfrm>
              <a:off x="864665" y="1303714"/>
              <a:ext cx="98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Firewall:</a:t>
              </a:r>
              <a:endParaRPr lang="en-US" dirty="0"/>
            </a:p>
          </p:txBody>
        </p:sp>
        <p:pic>
          <p:nvPicPr>
            <p:cNvPr id="48" name="Picture 1028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" y="1265848"/>
              <a:ext cx="333781" cy="52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"/>
          <p:cNvGrpSpPr/>
          <p:nvPr/>
        </p:nvGrpSpPr>
        <p:grpSpPr>
          <a:xfrm>
            <a:off x="1371304" y="1707623"/>
            <a:ext cx="5988885" cy="1327768"/>
            <a:chOff x="1371304" y="1653031"/>
            <a:chExt cx="5988885" cy="1327768"/>
          </a:xfrm>
        </p:grpSpPr>
        <p:sp>
          <p:nvSpPr>
            <p:cNvPr id="52" name="Rectangle 51"/>
            <p:cNvSpPr/>
            <p:nvPr/>
          </p:nvSpPr>
          <p:spPr>
            <a:xfrm>
              <a:off x="1371304" y="2085350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 Packets</a:t>
              </a:r>
              <a:endParaRPr lang="en-US" sz="1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45066" y="2085350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66078" y="1653031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Drop</a:t>
              </a:r>
              <a:endParaRPr lang="en-US" sz="1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66078" y="2507950"/>
              <a:ext cx="905197" cy="472849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Alert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54992" y="2085350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Output</a:t>
              </a:r>
              <a:endParaRPr lang="en-US" sz="1400" dirty="0"/>
            </a:p>
          </p:txBody>
        </p:sp>
        <p:cxnSp>
          <p:nvCxnSpPr>
            <p:cNvPr id="68" name="Straight Arrow Connector 67"/>
            <p:cNvCxnSpPr>
              <a:stCxn id="52" idx="3"/>
              <a:endCxn id="53" idx="1"/>
            </p:cNvCxnSpPr>
            <p:nvPr/>
          </p:nvCxnSpPr>
          <p:spPr>
            <a:xfrm>
              <a:off x="2276501" y="2321775"/>
              <a:ext cx="368565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3" idx="3"/>
              <a:endCxn id="58" idx="1"/>
            </p:cNvCxnSpPr>
            <p:nvPr/>
          </p:nvCxnSpPr>
          <p:spPr>
            <a:xfrm flipV="1">
              <a:off x="3550263" y="1889456"/>
              <a:ext cx="1715815" cy="432319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3" idx="3"/>
              <a:endCxn id="62" idx="1"/>
            </p:cNvCxnSpPr>
            <p:nvPr/>
          </p:nvCxnSpPr>
          <p:spPr>
            <a:xfrm>
              <a:off x="3550263" y="2321775"/>
              <a:ext cx="1715815" cy="42260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3" idx="3"/>
              <a:endCxn id="67" idx="1"/>
            </p:cNvCxnSpPr>
            <p:nvPr/>
          </p:nvCxnSpPr>
          <p:spPr>
            <a:xfrm>
              <a:off x="3550263" y="2321775"/>
              <a:ext cx="2904729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2" idx="3"/>
              <a:endCxn id="67" idx="1"/>
            </p:cNvCxnSpPr>
            <p:nvPr/>
          </p:nvCxnSpPr>
          <p:spPr>
            <a:xfrm flipV="1">
              <a:off x="6171275" y="2321775"/>
              <a:ext cx="283717" cy="42260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22210" y="4540278"/>
            <a:ext cx="3323571" cy="500821"/>
            <a:chOff x="322210" y="4540278"/>
            <a:chExt cx="3323571" cy="500821"/>
          </a:xfrm>
        </p:grpSpPr>
        <p:sp>
          <p:nvSpPr>
            <p:cNvPr id="55" name="TextBox 54"/>
            <p:cNvSpPr txBox="1"/>
            <p:nvPr/>
          </p:nvSpPr>
          <p:spPr>
            <a:xfrm>
              <a:off x="746242" y="4578794"/>
              <a:ext cx="2899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Intrusion Prevention System:</a:t>
              </a:r>
              <a:endParaRPr lang="en-US" dirty="0"/>
            </a:p>
          </p:txBody>
        </p:sp>
        <p:pic>
          <p:nvPicPr>
            <p:cNvPr id="49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210" y="4540278"/>
              <a:ext cx="437542" cy="500821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1371304" y="4804674"/>
            <a:ext cx="6141360" cy="1950757"/>
            <a:chOff x="1371304" y="4804674"/>
            <a:chExt cx="6141360" cy="1950757"/>
          </a:xfrm>
        </p:grpSpPr>
        <p:sp>
          <p:nvSpPr>
            <p:cNvPr id="129" name="Rectangle 128"/>
            <p:cNvSpPr/>
            <p:nvPr/>
          </p:nvSpPr>
          <p:spPr>
            <a:xfrm>
              <a:off x="1371304" y="5952372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 Packets</a:t>
              </a:r>
              <a:endParaRPr lang="en-US" sz="14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645066" y="5952372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342957" y="5378524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Drop</a:t>
              </a:r>
              <a:endParaRPr lang="en-US" sz="14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350167" y="5952373"/>
              <a:ext cx="905197" cy="47285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Alert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129" idx="3"/>
              <a:endCxn id="130" idx="1"/>
            </p:cNvCxnSpPr>
            <p:nvPr/>
          </p:nvCxnSpPr>
          <p:spPr>
            <a:xfrm>
              <a:off x="2276501" y="6188797"/>
              <a:ext cx="368565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0" idx="3"/>
              <a:endCxn id="136" idx="1"/>
            </p:cNvCxnSpPr>
            <p:nvPr/>
          </p:nvCxnSpPr>
          <p:spPr>
            <a:xfrm flipV="1">
              <a:off x="3550263" y="5041099"/>
              <a:ext cx="322744" cy="1147698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38" idx="1"/>
            </p:cNvCxnSpPr>
            <p:nvPr/>
          </p:nvCxnSpPr>
          <p:spPr>
            <a:xfrm>
              <a:off x="3550263" y="6188797"/>
              <a:ext cx="322743" cy="2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3873007" y="4804674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873007" y="5378138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873006" y="5952374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cxnSp>
          <p:nvCxnSpPr>
            <p:cNvPr id="139" name="Straight Arrow Connector 138"/>
            <p:cNvCxnSpPr>
              <a:stCxn id="130" idx="3"/>
              <a:endCxn id="137" idx="1"/>
            </p:cNvCxnSpPr>
            <p:nvPr/>
          </p:nvCxnSpPr>
          <p:spPr>
            <a:xfrm flipV="1">
              <a:off x="3550263" y="5614563"/>
              <a:ext cx="322744" cy="574234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6607467" y="5952373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Output</a:t>
              </a:r>
              <a:endParaRPr lang="en-US" sz="1400" dirty="0"/>
            </a:p>
          </p:txBody>
        </p:sp>
        <p:cxnSp>
          <p:nvCxnSpPr>
            <p:cNvPr id="141" name="Straight Arrow Connector 140"/>
            <p:cNvCxnSpPr>
              <a:stCxn id="136" idx="3"/>
              <a:endCxn id="131" idx="1"/>
            </p:cNvCxnSpPr>
            <p:nvPr/>
          </p:nvCxnSpPr>
          <p:spPr>
            <a:xfrm>
              <a:off x="4778204" y="5041099"/>
              <a:ext cx="564753" cy="57385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7" idx="3"/>
              <a:endCxn id="132" idx="1"/>
            </p:cNvCxnSpPr>
            <p:nvPr/>
          </p:nvCxnSpPr>
          <p:spPr>
            <a:xfrm>
              <a:off x="4778204" y="5614563"/>
              <a:ext cx="571963" cy="574235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7" idx="3"/>
              <a:endCxn id="131" idx="1"/>
            </p:cNvCxnSpPr>
            <p:nvPr/>
          </p:nvCxnSpPr>
          <p:spPr>
            <a:xfrm>
              <a:off x="4778204" y="5614563"/>
              <a:ext cx="564753" cy="386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6" idx="3"/>
              <a:endCxn id="132" idx="1"/>
            </p:cNvCxnSpPr>
            <p:nvPr/>
          </p:nvCxnSpPr>
          <p:spPr>
            <a:xfrm>
              <a:off x="4778204" y="5041099"/>
              <a:ext cx="571963" cy="1147699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8" idx="3"/>
              <a:endCxn id="131" idx="1"/>
            </p:cNvCxnSpPr>
            <p:nvPr/>
          </p:nvCxnSpPr>
          <p:spPr>
            <a:xfrm flipV="1">
              <a:off x="4778203" y="5614949"/>
              <a:ext cx="564754" cy="57385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8" idx="3"/>
              <a:endCxn id="132" idx="1"/>
            </p:cNvCxnSpPr>
            <p:nvPr/>
          </p:nvCxnSpPr>
          <p:spPr>
            <a:xfrm flipV="1">
              <a:off x="4778203" y="6188798"/>
              <a:ext cx="571964" cy="1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2" idx="3"/>
              <a:endCxn id="140" idx="1"/>
            </p:cNvCxnSpPr>
            <p:nvPr/>
          </p:nvCxnSpPr>
          <p:spPr>
            <a:xfrm>
              <a:off x="6255364" y="6188798"/>
              <a:ext cx="352103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eform 147"/>
            <p:cNvSpPr/>
            <p:nvPr/>
          </p:nvSpPr>
          <p:spPr>
            <a:xfrm>
              <a:off x="3548581" y="6189374"/>
              <a:ext cx="3058886" cy="566057"/>
            </a:xfrm>
            <a:custGeom>
              <a:avLst/>
              <a:gdLst>
                <a:gd name="connsiteX0" fmla="*/ 0 w 3058886"/>
                <a:gd name="connsiteY0" fmla="*/ 0 h 566057"/>
                <a:gd name="connsiteX1" fmla="*/ 326572 w 3058886"/>
                <a:gd name="connsiteY1" fmla="*/ 566057 h 566057"/>
                <a:gd name="connsiteX2" fmla="*/ 2710543 w 3058886"/>
                <a:gd name="connsiteY2" fmla="*/ 566057 h 566057"/>
                <a:gd name="connsiteX3" fmla="*/ 3058886 w 3058886"/>
                <a:gd name="connsiteY3" fmla="*/ 0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886" h="566057">
                  <a:moveTo>
                    <a:pt x="0" y="0"/>
                  </a:moveTo>
                  <a:lnTo>
                    <a:pt x="326572" y="566057"/>
                  </a:lnTo>
                  <a:lnTo>
                    <a:pt x="2710543" y="566057"/>
                  </a:lnTo>
                  <a:lnTo>
                    <a:pt x="3058886" y="0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789553" y="6189374"/>
              <a:ext cx="1807028" cy="500743"/>
            </a:xfrm>
            <a:custGeom>
              <a:avLst/>
              <a:gdLst>
                <a:gd name="connsiteX0" fmla="*/ 0 w 1807028"/>
                <a:gd name="connsiteY0" fmla="*/ 0 h 500743"/>
                <a:gd name="connsiteX1" fmla="*/ 206828 w 1807028"/>
                <a:gd name="connsiteY1" fmla="*/ 500743 h 500743"/>
                <a:gd name="connsiteX2" fmla="*/ 1415143 w 1807028"/>
                <a:gd name="connsiteY2" fmla="*/ 500743 h 500743"/>
                <a:gd name="connsiteX3" fmla="*/ 1807028 w 1807028"/>
                <a:gd name="connsiteY3" fmla="*/ 10886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28" h="500743">
                  <a:moveTo>
                    <a:pt x="0" y="0"/>
                  </a:moveTo>
                  <a:lnTo>
                    <a:pt x="206828" y="500743"/>
                  </a:lnTo>
                  <a:lnTo>
                    <a:pt x="1415143" y="500743"/>
                  </a:lnTo>
                  <a:lnTo>
                    <a:pt x="1807028" y="10886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789553" y="5612431"/>
              <a:ext cx="1817914" cy="979715"/>
            </a:xfrm>
            <a:custGeom>
              <a:avLst/>
              <a:gdLst>
                <a:gd name="connsiteX0" fmla="*/ 0 w 1817914"/>
                <a:gd name="connsiteY0" fmla="*/ 0 h 979715"/>
                <a:gd name="connsiteX1" fmla="*/ 293914 w 1817914"/>
                <a:gd name="connsiteY1" fmla="*/ 979715 h 979715"/>
                <a:gd name="connsiteX2" fmla="*/ 1393371 w 1817914"/>
                <a:gd name="connsiteY2" fmla="*/ 979715 h 979715"/>
                <a:gd name="connsiteX3" fmla="*/ 1817914 w 1817914"/>
                <a:gd name="connsiteY3" fmla="*/ 576943 h 9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914" h="979715">
                  <a:moveTo>
                    <a:pt x="0" y="0"/>
                  </a:moveTo>
                  <a:lnTo>
                    <a:pt x="293914" y="979715"/>
                  </a:lnTo>
                  <a:lnTo>
                    <a:pt x="1393371" y="979715"/>
                  </a:lnTo>
                  <a:lnTo>
                    <a:pt x="1817914" y="576943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789553" y="5057260"/>
              <a:ext cx="1817914" cy="1132114"/>
            </a:xfrm>
            <a:custGeom>
              <a:avLst/>
              <a:gdLst>
                <a:gd name="connsiteX0" fmla="*/ 0 w 1817914"/>
                <a:gd name="connsiteY0" fmla="*/ 0 h 1132114"/>
                <a:gd name="connsiteX1" fmla="*/ 1513114 w 1817914"/>
                <a:gd name="connsiteY1" fmla="*/ 0 h 1132114"/>
                <a:gd name="connsiteX2" fmla="*/ 1817914 w 1817914"/>
                <a:gd name="connsiteY2" fmla="*/ 1132114 h 113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7914" h="1132114">
                  <a:moveTo>
                    <a:pt x="0" y="0"/>
                  </a:moveTo>
                  <a:lnTo>
                    <a:pt x="1513114" y="0"/>
                  </a:lnTo>
                  <a:lnTo>
                    <a:pt x="1817914" y="1132114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680" y="3111137"/>
            <a:ext cx="8295726" cy="1950758"/>
            <a:chOff x="443574" y="2919153"/>
            <a:chExt cx="8295726" cy="1950758"/>
          </a:xfrm>
        </p:grpSpPr>
        <p:sp>
          <p:nvSpPr>
            <p:cNvPr id="60" name="Rectangle 59"/>
            <p:cNvSpPr/>
            <p:nvPr/>
          </p:nvSpPr>
          <p:spPr>
            <a:xfrm>
              <a:off x="4013539" y="4066852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51376" y="3493004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Drop</a:t>
              </a:r>
              <a:endParaRPr lang="en-US" sz="1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58586" y="4066853"/>
              <a:ext cx="905197" cy="47285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Alert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(IPS)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60" idx="3"/>
              <a:endCxn id="83" idx="1"/>
            </p:cNvCxnSpPr>
            <p:nvPr/>
          </p:nvCxnSpPr>
          <p:spPr>
            <a:xfrm flipV="1">
              <a:off x="4918736" y="3155579"/>
              <a:ext cx="336291" cy="1147698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3"/>
              <a:endCxn id="85" idx="1"/>
            </p:cNvCxnSpPr>
            <p:nvPr/>
          </p:nvCxnSpPr>
          <p:spPr>
            <a:xfrm>
              <a:off x="4918736" y="4303277"/>
              <a:ext cx="336290" cy="2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5255027" y="2919154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55027" y="3492618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255026" y="4066854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>
              <a:stCxn id="60" idx="3"/>
              <a:endCxn id="84" idx="1"/>
            </p:cNvCxnSpPr>
            <p:nvPr/>
          </p:nvCxnSpPr>
          <p:spPr>
            <a:xfrm flipV="1">
              <a:off x="4918736" y="3729043"/>
              <a:ext cx="336291" cy="574234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834103" y="4066853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Output</a:t>
              </a:r>
              <a:endParaRPr lang="en-US" sz="1400" dirty="0"/>
            </a:p>
          </p:txBody>
        </p:sp>
        <p:cxnSp>
          <p:nvCxnSpPr>
            <p:cNvPr id="88" name="Straight Arrow Connector 87"/>
            <p:cNvCxnSpPr>
              <a:stCxn id="83" idx="3"/>
              <a:endCxn id="61" idx="1"/>
            </p:cNvCxnSpPr>
            <p:nvPr/>
          </p:nvCxnSpPr>
          <p:spPr>
            <a:xfrm>
              <a:off x="6160224" y="3155579"/>
              <a:ext cx="391152" cy="57385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3"/>
              <a:endCxn id="63" idx="1"/>
            </p:cNvCxnSpPr>
            <p:nvPr/>
          </p:nvCxnSpPr>
          <p:spPr>
            <a:xfrm>
              <a:off x="6160224" y="3729043"/>
              <a:ext cx="398362" cy="574235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4" idx="3"/>
              <a:endCxn id="61" idx="1"/>
            </p:cNvCxnSpPr>
            <p:nvPr/>
          </p:nvCxnSpPr>
          <p:spPr>
            <a:xfrm>
              <a:off x="6160224" y="3729043"/>
              <a:ext cx="391152" cy="386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3" idx="3"/>
              <a:endCxn id="63" idx="1"/>
            </p:cNvCxnSpPr>
            <p:nvPr/>
          </p:nvCxnSpPr>
          <p:spPr>
            <a:xfrm>
              <a:off x="6160224" y="3155579"/>
              <a:ext cx="398362" cy="1147699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5" idx="3"/>
              <a:endCxn id="61" idx="1"/>
            </p:cNvCxnSpPr>
            <p:nvPr/>
          </p:nvCxnSpPr>
          <p:spPr>
            <a:xfrm flipV="1">
              <a:off x="6160223" y="3729429"/>
              <a:ext cx="391153" cy="57385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5" idx="3"/>
              <a:endCxn id="63" idx="1"/>
            </p:cNvCxnSpPr>
            <p:nvPr/>
          </p:nvCxnSpPr>
          <p:spPr>
            <a:xfrm flipV="1">
              <a:off x="6160223" y="4303278"/>
              <a:ext cx="398363" cy="1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3" idx="3"/>
              <a:endCxn id="87" idx="1"/>
            </p:cNvCxnSpPr>
            <p:nvPr/>
          </p:nvCxnSpPr>
          <p:spPr>
            <a:xfrm>
              <a:off x="7463783" y="4303278"/>
              <a:ext cx="370320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4918736" y="4303854"/>
              <a:ext cx="2915367" cy="566057"/>
            </a:xfrm>
            <a:custGeom>
              <a:avLst/>
              <a:gdLst>
                <a:gd name="connsiteX0" fmla="*/ 0 w 3058886"/>
                <a:gd name="connsiteY0" fmla="*/ 0 h 566057"/>
                <a:gd name="connsiteX1" fmla="*/ 326572 w 3058886"/>
                <a:gd name="connsiteY1" fmla="*/ 566057 h 566057"/>
                <a:gd name="connsiteX2" fmla="*/ 2710543 w 3058886"/>
                <a:gd name="connsiteY2" fmla="*/ 566057 h 566057"/>
                <a:gd name="connsiteX3" fmla="*/ 3058886 w 3058886"/>
                <a:gd name="connsiteY3" fmla="*/ 0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886" h="566057">
                  <a:moveTo>
                    <a:pt x="0" y="0"/>
                  </a:moveTo>
                  <a:lnTo>
                    <a:pt x="326572" y="566057"/>
                  </a:lnTo>
                  <a:lnTo>
                    <a:pt x="2710543" y="566057"/>
                  </a:lnTo>
                  <a:lnTo>
                    <a:pt x="3058886" y="0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160223" y="4303854"/>
              <a:ext cx="1673880" cy="500743"/>
            </a:xfrm>
            <a:custGeom>
              <a:avLst/>
              <a:gdLst>
                <a:gd name="connsiteX0" fmla="*/ 0 w 1807028"/>
                <a:gd name="connsiteY0" fmla="*/ 0 h 500743"/>
                <a:gd name="connsiteX1" fmla="*/ 206828 w 1807028"/>
                <a:gd name="connsiteY1" fmla="*/ 500743 h 500743"/>
                <a:gd name="connsiteX2" fmla="*/ 1415143 w 1807028"/>
                <a:gd name="connsiteY2" fmla="*/ 500743 h 500743"/>
                <a:gd name="connsiteX3" fmla="*/ 1807028 w 1807028"/>
                <a:gd name="connsiteY3" fmla="*/ 10886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28" h="500743">
                  <a:moveTo>
                    <a:pt x="0" y="0"/>
                  </a:moveTo>
                  <a:lnTo>
                    <a:pt x="206828" y="500743"/>
                  </a:lnTo>
                  <a:lnTo>
                    <a:pt x="1415143" y="500743"/>
                  </a:lnTo>
                  <a:lnTo>
                    <a:pt x="1807028" y="10886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160223" y="3726911"/>
              <a:ext cx="1673880" cy="979715"/>
            </a:xfrm>
            <a:custGeom>
              <a:avLst/>
              <a:gdLst>
                <a:gd name="connsiteX0" fmla="*/ 0 w 1817914"/>
                <a:gd name="connsiteY0" fmla="*/ 0 h 979715"/>
                <a:gd name="connsiteX1" fmla="*/ 293914 w 1817914"/>
                <a:gd name="connsiteY1" fmla="*/ 979715 h 979715"/>
                <a:gd name="connsiteX2" fmla="*/ 1393371 w 1817914"/>
                <a:gd name="connsiteY2" fmla="*/ 979715 h 979715"/>
                <a:gd name="connsiteX3" fmla="*/ 1817914 w 1817914"/>
                <a:gd name="connsiteY3" fmla="*/ 576943 h 9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914" h="979715">
                  <a:moveTo>
                    <a:pt x="0" y="0"/>
                  </a:moveTo>
                  <a:lnTo>
                    <a:pt x="293914" y="979715"/>
                  </a:lnTo>
                  <a:lnTo>
                    <a:pt x="1393371" y="979715"/>
                  </a:lnTo>
                  <a:lnTo>
                    <a:pt x="1817914" y="576943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160224" y="3171740"/>
              <a:ext cx="1673879" cy="1132114"/>
            </a:xfrm>
            <a:custGeom>
              <a:avLst/>
              <a:gdLst>
                <a:gd name="connsiteX0" fmla="*/ 0 w 1817914"/>
                <a:gd name="connsiteY0" fmla="*/ 0 h 1132114"/>
                <a:gd name="connsiteX1" fmla="*/ 1513114 w 1817914"/>
                <a:gd name="connsiteY1" fmla="*/ 0 h 1132114"/>
                <a:gd name="connsiteX2" fmla="*/ 1817914 w 1817914"/>
                <a:gd name="connsiteY2" fmla="*/ 1132114 h 113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7914" h="1132114">
                  <a:moveTo>
                    <a:pt x="0" y="0"/>
                  </a:moveTo>
                  <a:lnTo>
                    <a:pt x="1513114" y="0"/>
                  </a:lnTo>
                  <a:lnTo>
                    <a:pt x="1817914" y="1132114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3574" y="4067429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 Packets</a:t>
              </a:r>
              <a:endParaRPr lang="en-US" sz="1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78084" y="4067429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89235" y="2919153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Drop</a:t>
              </a:r>
              <a:endParaRPr lang="en-US" sz="14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89235" y="3501372"/>
              <a:ext cx="905197" cy="472849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Alert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(Firewall)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9" idx="3"/>
              <a:endCxn id="100" idx="1"/>
            </p:cNvCxnSpPr>
            <p:nvPr/>
          </p:nvCxnSpPr>
          <p:spPr>
            <a:xfrm>
              <a:off x="1348771" y="4303854"/>
              <a:ext cx="329313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0" idx="3"/>
              <a:endCxn id="101" idx="1"/>
            </p:cNvCxnSpPr>
            <p:nvPr/>
          </p:nvCxnSpPr>
          <p:spPr>
            <a:xfrm flipV="1">
              <a:off x="2583281" y="3155578"/>
              <a:ext cx="305954" cy="1148276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3"/>
              <a:endCxn id="102" idx="1"/>
            </p:cNvCxnSpPr>
            <p:nvPr/>
          </p:nvCxnSpPr>
          <p:spPr>
            <a:xfrm flipV="1">
              <a:off x="2583281" y="3737797"/>
              <a:ext cx="305954" cy="566057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00" idx="3"/>
              <a:endCxn id="60" idx="1"/>
            </p:cNvCxnSpPr>
            <p:nvPr/>
          </p:nvCxnSpPr>
          <p:spPr>
            <a:xfrm flipV="1">
              <a:off x="2583281" y="4303277"/>
              <a:ext cx="1430258" cy="577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2" idx="3"/>
              <a:endCxn id="60" idx="1"/>
            </p:cNvCxnSpPr>
            <p:nvPr/>
          </p:nvCxnSpPr>
          <p:spPr>
            <a:xfrm>
              <a:off x="3794432" y="3737797"/>
              <a:ext cx="219107" cy="56548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511" y="2683210"/>
            <a:ext cx="4051979" cy="521560"/>
            <a:chOff x="-3945385" y="5041099"/>
            <a:chExt cx="4051979" cy="521560"/>
          </a:xfrm>
        </p:grpSpPr>
        <p:pic>
          <p:nvPicPr>
            <p:cNvPr id="110" name="Picture 1028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45385" y="5041099"/>
              <a:ext cx="333781" cy="52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" name="TextBox 111"/>
            <p:cNvSpPr txBox="1"/>
            <p:nvPr/>
          </p:nvSpPr>
          <p:spPr>
            <a:xfrm>
              <a:off x="-3132544" y="5086083"/>
              <a:ext cx="3239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Concatenated Processing Graph:</a:t>
              </a:r>
              <a:endParaRPr lang="en-US" dirty="0"/>
            </a:p>
          </p:txBody>
        </p:sp>
        <p:pic>
          <p:nvPicPr>
            <p:cNvPr id="113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556576" y="5047567"/>
              <a:ext cx="437542" cy="500821"/>
            </a:xfrm>
            <a:prstGeom prst="rect">
              <a:avLst/>
            </a:prstGeom>
            <a:noFill/>
          </p:spPr>
        </p:pic>
      </p:grpSp>
      <p:sp>
        <p:nvSpPr>
          <p:cNvPr id="12" name="Right Arrow 11"/>
          <p:cNvSpPr/>
          <p:nvPr/>
        </p:nvSpPr>
        <p:spPr>
          <a:xfrm>
            <a:off x="250511" y="5041099"/>
            <a:ext cx="8355895" cy="573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≈ Diameter of Graph (# of classifiers)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771091" y="5499853"/>
            <a:ext cx="1200926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600" dirty="0" smtClean="0"/>
              <a:t>Total: 134</a:t>
            </a:r>
            <a:r>
              <a:rPr lang="en-US" sz="1600" cap="none" dirty="0" smtClean="0"/>
              <a:t>μs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8972" y="4149126"/>
            <a:ext cx="7900262" cy="934943"/>
            <a:chOff x="568972" y="4149126"/>
            <a:chExt cx="7900262" cy="934943"/>
          </a:xfrm>
        </p:grpSpPr>
        <p:sp>
          <p:nvSpPr>
            <p:cNvPr id="82" name="TextBox 81"/>
            <p:cNvSpPr txBox="1"/>
            <p:nvPr/>
          </p:nvSpPr>
          <p:spPr>
            <a:xfrm>
              <a:off x="1650807" y="4667864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cap="none" dirty="0" smtClean="0"/>
                <a:t>30μs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90663" y="4149126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dirty="0"/>
                <a:t>1</a:t>
              </a:r>
              <a:r>
                <a:rPr lang="en-US" sz="1600" cap="none" dirty="0" smtClean="0"/>
                <a:t>0μs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70495" y="4725645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dirty="0"/>
                <a:t>5</a:t>
              </a:r>
              <a:r>
                <a:rPr lang="en-US" sz="1600" cap="none" dirty="0" smtClean="0"/>
                <a:t>0μs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547728" y="4654357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cap="none" smtClean="0"/>
                <a:t>10μs</a:t>
              </a:r>
              <a:endParaRPr lang="en-US" sz="1600" cap="none" dirty="0" smtClean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8972" y="4680992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dirty="0"/>
                <a:t>2</a:t>
              </a:r>
              <a:r>
                <a:rPr lang="en-US" sz="1600" cap="none" dirty="0" smtClean="0"/>
                <a:t>μs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849572" y="4673753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dirty="0"/>
                <a:t>2</a:t>
              </a:r>
              <a:r>
                <a:rPr lang="en-US" sz="1600" cap="none" dirty="0" smtClean="0"/>
                <a:t>μs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016856" y="4695645"/>
              <a:ext cx="619662" cy="3584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sz="1600" cap="none" dirty="0" smtClean="0"/>
                <a:t>30μs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2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22847 0.2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305E-6 -4.45113E-6 L 0.15718 -0.29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9" y="-14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Merge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0511" y="1994755"/>
            <a:ext cx="3477716" cy="521560"/>
            <a:chOff x="-3945385" y="5041099"/>
            <a:chExt cx="3477716" cy="521560"/>
          </a:xfrm>
        </p:grpSpPr>
        <p:pic>
          <p:nvPicPr>
            <p:cNvPr id="110" name="Picture 1028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45385" y="5041099"/>
              <a:ext cx="333781" cy="52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" name="TextBox 111"/>
            <p:cNvSpPr txBox="1"/>
            <p:nvPr/>
          </p:nvSpPr>
          <p:spPr>
            <a:xfrm>
              <a:off x="-3132544" y="5086083"/>
              <a:ext cx="2664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Merged Processing Graph:</a:t>
              </a:r>
              <a:endParaRPr lang="en-US" dirty="0"/>
            </a:p>
          </p:txBody>
        </p:sp>
        <p:pic>
          <p:nvPicPr>
            <p:cNvPr id="113" name="Picture 57" descr="icon_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556576" y="5047567"/>
              <a:ext cx="437542" cy="500821"/>
            </a:xfrm>
            <a:prstGeom prst="rect">
              <a:avLst/>
            </a:prstGeom>
            <a:noFill/>
          </p:spPr>
        </p:pic>
      </p:grpSp>
      <p:sp>
        <p:nvSpPr>
          <p:cNvPr id="164" name="Rectangle 163"/>
          <p:cNvSpPr/>
          <p:nvPr/>
        </p:nvSpPr>
        <p:spPr>
          <a:xfrm>
            <a:off x="1132789" y="3943112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 Packets</a:t>
            </a:r>
            <a:endParaRPr lang="en-US" sz="1400" dirty="0"/>
          </a:p>
        </p:txBody>
      </p:sp>
      <p:sp>
        <p:nvSpPr>
          <p:cNvPr id="165" name="Rectangle 164"/>
          <p:cNvSpPr/>
          <p:nvPr/>
        </p:nvSpPr>
        <p:spPr>
          <a:xfrm>
            <a:off x="2212955" y="3943112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Header Classifier</a:t>
            </a:r>
            <a:endParaRPr lang="en-US" sz="1400" dirty="0"/>
          </a:p>
        </p:txBody>
      </p:sp>
      <p:sp>
        <p:nvSpPr>
          <p:cNvPr id="166" name="Rectangle 165"/>
          <p:cNvSpPr/>
          <p:nvPr/>
        </p:nvSpPr>
        <p:spPr>
          <a:xfrm>
            <a:off x="5685746" y="5318351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Drop</a:t>
            </a:r>
            <a:endParaRPr lang="en-US" sz="1400" dirty="0"/>
          </a:p>
        </p:txBody>
      </p:sp>
      <p:sp>
        <p:nvSpPr>
          <p:cNvPr id="167" name="Rectangle 166"/>
          <p:cNvSpPr/>
          <p:nvPr/>
        </p:nvSpPr>
        <p:spPr>
          <a:xfrm>
            <a:off x="5685745" y="4022950"/>
            <a:ext cx="905197" cy="47285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Alert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(IPS)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68" name="Straight Arrow Connector 167"/>
          <p:cNvCxnSpPr>
            <a:stCxn id="164" idx="3"/>
            <a:endCxn id="165" idx="1"/>
          </p:cNvCxnSpPr>
          <p:nvPr/>
        </p:nvCxnSpPr>
        <p:spPr>
          <a:xfrm>
            <a:off x="2037986" y="4179537"/>
            <a:ext cx="174969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4448893" y="2575151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DPI</a:t>
            </a:r>
            <a:endParaRPr lang="en-US" sz="1400" dirty="0"/>
          </a:p>
        </p:txBody>
      </p:sp>
      <p:sp>
        <p:nvSpPr>
          <p:cNvPr id="170" name="Rectangle 169"/>
          <p:cNvSpPr/>
          <p:nvPr/>
        </p:nvSpPr>
        <p:spPr>
          <a:xfrm>
            <a:off x="4448893" y="3276600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DPI</a:t>
            </a:r>
            <a:endParaRPr lang="en-US" sz="1400" dirty="0"/>
          </a:p>
        </p:txBody>
      </p:sp>
      <p:sp>
        <p:nvSpPr>
          <p:cNvPr id="171" name="Rectangle 170"/>
          <p:cNvSpPr/>
          <p:nvPr/>
        </p:nvSpPr>
        <p:spPr>
          <a:xfrm>
            <a:off x="4448892" y="4022951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DPI</a:t>
            </a:r>
            <a:endParaRPr lang="en-US" sz="1400" dirty="0"/>
          </a:p>
        </p:txBody>
      </p:sp>
      <p:sp>
        <p:nvSpPr>
          <p:cNvPr id="172" name="Rectangle 171"/>
          <p:cNvSpPr/>
          <p:nvPr/>
        </p:nvSpPr>
        <p:spPr>
          <a:xfrm>
            <a:off x="6816884" y="4022951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Output</a:t>
            </a:r>
            <a:endParaRPr lang="en-US" sz="1400" dirty="0"/>
          </a:p>
        </p:txBody>
      </p:sp>
      <p:cxnSp>
        <p:nvCxnSpPr>
          <p:cNvPr id="173" name="Straight Arrow Connector 172"/>
          <p:cNvCxnSpPr>
            <a:stCxn id="169" idx="3"/>
            <a:endCxn id="166" idx="1"/>
          </p:cNvCxnSpPr>
          <p:nvPr/>
        </p:nvCxnSpPr>
        <p:spPr>
          <a:xfrm>
            <a:off x="5354090" y="2811576"/>
            <a:ext cx="331656" cy="274320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3"/>
            <a:endCxn id="167" idx="1"/>
          </p:cNvCxnSpPr>
          <p:nvPr/>
        </p:nvCxnSpPr>
        <p:spPr>
          <a:xfrm>
            <a:off x="5354090" y="3513025"/>
            <a:ext cx="331655" cy="74635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3"/>
            <a:endCxn id="166" idx="1"/>
          </p:cNvCxnSpPr>
          <p:nvPr/>
        </p:nvCxnSpPr>
        <p:spPr>
          <a:xfrm>
            <a:off x="5354090" y="3513025"/>
            <a:ext cx="331656" cy="204175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69" idx="3"/>
            <a:endCxn id="167" idx="1"/>
          </p:cNvCxnSpPr>
          <p:nvPr/>
        </p:nvCxnSpPr>
        <p:spPr>
          <a:xfrm>
            <a:off x="5354090" y="2811576"/>
            <a:ext cx="331655" cy="144779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71" idx="3"/>
            <a:endCxn id="166" idx="1"/>
          </p:cNvCxnSpPr>
          <p:nvPr/>
        </p:nvCxnSpPr>
        <p:spPr>
          <a:xfrm>
            <a:off x="5354089" y="4259376"/>
            <a:ext cx="331657" cy="129540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1" idx="3"/>
            <a:endCxn id="167" idx="1"/>
          </p:cNvCxnSpPr>
          <p:nvPr/>
        </p:nvCxnSpPr>
        <p:spPr>
          <a:xfrm flipV="1">
            <a:off x="5354089" y="4259375"/>
            <a:ext cx="331656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67" idx="3"/>
            <a:endCxn id="172" idx="1"/>
          </p:cNvCxnSpPr>
          <p:nvPr/>
        </p:nvCxnSpPr>
        <p:spPr>
          <a:xfrm>
            <a:off x="6590942" y="4259375"/>
            <a:ext cx="225942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65" idx="3"/>
            <a:endCxn id="181" idx="1"/>
          </p:cNvCxnSpPr>
          <p:nvPr/>
        </p:nvCxnSpPr>
        <p:spPr>
          <a:xfrm>
            <a:off x="3118152" y="4179537"/>
            <a:ext cx="241411" cy="765638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3359563" y="4708750"/>
            <a:ext cx="905197" cy="47285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Alert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(Firewall)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359562" y="4022950"/>
            <a:ext cx="905197" cy="47285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Alert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(Firewall)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359563" y="3276600"/>
            <a:ext cx="905197" cy="47285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Alert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(Firewall)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359563" y="2575150"/>
            <a:ext cx="905197" cy="47285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Alert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(Firewall)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85" name="Straight Arrow Connector 184"/>
          <p:cNvCxnSpPr>
            <a:stCxn id="165" idx="3"/>
            <a:endCxn id="182" idx="1"/>
          </p:cNvCxnSpPr>
          <p:nvPr/>
        </p:nvCxnSpPr>
        <p:spPr>
          <a:xfrm>
            <a:off x="3118152" y="4179537"/>
            <a:ext cx="241410" cy="79838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65" idx="3"/>
            <a:endCxn id="183" idx="1"/>
          </p:cNvCxnSpPr>
          <p:nvPr/>
        </p:nvCxnSpPr>
        <p:spPr>
          <a:xfrm flipV="1">
            <a:off x="3118152" y="3513025"/>
            <a:ext cx="241411" cy="6665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65" idx="3"/>
            <a:endCxn id="184" idx="1"/>
          </p:cNvCxnSpPr>
          <p:nvPr/>
        </p:nvCxnSpPr>
        <p:spPr>
          <a:xfrm flipV="1">
            <a:off x="3118152" y="2811575"/>
            <a:ext cx="241411" cy="136796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84" idx="3"/>
            <a:endCxn id="169" idx="1"/>
          </p:cNvCxnSpPr>
          <p:nvPr/>
        </p:nvCxnSpPr>
        <p:spPr>
          <a:xfrm>
            <a:off x="4264760" y="2811575"/>
            <a:ext cx="184133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83" idx="3"/>
            <a:endCxn id="170" idx="1"/>
          </p:cNvCxnSpPr>
          <p:nvPr/>
        </p:nvCxnSpPr>
        <p:spPr>
          <a:xfrm>
            <a:off x="4264760" y="3513025"/>
            <a:ext cx="18413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82" idx="3"/>
            <a:endCxn id="171" idx="1"/>
          </p:cNvCxnSpPr>
          <p:nvPr/>
        </p:nvCxnSpPr>
        <p:spPr>
          <a:xfrm>
            <a:off x="4264759" y="4259375"/>
            <a:ext cx="184133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3118152" y="2812473"/>
            <a:ext cx="1329156" cy="1357745"/>
          </a:xfrm>
          <a:custGeom>
            <a:avLst/>
            <a:gdLst>
              <a:gd name="connsiteX0" fmla="*/ 0 w 1620982"/>
              <a:gd name="connsiteY0" fmla="*/ 1357745 h 1357745"/>
              <a:gd name="connsiteX1" fmla="*/ 360218 w 1620982"/>
              <a:gd name="connsiteY1" fmla="*/ 360218 h 1357745"/>
              <a:gd name="connsiteX2" fmla="*/ 1427018 w 1620982"/>
              <a:gd name="connsiteY2" fmla="*/ 360218 h 1357745"/>
              <a:gd name="connsiteX3" fmla="*/ 1620982 w 1620982"/>
              <a:gd name="connsiteY3" fmla="*/ 0 h 13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982" h="1357745">
                <a:moveTo>
                  <a:pt x="0" y="1357745"/>
                </a:moveTo>
                <a:lnTo>
                  <a:pt x="360218" y="360218"/>
                </a:lnTo>
                <a:lnTo>
                  <a:pt x="1427018" y="360218"/>
                </a:lnTo>
                <a:lnTo>
                  <a:pt x="1620982" y="0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18152" y="3532909"/>
            <a:ext cx="1301448" cy="637309"/>
          </a:xfrm>
          <a:custGeom>
            <a:avLst/>
            <a:gdLst>
              <a:gd name="connsiteX0" fmla="*/ 0 w 1607127"/>
              <a:gd name="connsiteY0" fmla="*/ 637309 h 637309"/>
              <a:gd name="connsiteX1" fmla="*/ 346363 w 1607127"/>
              <a:gd name="connsiteY1" fmla="*/ 360218 h 637309"/>
              <a:gd name="connsiteX2" fmla="*/ 1413163 w 1607127"/>
              <a:gd name="connsiteY2" fmla="*/ 360218 h 637309"/>
              <a:gd name="connsiteX3" fmla="*/ 1607127 w 1607127"/>
              <a:gd name="connsiteY3" fmla="*/ 0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127" h="637309">
                <a:moveTo>
                  <a:pt x="0" y="637309"/>
                </a:moveTo>
                <a:lnTo>
                  <a:pt x="346363" y="360218"/>
                </a:lnTo>
                <a:lnTo>
                  <a:pt x="1413163" y="360218"/>
                </a:lnTo>
                <a:lnTo>
                  <a:pt x="1607127" y="0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3118151" y="4184073"/>
            <a:ext cx="1315304" cy="380551"/>
          </a:xfrm>
          <a:custGeom>
            <a:avLst/>
            <a:gdLst>
              <a:gd name="connsiteX0" fmla="*/ 0 w 1634837"/>
              <a:gd name="connsiteY0" fmla="*/ 0 h 429491"/>
              <a:gd name="connsiteX1" fmla="*/ 387927 w 1634837"/>
              <a:gd name="connsiteY1" fmla="*/ 429491 h 429491"/>
              <a:gd name="connsiteX2" fmla="*/ 1454727 w 1634837"/>
              <a:gd name="connsiteY2" fmla="*/ 429491 h 429491"/>
              <a:gd name="connsiteX3" fmla="*/ 1634837 w 1634837"/>
              <a:gd name="connsiteY3" fmla="*/ 83127 h 429491"/>
              <a:gd name="connsiteX4" fmla="*/ 1634837 w 1634837"/>
              <a:gd name="connsiteY4" fmla="*/ 83127 h 429491"/>
              <a:gd name="connsiteX5" fmla="*/ 1634837 w 1634837"/>
              <a:gd name="connsiteY5" fmla="*/ 83127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4837" h="429491">
                <a:moveTo>
                  <a:pt x="0" y="0"/>
                </a:moveTo>
                <a:lnTo>
                  <a:pt x="387927" y="429491"/>
                </a:lnTo>
                <a:lnTo>
                  <a:pt x="1454727" y="429491"/>
                </a:lnTo>
                <a:lnTo>
                  <a:pt x="1634837" y="83127"/>
                </a:lnTo>
                <a:lnTo>
                  <a:pt x="1634837" y="83127"/>
                </a:lnTo>
                <a:lnTo>
                  <a:pt x="1634837" y="83127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3118151" y="4184073"/>
            <a:ext cx="3698733" cy="471054"/>
          </a:xfrm>
          <a:custGeom>
            <a:avLst/>
            <a:gdLst>
              <a:gd name="connsiteX0" fmla="*/ 0 w 4364182"/>
              <a:gd name="connsiteY0" fmla="*/ 0 h 471054"/>
              <a:gd name="connsiteX1" fmla="*/ 346363 w 4364182"/>
              <a:gd name="connsiteY1" fmla="*/ 471054 h 471054"/>
              <a:gd name="connsiteX2" fmla="*/ 4197927 w 4364182"/>
              <a:gd name="connsiteY2" fmla="*/ 471054 h 471054"/>
              <a:gd name="connsiteX3" fmla="*/ 4364182 w 4364182"/>
              <a:gd name="connsiteY3" fmla="*/ 69272 h 4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4182" h="471054">
                <a:moveTo>
                  <a:pt x="0" y="0"/>
                </a:moveTo>
                <a:lnTo>
                  <a:pt x="346363" y="471054"/>
                </a:lnTo>
                <a:lnTo>
                  <a:pt x="4197927" y="471054"/>
                </a:lnTo>
                <a:lnTo>
                  <a:pt x="4364182" y="69272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4264759" y="4253345"/>
            <a:ext cx="2552126" cy="706582"/>
          </a:xfrm>
          <a:custGeom>
            <a:avLst/>
            <a:gdLst>
              <a:gd name="connsiteX0" fmla="*/ 0 w 3061855"/>
              <a:gd name="connsiteY0" fmla="*/ 706582 h 706582"/>
              <a:gd name="connsiteX1" fmla="*/ 2895600 w 3061855"/>
              <a:gd name="connsiteY1" fmla="*/ 706582 h 706582"/>
              <a:gd name="connsiteX2" fmla="*/ 3061855 w 3061855"/>
              <a:gd name="connsiteY2" fmla="*/ 0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1855" h="706582">
                <a:moveTo>
                  <a:pt x="0" y="706582"/>
                </a:moveTo>
                <a:lnTo>
                  <a:pt x="2895600" y="706582"/>
                </a:lnTo>
                <a:lnTo>
                  <a:pt x="3061855" y="0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3118152" y="4184073"/>
            <a:ext cx="2567594" cy="1369805"/>
          </a:xfrm>
          <a:custGeom>
            <a:avLst/>
            <a:gdLst>
              <a:gd name="connsiteX0" fmla="*/ 0 w 3228109"/>
              <a:gd name="connsiteY0" fmla="*/ 0 h 1316182"/>
              <a:gd name="connsiteX1" fmla="*/ 332509 w 3228109"/>
              <a:gd name="connsiteY1" fmla="*/ 1316182 h 1316182"/>
              <a:gd name="connsiteX2" fmla="*/ 3228109 w 3228109"/>
              <a:gd name="connsiteY2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8109" h="1316182">
                <a:moveTo>
                  <a:pt x="0" y="0"/>
                </a:moveTo>
                <a:lnTo>
                  <a:pt x="332509" y="1316182"/>
                </a:lnTo>
                <a:lnTo>
                  <a:pt x="3228109" y="1316182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ight Arrow 196"/>
          <p:cNvSpPr/>
          <p:nvPr/>
        </p:nvSpPr>
        <p:spPr>
          <a:xfrm>
            <a:off x="1132790" y="5791200"/>
            <a:ext cx="6589292" cy="573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Shorter Diameter (less classifiers)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0648" y="2134615"/>
            <a:ext cx="2258704" cy="65826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b="1" cap="none" dirty="0" smtClean="0"/>
              <a:t>Algorithm and </a:t>
            </a:r>
            <a:r>
              <a:rPr lang="en-US" b="1" cap="none" smtClean="0"/>
              <a:t>details </a:t>
            </a:r>
            <a:br>
              <a:rPr lang="en-US" b="1" cap="none" smtClean="0"/>
            </a:br>
            <a:r>
              <a:rPr lang="en-US" b="1" cap="none" smtClean="0"/>
              <a:t>are in </a:t>
            </a:r>
            <a:r>
              <a:rPr lang="en-US" b="1" cap="none" dirty="0" smtClean="0"/>
              <a:t>the paper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391" y="4376915"/>
            <a:ext cx="619662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cap="none" dirty="0" smtClean="0"/>
              <a:t>30μs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72899" y="5146963"/>
            <a:ext cx="619662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dirty="0"/>
              <a:t>1</a:t>
            </a:r>
            <a:r>
              <a:rPr lang="en-US" sz="1600" cap="none" dirty="0" smtClean="0"/>
              <a:t>0μs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82497" y="4628315"/>
            <a:ext cx="619662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dirty="0"/>
              <a:t>5</a:t>
            </a:r>
            <a:r>
              <a:rPr lang="en-US" sz="1600" cap="none" dirty="0" smtClean="0"/>
              <a:t>0μs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28608" y="4626945"/>
            <a:ext cx="619662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cap="none" smtClean="0"/>
              <a:t>10μs</a:t>
            </a:r>
            <a:endParaRPr lang="en-US" sz="1600" cap="none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3801486" y="6373539"/>
            <a:ext cx="1200926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dirty="0" smtClean="0"/>
              <a:t>Total: 104</a:t>
            </a:r>
            <a:r>
              <a:rPr lang="en-US" sz="1600" cap="none" dirty="0" smtClean="0"/>
              <a:t>μs (22% improvement)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5556" y="4390043"/>
            <a:ext cx="619662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cap="none" dirty="0" smtClean="0"/>
              <a:t>μs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57983" y="4493126"/>
            <a:ext cx="619662" cy="358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cap="none" dirty="0" smtClean="0"/>
              <a:t>μs</a:t>
            </a:r>
          </a:p>
        </p:txBody>
      </p:sp>
    </p:spTree>
    <p:extLst>
      <p:ext uri="{BB962C8B-B14F-4D97-AF65-F5344CB8AC3E}">
        <p14:creationId xmlns:p14="http://schemas.microsoft.com/office/powerpoint/2010/main" val="15885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OpenBox</a:t>
            </a:r>
            <a:r>
              <a:rPr lang="en-US" dirty="0" smtClean="0"/>
              <a:t> Data Plane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5048" y="1640603"/>
            <a:ext cx="913548" cy="506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Read Packets</a:t>
            </a:r>
            <a:endParaRPr lang="en-US" sz="1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833516" y="2524151"/>
            <a:ext cx="1135209" cy="1469151"/>
            <a:chOff x="1420188" y="3395761"/>
            <a:chExt cx="1135209" cy="1469151"/>
          </a:xfrm>
        </p:grpSpPr>
        <p:sp>
          <p:nvSpPr>
            <p:cNvPr id="33" name="Rectangle 32"/>
            <p:cNvSpPr/>
            <p:nvPr/>
          </p:nvSpPr>
          <p:spPr>
            <a:xfrm>
              <a:off x="1533430" y="3395761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Header Classifier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33430" y="396269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DPI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20188" y="4557135"/>
              <a:ext cx="113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Classification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55177" y="5230490"/>
            <a:ext cx="1887111" cy="1377925"/>
            <a:chOff x="2446978" y="4951743"/>
            <a:chExt cx="1887111" cy="1377925"/>
          </a:xfrm>
        </p:grpSpPr>
        <p:sp>
          <p:nvSpPr>
            <p:cNvPr id="5" name="Rectangle 4"/>
            <p:cNvSpPr/>
            <p:nvPr/>
          </p:nvSpPr>
          <p:spPr>
            <a:xfrm>
              <a:off x="2446978" y="5516027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VLAN Pop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46978" y="4951743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VLAN Push</a:t>
              </a:r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20541" y="5240211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Rewrite Header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5397" y="6021891"/>
              <a:ext cx="1688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Header Modification</a:t>
              </a:r>
              <a:endParaRPr lang="en-US" sz="1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426133" y="5049385"/>
            <a:ext cx="1897227" cy="1374487"/>
            <a:chOff x="4762412" y="5262958"/>
            <a:chExt cx="1897227" cy="1374487"/>
          </a:xfrm>
        </p:grpSpPr>
        <p:sp>
          <p:nvSpPr>
            <p:cNvPr id="15" name="Rectangle 14"/>
            <p:cNvSpPr/>
            <p:nvPr/>
          </p:nvSpPr>
          <p:spPr>
            <a:xfrm>
              <a:off x="5248787" y="5262958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Begin Transaction</a:t>
              </a:r>
              <a:endParaRPr lang="en-US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46091" y="582746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Rollback Transaction</a:t>
              </a:r>
              <a:endParaRPr lang="en-US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62412" y="582746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Commit Transaction</a:t>
              </a:r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56507" y="6329668"/>
              <a:ext cx="1106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Transactions</a:t>
              </a:r>
              <a:endParaRPr lang="en-US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6964" y="4368481"/>
            <a:ext cx="1384701" cy="1419236"/>
            <a:chOff x="385048" y="5202217"/>
            <a:chExt cx="1384701" cy="1419236"/>
          </a:xfrm>
        </p:grpSpPr>
        <p:sp>
          <p:nvSpPr>
            <p:cNvPr id="18" name="Rectangle 17"/>
            <p:cNvSpPr/>
            <p:nvPr/>
          </p:nvSpPr>
          <p:spPr>
            <a:xfrm>
              <a:off x="619882" y="5202217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Gzip</a:t>
              </a:r>
              <a:r>
                <a:rPr lang="en-US" sz="1100" dirty="0" smtClean="0"/>
                <a:t> Decompress</a:t>
              </a:r>
              <a:endParaRPr lang="en-US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9882" y="5766501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Gzip</a:t>
              </a:r>
              <a:r>
                <a:rPr lang="en-US" sz="1100" dirty="0" smtClean="0"/>
                <a:t> Compress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048" y="6313676"/>
              <a:ext cx="1384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De/compression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62885" y="1666600"/>
            <a:ext cx="1215597" cy="1956985"/>
            <a:chOff x="2656028" y="1564675"/>
            <a:chExt cx="1215597" cy="1956985"/>
          </a:xfrm>
        </p:grpSpPr>
        <p:sp>
          <p:nvSpPr>
            <p:cNvPr id="20" name="Rectangle 19"/>
            <p:cNvSpPr/>
            <p:nvPr/>
          </p:nvSpPr>
          <p:spPr>
            <a:xfrm>
              <a:off x="2817732" y="156467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HTML Normalizer</a:t>
              </a:r>
              <a:endParaRPr lang="en-US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7732" y="2128959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JavaScript Normalizer</a:t>
              </a:r>
              <a:endParaRPr lang="en-US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7732" y="2692758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XML Normalizer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56028" y="3213883"/>
              <a:ext cx="1215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Normalization</a:t>
              </a:r>
              <a:endParaRPr lang="en-US" sz="1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08440" y="1675006"/>
            <a:ext cx="913548" cy="1355284"/>
            <a:chOff x="4094462" y="1564675"/>
            <a:chExt cx="913548" cy="1355284"/>
          </a:xfrm>
        </p:grpSpPr>
        <p:sp>
          <p:nvSpPr>
            <p:cNvPr id="12" name="Rectangle 11"/>
            <p:cNvSpPr/>
            <p:nvPr/>
          </p:nvSpPr>
          <p:spPr>
            <a:xfrm>
              <a:off x="4094462" y="156467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Store Packet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94462" y="2128959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Restore Packet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65214" y="2612182"/>
              <a:ext cx="756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Caching</a:t>
              </a:r>
              <a:endParaRPr lang="en-US" sz="1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59244" y="1836860"/>
            <a:ext cx="913548" cy="1374581"/>
            <a:chOff x="6034033" y="1794829"/>
            <a:chExt cx="913548" cy="1374581"/>
          </a:xfrm>
        </p:grpSpPr>
        <p:sp>
          <p:nvSpPr>
            <p:cNvPr id="35" name="Rectangle 34"/>
            <p:cNvSpPr/>
            <p:nvPr/>
          </p:nvSpPr>
          <p:spPr>
            <a:xfrm>
              <a:off x="6034033" y="1794829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Alert</a:t>
              </a:r>
              <a:endParaRPr lang="en-US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34033" y="2361763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Log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39841" y="2861633"/>
              <a:ext cx="901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Reporting</a:t>
              </a:r>
              <a:endParaRPr lang="en-US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9747" y="2202937"/>
            <a:ext cx="923905" cy="1363822"/>
            <a:chOff x="7762895" y="2300968"/>
            <a:chExt cx="923905" cy="1363822"/>
          </a:xfrm>
        </p:grpSpPr>
        <p:sp>
          <p:nvSpPr>
            <p:cNvPr id="31" name="Rectangle 30"/>
            <p:cNvSpPr/>
            <p:nvPr/>
          </p:nvSpPr>
          <p:spPr>
            <a:xfrm>
              <a:off x="7773252" y="2300968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Output</a:t>
              </a:r>
              <a:endParaRPr lang="en-US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73252" y="2861633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Drop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62895" y="3357013"/>
              <a:ext cx="900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Terminals</a:t>
              </a:r>
              <a:endParaRPr lang="en-US" sz="1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03435" y="3685525"/>
            <a:ext cx="1922698" cy="1408356"/>
            <a:chOff x="6481425" y="3962695"/>
            <a:chExt cx="1922698" cy="1408356"/>
          </a:xfrm>
        </p:grpSpPr>
        <p:sp>
          <p:nvSpPr>
            <p:cNvPr id="8" name="Rectangle 7"/>
            <p:cNvSpPr/>
            <p:nvPr/>
          </p:nvSpPr>
          <p:spPr>
            <a:xfrm>
              <a:off x="6490807" y="396269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FIFO Queue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90575" y="396269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Front Drop Queue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90575" y="455713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RED Queue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81425" y="4557135"/>
              <a:ext cx="913548" cy="5061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Leaky Bucket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93038" y="5063274"/>
              <a:ext cx="1694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Queue Management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62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OpenBox</a:t>
            </a:r>
            <a:r>
              <a:rPr lang="en-US" dirty="0"/>
              <a:t> Data Plane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94906" y="3421117"/>
            <a:ext cx="2992891" cy="1503355"/>
            <a:chOff x="3605530" y="4765249"/>
            <a:chExt cx="2992891" cy="1503355"/>
          </a:xfrm>
        </p:grpSpPr>
        <p:grpSp>
          <p:nvGrpSpPr>
            <p:cNvPr id="6" name="Group 5"/>
            <p:cNvGrpSpPr/>
            <p:nvPr/>
          </p:nvGrpSpPr>
          <p:grpSpPr>
            <a:xfrm>
              <a:off x="4363939" y="4765249"/>
              <a:ext cx="1741008" cy="764691"/>
              <a:chOff x="3786788" y="3233594"/>
              <a:chExt cx="778199" cy="36854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1" name="Cube 10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Arrow 11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605530" y="5529940"/>
              <a:ext cx="299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OpenBox Service Instance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1060" y="5899272"/>
              <a:ext cx="186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or Physical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9852" y="5063653"/>
            <a:ext cx="689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Provides data plane services to realize the logic of network functions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Controlled by the logically-centralized </a:t>
            </a:r>
            <a:r>
              <a:rPr lang="en-US" dirty="0" err="1" smtClean="0"/>
              <a:t>OpenBox</a:t>
            </a:r>
            <a:r>
              <a:rPr lang="en-US" dirty="0" smtClean="0"/>
              <a:t>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 Plane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8378" y="3421117"/>
            <a:ext cx="2992891" cy="1503355"/>
            <a:chOff x="3605530" y="4765249"/>
            <a:chExt cx="2992891" cy="1503355"/>
          </a:xfrm>
        </p:grpSpPr>
        <p:grpSp>
          <p:nvGrpSpPr>
            <p:cNvPr id="64" name="Group 63"/>
            <p:cNvGrpSpPr/>
            <p:nvPr/>
          </p:nvGrpSpPr>
          <p:grpSpPr>
            <a:xfrm>
              <a:off x="4363939" y="4765249"/>
              <a:ext cx="1741008" cy="764691"/>
              <a:chOff x="3786788" y="3233594"/>
              <a:chExt cx="778199" cy="368541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67" name="Cube 66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ight Arrow 67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ight Arrow 68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3605530" y="5529940"/>
              <a:ext cx="299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OpenBox Service Instance</a:t>
              </a:r>
              <a:endParaRPr lang="en-US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82381" y="5899272"/>
              <a:ext cx="1025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Software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63233" y="3421117"/>
            <a:ext cx="3037042" cy="2888349"/>
            <a:chOff x="3561379" y="4765249"/>
            <a:chExt cx="3037042" cy="2888349"/>
          </a:xfrm>
        </p:grpSpPr>
        <p:grpSp>
          <p:nvGrpSpPr>
            <p:cNvPr id="60" name="Group 59"/>
            <p:cNvGrpSpPr/>
            <p:nvPr/>
          </p:nvGrpSpPr>
          <p:grpSpPr>
            <a:xfrm>
              <a:off x="4363939" y="4765249"/>
              <a:ext cx="1741008" cy="764691"/>
              <a:chOff x="3786788" y="3233594"/>
              <a:chExt cx="778199" cy="36854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75" name="Cube 74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ight Arrow 75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ight Arrow 76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3605530" y="5529940"/>
              <a:ext cx="299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OpenBox Service Instance</a:t>
              </a:r>
              <a:endParaRPr lang="en-US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1379" y="5899272"/>
              <a:ext cx="296254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Hardware</a:t>
              </a:r>
            </a:p>
            <a:p>
              <a:pPr algn="ctr"/>
              <a:r>
                <a:rPr lang="en-US" dirty="0" smtClean="0"/>
                <a:t>(TCAM)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E.g., an </a:t>
              </a:r>
              <a:r>
                <a:rPr lang="en-US" dirty="0" err="1" smtClean="0"/>
                <a:t>OpenFlow</a:t>
              </a:r>
              <a:r>
                <a:rPr lang="en-US" dirty="0" smtClean="0"/>
                <a:t> switch</a:t>
              </a:r>
              <a:br>
                <a:rPr lang="en-US" dirty="0" smtClean="0"/>
              </a:br>
              <a:r>
                <a:rPr lang="en-US" dirty="0" smtClean="0"/>
                <a:t>with encapsulation features</a:t>
              </a:r>
            </a:p>
            <a:p>
              <a:pPr algn="ctr"/>
              <a:r>
                <a:rPr lang="en-US" dirty="0" smtClean="0"/>
                <a:t>(e.g., NSH, </a:t>
              </a:r>
              <a:r>
                <a:rPr lang="en-US" dirty="0" err="1" smtClean="0"/>
                <a:t>Geneve</a:t>
              </a:r>
              <a:r>
                <a:rPr lang="en-US" dirty="0" smtClean="0"/>
                <a:t>, </a:t>
              </a:r>
              <a:r>
                <a:rPr lang="en-US" dirty="0" err="1" smtClean="0"/>
                <a:t>FlowTags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2677167" y="2852921"/>
            <a:ext cx="913548" cy="506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Header Classifier</a:t>
            </a:r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6476897" y="1711635"/>
            <a:ext cx="913548" cy="506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Alert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6476897" y="2270662"/>
            <a:ext cx="913548" cy="506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DPI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6476897" y="2841665"/>
            <a:ext cx="913548" cy="506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Rewrite Header</a:t>
            </a:r>
            <a:endParaRPr lang="en-US" sz="1200" dirty="0"/>
          </a:p>
        </p:txBody>
      </p:sp>
      <p:sp>
        <p:nvSpPr>
          <p:cNvPr id="23" name="Folded Corner 22"/>
          <p:cNvSpPr/>
          <p:nvPr/>
        </p:nvSpPr>
        <p:spPr>
          <a:xfrm>
            <a:off x="144537" y="3512050"/>
            <a:ext cx="841531" cy="964522"/>
          </a:xfrm>
          <a:prstGeom prst="foldedCorner">
            <a:avLst>
              <a:gd name="adj" fmla="val 3121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108471" y="3604705"/>
            <a:ext cx="482788" cy="764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5095097" y="3617854"/>
            <a:ext cx="360577" cy="764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8199913" y="3604705"/>
            <a:ext cx="482788" cy="764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olded Corner 100"/>
          <p:cNvSpPr/>
          <p:nvPr/>
        </p:nvSpPr>
        <p:spPr>
          <a:xfrm>
            <a:off x="4173837" y="3512050"/>
            <a:ext cx="841531" cy="964522"/>
          </a:xfrm>
          <a:prstGeom prst="foldedCorner">
            <a:avLst>
              <a:gd name="adj" fmla="val 3121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73837" y="3197595"/>
            <a:ext cx="841531" cy="31445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Metadata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Processing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475" y="2090090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 Packets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628237" y="2090090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Header Classifier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844421" y="2755157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Drop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9672" y="2326515"/>
            <a:ext cx="368565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80163" y="2090089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Output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68816" y="2326513"/>
            <a:ext cx="311347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44419" y="2090088"/>
            <a:ext cx="905197" cy="4728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Write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Metadata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3619" y="2090088"/>
            <a:ext cx="905197" cy="4728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Encapsulate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Metadata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49616" y="2326513"/>
            <a:ext cx="31400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33434" y="2326513"/>
            <a:ext cx="310985" cy="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33434" y="2326515"/>
            <a:ext cx="310987" cy="665067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532694" y="1910030"/>
            <a:ext cx="2743200" cy="429491"/>
          </a:xfrm>
          <a:custGeom>
            <a:avLst/>
            <a:gdLst>
              <a:gd name="connsiteX0" fmla="*/ 0 w 2743200"/>
              <a:gd name="connsiteY0" fmla="*/ 415636 h 429491"/>
              <a:gd name="connsiteX1" fmla="*/ 318654 w 2743200"/>
              <a:gd name="connsiteY1" fmla="*/ 0 h 429491"/>
              <a:gd name="connsiteX2" fmla="*/ 2452254 w 2743200"/>
              <a:gd name="connsiteY2" fmla="*/ 0 h 429491"/>
              <a:gd name="connsiteX3" fmla="*/ 2743200 w 2743200"/>
              <a:gd name="connsiteY3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29491">
                <a:moveTo>
                  <a:pt x="0" y="415636"/>
                </a:moveTo>
                <a:lnTo>
                  <a:pt x="318654" y="0"/>
                </a:lnTo>
                <a:lnTo>
                  <a:pt x="2452254" y="0"/>
                </a:lnTo>
                <a:lnTo>
                  <a:pt x="2743200" y="429491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342" y="5251806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 Packets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746881" y="4546259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Drop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746882" y="5272725"/>
            <a:ext cx="905197" cy="47285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Alert 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>
            <a:off x="61586" y="5419991"/>
            <a:ext cx="314003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54912" y="3824926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DPI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4154912" y="4526375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DPI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154911" y="5272726"/>
            <a:ext cx="905197" cy="4728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DPI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878021" y="5272726"/>
            <a:ext cx="905197" cy="4728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Output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5060109" y="4061351"/>
            <a:ext cx="686772" cy="721333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1"/>
          </p:cNvCxnSpPr>
          <p:nvPr/>
        </p:nvCxnSpPr>
        <p:spPr>
          <a:xfrm>
            <a:off x="5060109" y="4762800"/>
            <a:ext cx="686773" cy="74635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1"/>
          </p:cNvCxnSpPr>
          <p:nvPr/>
        </p:nvCxnSpPr>
        <p:spPr>
          <a:xfrm>
            <a:off x="5060109" y="4762800"/>
            <a:ext cx="686772" cy="19884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1"/>
          </p:cNvCxnSpPr>
          <p:nvPr/>
        </p:nvCxnSpPr>
        <p:spPr>
          <a:xfrm>
            <a:off x="5060109" y="4061351"/>
            <a:ext cx="686773" cy="144779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 flipV="1">
            <a:off x="5060108" y="4782684"/>
            <a:ext cx="686773" cy="726467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5060108" y="5509150"/>
            <a:ext cx="686774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3"/>
          </p:cNvCxnSpPr>
          <p:nvPr/>
        </p:nvCxnSpPr>
        <p:spPr>
          <a:xfrm>
            <a:off x="6652079" y="5509150"/>
            <a:ext cx="225942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8" idx="3"/>
            <a:endCxn id="23" idx="1"/>
          </p:cNvCxnSpPr>
          <p:nvPr/>
        </p:nvCxnSpPr>
        <p:spPr>
          <a:xfrm>
            <a:off x="3760445" y="5488233"/>
            <a:ext cx="394466" cy="20918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8" idx="3"/>
            <a:endCxn id="22" idx="1"/>
          </p:cNvCxnSpPr>
          <p:nvPr/>
        </p:nvCxnSpPr>
        <p:spPr>
          <a:xfrm flipV="1">
            <a:off x="3760445" y="4762800"/>
            <a:ext cx="394467" cy="725433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4" idx="0"/>
            <a:endCxn id="21" idx="1"/>
          </p:cNvCxnSpPr>
          <p:nvPr/>
        </p:nvCxnSpPr>
        <p:spPr>
          <a:xfrm flipV="1">
            <a:off x="3782711" y="4061351"/>
            <a:ext cx="372201" cy="1418964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617542" y="5251807"/>
            <a:ext cx="905197" cy="4728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Decapsulate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Metadata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55248" y="5251808"/>
            <a:ext cx="905197" cy="4728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Read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Metadata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22739" y="5488232"/>
            <a:ext cx="332509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5187" y="1486083"/>
            <a:ext cx="1521725" cy="5100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cap="none" smtClean="0"/>
              <a:t>HW Instance:</a:t>
            </a:r>
            <a:endParaRPr lang="en-US" cap="none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225186" y="3269670"/>
            <a:ext cx="1521725" cy="5100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S</a:t>
            </a:r>
            <a:r>
              <a:rPr lang="en-US" cap="none" dirty="0" smtClean="0"/>
              <a:t>W Instance:</a:t>
            </a:r>
          </a:p>
        </p:txBody>
      </p:sp>
      <p:sp>
        <p:nvSpPr>
          <p:cNvPr id="54" name="Freeform 53"/>
          <p:cNvSpPr/>
          <p:nvPr/>
        </p:nvSpPr>
        <p:spPr>
          <a:xfrm>
            <a:off x="3782711" y="5480315"/>
            <a:ext cx="3095310" cy="566057"/>
          </a:xfrm>
          <a:custGeom>
            <a:avLst/>
            <a:gdLst>
              <a:gd name="connsiteX0" fmla="*/ 0 w 3058886"/>
              <a:gd name="connsiteY0" fmla="*/ 0 h 566057"/>
              <a:gd name="connsiteX1" fmla="*/ 326572 w 3058886"/>
              <a:gd name="connsiteY1" fmla="*/ 566057 h 566057"/>
              <a:gd name="connsiteX2" fmla="*/ 2710543 w 3058886"/>
              <a:gd name="connsiteY2" fmla="*/ 566057 h 566057"/>
              <a:gd name="connsiteX3" fmla="*/ 3058886 w 3058886"/>
              <a:gd name="connsiteY3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886" h="566057">
                <a:moveTo>
                  <a:pt x="0" y="0"/>
                </a:moveTo>
                <a:lnTo>
                  <a:pt x="326572" y="566057"/>
                </a:lnTo>
                <a:lnTo>
                  <a:pt x="2710543" y="566057"/>
                </a:lnTo>
                <a:lnTo>
                  <a:pt x="3058886" y="0"/>
                </a:ln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309712" y="5488230"/>
            <a:ext cx="332509" cy="1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Extensible Data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1124" y="4681543"/>
            <a:ext cx="43353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Up-Down Arrow 5"/>
          <p:cNvSpPr/>
          <p:nvPr/>
        </p:nvSpPr>
        <p:spPr>
          <a:xfrm>
            <a:off x="3190217" y="4157470"/>
            <a:ext cx="1898522" cy="1047523"/>
          </a:xfrm>
          <a:prstGeom prst="upDownArrow">
            <a:avLst>
              <a:gd name="adj1" fmla="val 74895"/>
              <a:gd name="adj2" fmla="val 312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OpenBox Protocol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72498" y="5404876"/>
            <a:ext cx="778199" cy="368541"/>
            <a:chOff x="3786788" y="3233594"/>
            <a:chExt cx="778199" cy="368541"/>
          </a:xfrm>
        </p:grpSpPr>
        <p:grpSp>
          <p:nvGrpSpPr>
            <p:cNvPr id="8" name="Group 7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331012" y="5404876"/>
            <a:ext cx="778199" cy="368541"/>
            <a:chOff x="3786788" y="3233594"/>
            <a:chExt cx="778199" cy="368541"/>
          </a:xfrm>
        </p:grpSpPr>
        <p:grpSp>
          <p:nvGrpSpPr>
            <p:cNvPr id="14" name="Group 13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990772" y="5727876"/>
            <a:ext cx="241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 Service Instances</a:t>
            </a:r>
            <a:endParaRPr lang="en-US" sz="1600" dirty="0"/>
          </a:p>
        </p:txBody>
      </p:sp>
      <p:pic>
        <p:nvPicPr>
          <p:cNvPr id="20" name="Picture 2" descr="Big Network Controller icon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233" y="3217324"/>
            <a:ext cx="1066111" cy="93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95938" y="3360847"/>
            <a:ext cx="104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1124" y="4329399"/>
            <a:ext cx="131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Plane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2648" y="4670424"/>
            <a:ext cx="108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Plane</a:t>
            </a:r>
            <a:endParaRPr lang="en-US" sz="1600" dirty="0"/>
          </a:p>
        </p:txBody>
      </p:sp>
      <p:sp>
        <p:nvSpPr>
          <p:cNvPr id="25" name="Up-Down Arrow 24"/>
          <p:cNvSpPr/>
          <p:nvPr/>
        </p:nvSpPr>
        <p:spPr>
          <a:xfrm>
            <a:off x="3190217" y="2914406"/>
            <a:ext cx="1755671" cy="302918"/>
          </a:xfrm>
          <a:prstGeom prst="upDownArrow">
            <a:avLst>
              <a:gd name="adj1" fmla="val 46471"/>
              <a:gd name="adj2" fmla="val 28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 API</a:t>
            </a:r>
            <a:endParaRPr lang="en-US" dirty="0"/>
          </a:p>
        </p:txBody>
      </p:sp>
      <p:pic>
        <p:nvPicPr>
          <p:cNvPr id="26" name="Picture 102" descr="WA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445" y="2516323"/>
            <a:ext cx="542455" cy="370603"/>
          </a:xfrm>
          <a:prstGeom prst="rect">
            <a:avLst/>
          </a:prstGeom>
          <a:noFill/>
        </p:spPr>
      </p:pic>
      <p:pic>
        <p:nvPicPr>
          <p:cNvPr id="27" name="Picture 1028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243" y="2431129"/>
            <a:ext cx="333781" cy="5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786294" y="1713911"/>
            <a:ext cx="913548" cy="506139"/>
          </a:xfrm>
          <a:prstGeom prst="rect">
            <a:avLst/>
          </a:prstGeom>
          <a:solidFill>
            <a:srgbClr val="DEA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Media Encoder</a:t>
            </a:r>
            <a:endParaRPr lang="en-US" sz="1200" dirty="0"/>
          </a:p>
        </p:txBody>
      </p:sp>
      <p:sp>
        <p:nvSpPr>
          <p:cNvPr id="29" name="Bent Arrow 28"/>
          <p:cNvSpPr/>
          <p:nvPr/>
        </p:nvSpPr>
        <p:spPr>
          <a:xfrm rot="10800000" flipH="1">
            <a:off x="1084933" y="2220050"/>
            <a:ext cx="1139365" cy="3551928"/>
          </a:xfrm>
          <a:prstGeom prst="bentArrow">
            <a:avLst>
              <a:gd name="adj1" fmla="val 8362"/>
              <a:gd name="adj2" fmla="val 10083"/>
              <a:gd name="adj3" fmla="val 16257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6660" y="5417463"/>
            <a:ext cx="797981" cy="364549"/>
            <a:chOff x="3786788" y="3233594"/>
            <a:chExt cx="778199" cy="368541"/>
          </a:xfrm>
        </p:grpSpPr>
        <p:grpSp>
          <p:nvGrpSpPr>
            <p:cNvPr id="34" name="Group 33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DEA87B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91386" y="5785091"/>
            <a:ext cx="3234519" cy="77035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2500" lnSpcReduction="20000"/>
          </a:bodyPr>
          <a:lstStyle/>
          <a:p>
            <a:r>
              <a:rPr lang="en-US" cap="none" dirty="0" smtClean="0"/>
              <a:t>Option 1:</a:t>
            </a:r>
          </a:p>
          <a:p>
            <a:r>
              <a:rPr lang="en-US" b="1" cap="none" dirty="0" smtClean="0"/>
              <a:t>New hardware implementation</a:t>
            </a:r>
          </a:p>
          <a:p>
            <a:r>
              <a:rPr lang="en-US" dirty="0" smtClean="0"/>
              <a:t>Supports encapsulation</a:t>
            </a:r>
            <a:endParaRPr lang="en-US" cap="none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5582264" y="1956475"/>
            <a:ext cx="2893325" cy="65961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cap="none" dirty="0" smtClean="0"/>
              <a:t>Option 2:</a:t>
            </a:r>
          </a:p>
          <a:p>
            <a:r>
              <a:rPr lang="en-US" b="1" cap="none" dirty="0" smtClean="0"/>
              <a:t>Software module injection</a:t>
            </a:r>
          </a:p>
        </p:txBody>
      </p:sp>
      <p:sp>
        <p:nvSpPr>
          <p:cNvPr id="47" name="Bent Arrow 46"/>
          <p:cNvSpPr/>
          <p:nvPr/>
        </p:nvSpPr>
        <p:spPr>
          <a:xfrm rot="5400000">
            <a:off x="2957661" y="633480"/>
            <a:ext cx="479748" cy="2995385"/>
          </a:xfrm>
          <a:prstGeom prst="bentArrow">
            <a:avLst>
              <a:gd name="adj1" fmla="val 20531"/>
              <a:gd name="adj2" fmla="val 17162"/>
              <a:gd name="adj3" fmla="val 17748"/>
              <a:gd name="adj4" fmla="val 4628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35192" y="2384635"/>
            <a:ext cx="603904" cy="5061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NEW</a:t>
            </a:r>
            <a:br>
              <a:rPr lang="en-US" sz="1200" smtClean="0">
                <a:solidFill>
                  <a:schemeClr val="tx1"/>
                </a:solidFill>
              </a:rPr>
            </a:br>
            <a:r>
              <a:rPr lang="en-US" sz="1200" smtClean="0">
                <a:solidFill>
                  <a:schemeClr val="tx1"/>
                </a:solidFill>
              </a:rPr>
              <a:t>APP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608084" y="2627907"/>
            <a:ext cx="2616291" cy="1194400"/>
            <a:chOff x="5608084" y="2627907"/>
            <a:chExt cx="2616291" cy="1194400"/>
          </a:xfrm>
        </p:grpSpPr>
        <p:sp>
          <p:nvSpPr>
            <p:cNvPr id="44" name="Curved Right Arrow 43"/>
            <p:cNvSpPr/>
            <p:nvPr/>
          </p:nvSpPr>
          <p:spPr>
            <a:xfrm flipH="1">
              <a:off x="5608084" y="2627907"/>
              <a:ext cx="695565" cy="1194400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72408" y="2793877"/>
              <a:ext cx="1051967" cy="753153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fontScale="92500" lnSpcReduction="20000"/>
            </a:bodyPr>
            <a:lstStyle/>
            <a:p>
              <a:r>
                <a:rPr lang="en-US" smtClean="0"/>
                <a:t>Custom</a:t>
              </a:r>
            </a:p>
            <a:p>
              <a:r>
                <a:rPr lang="en-US" dirty="0" smtClean="0"/>
                <a:t>s</a:t>
              </a:r>
              <a:r>
                <a:rPr lang="en-US" cap="none" dirty="0" smtClean="0"/>
                <a:t>oftware</a:t>
              </a:r>
              <a:br>
                <a:rPr lang="en-US" cap="none" dirty="0" smtClean="0"/>
              </a:br>
              <a:r>
                <a:rPr lang="en-US" cap="none" dirty="0" smtClean="0"/>
                <a:t>module (signed)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341823" y="2793877"/>
              <a:ext cx="824681" cy="846894"/>
              <a:chOff x="6341823" y="2793877"/>
              <a:chExt cx="824681" cy="84689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80671" y="2793877"/>
                <a:ext cx="685833" cy="84689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1823" y="3110970"/>
                <a:ext cx="499754" cy="499754"/>
              </a:xfrm>
              <a:prstGeom prst="rect">
                <a:avLst/>
              </a:prstGeom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4484176" y="4045818"/>
            <a:ext cx="655751" cy="1558468"/>
            <a:chOff x="4484176" y="4045818"/>
            <a:chExt cx="655751" cy="1558468"/>
          </a:xfrm>
        </p:grpSpPr>
        <p:sp>
          <p:nvSpPr>
            <p:cNvPr id="58" name="Down Arrow 57"/>
            <p:cNvSpPr/>
            <p:nvPr/>
          </p:nvSpPr>
          <p:spPr>
            <a:xfrm rot="20761820">
              <a:off x="4484176" y="4045818"/>
              <a:ext cx="170455" cy="136590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3994" y="5238856"/>
              <a:ext cx="295933" cy="36543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6319" y="5354856"/>
              <a:ext cx="215641" cy="215641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6542743" y="4046656"/>
            <a:ext cx="2601257" cy="126914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cap="none" dirty="0" smtClean="0"/>
              <a:t>On the fly</a:t>
            </a:r>
          </a:p>
          <a:p>
            <a:r>
              <a:rPr lang="en-US" dirty="0" smtClean="0"/>
              <a:t>No need to recompile</a:t>
            </a:r>
          </a:p>
          <a:p>
            <a:r>
              <a:rPr lang="en-US" dirty="0" smtClean="0"/>
              <a:t>No need to redeploy</a:t>
            </a:r>
            <a:endParaRPr 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9192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7" grpId="0" animBg="1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&amp; Reliable Data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024" y="4861106"/>
            <a:ext cx="794536" cy="3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55" y="5997009"/>
            <a:ext cx="794536" cy="3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147" y="5258672"/>
            <a:ext cx="794536" cy="3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  <a:stCxn id="13" idx="3"/>
          </p:cNvCxnSpPr>
          <p:nvPr/>
        </p:nvCxnSpPr>
        <p:spPr bwMode="auto">
          <a:xfrm flipV="1">
            <a:off x="2178837" y="5088286"/>
            <a:ext cx="1531187" cy="553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  <a:stCxn id="13" idx="3"/>
          </p:cNvCxnSpPr>
          <p:nvPr/>
        </p:nvCxnSpPr>
        <p:spPr bwMode="auto">
          <a:xfrm>
            <a:off x="2178837" y="5641449"/>
            <a:ext cx="2212218" cy="5117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329143" y="5172297"/>
            <a:ext cx="247648" cy="824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04560" y="5017292"/>
            <a:ext cx="2058786" cy="298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5185591" y="5542647"/>
            <a:ext cx="1310468" cy="6105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1" y="5485853"/>
            <a:ext cx="794536" cy="3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0"/>
          <p:cNvCxnSpPr>
            <a:cxnSpLocks noChangeShapeType="1"/>
            <a:endCxn id="13" idx="1"/>
          </p:cNvCxnSpPr>
          <p:nvPr/>
        </p:nvCxnSpPr>
        <p:spPr bwMode="auto">
          <a:xfrm>
            <a:off x="556485" y="5641448"/>
            <a:ext cx="827816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0"/>
          <p:cNvCxnSpPr>
            <a:cxnSpLocks noChangeShapeType="1"/>
            <a:stCxn id="7" idx="3"/>
          </p:cNvCxnSpPr>
          <p:nvPr/>
        </p:nvCxnSpPr>
        <p:spPr bwMode="auto">
          <a:xfrm>
            <a:off x="7228683" y="5414268"/>
            <a:ext cx="999933" cy="38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802912" y="5315467"/>
            <a:ext cx="37568" cy="1619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5" idx="0"/>
          </p:cNvCxnSpPr>
          <p:nvPr/>
        </p:nvCxnSpPr>
        <p:spPr bwMode="auto">
          <a:xfrm flipV="1">
            <a:off x="4107292" y="4701195"/>
            <a:ext cx="399262" cy="1599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4291795" y="4429243"/>
            <a:ext cx="632280" cy="274690"/>
            <a:chOff x="3786788" y="3233594"/>
            <a:chExt cx="778199" cy="368541"/>
          </a:xfrm>
        </p:grpSpPr>
        <p:grpSp>
          <p:nvGrpSpPr>
            <p:cNvPr id="19" name="Group 18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21" name="Cube 20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cxnSp>
        <p:nvCxnSpPr>
          <p:cNvPr id="36" name="Straight Connector 35"/>
          <p:cNvCxnSpPr>
            <a:cxnSpLocks noChangeShapeType="1"/>
            <a:stCxn id="6" idx="2"/>
          </p:cNvCxnSpPr>
          <p:nvPr/>
        </p:nvCxnSpPr>
        <p:spPr bwMode="auto">
          <a:xfrm>
            <a:off x="4788323" y="6308200"/>
            <a:ext cx="437395" cy="4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230" descr="UCS5108BladeServerChassi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41" y="5092491"/>
            <a:ext cx="1480356" cy="222976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6092080" y="6048156"/>
            <a:ext cx="632280" cy="274690"/>
            <a:chOff x="3786788" y="3233594"/>
            <a:chExt cx="778199" cy="368541"/>
          </a:xfrm>
        </p:grpSpPr>
        <p:grpSp>
          <p:nvGrpSpPr>
            <p:cNvPr id="45" name="Group 44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47" name="Cube 46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pic>
        <p:nvPicPr>
          <p:cNvPr id="50" name="Picture 230" descr="UCS5108BladeServerChassi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18" y="6356350"/>
            <a:ext cx="1480356" cy="222976"/>
          </a:xfrm>
          <a:prstGeom prst="rect">
            <a:avLst/>
          </a:prstGeom>
          <a:noFill/>
        </p:spPr>
      </p:pic>
      <p:grpSp>
        <p:nvGrpSpPr>
          <p:cNvPr id="51" name="Group 50"/>
          <p:cNvGrpSpPr/>
          <p:nvPr/>
        </p:nvGrpSpPr>
        <p:grpSpPr>
          <a:xfrm>
            <a:off x="5380781" y="6063211"/>
            <a:ext cx="632280" cy="274690"/>
            <a:chOff x="3786788" y="3233594"/>
            <a:chExt cx="778199" cy="368541"/>
          </a:xfrm>
        </p:grpSpPr>
        <p:grpSp>
          <p:nvGrpSpPr>
            <p:cNvPr id="52" name="Group 51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971956" y="4665095"/>
            <a:ext cx="1343579" cy="368003"/>
            <a:chOff x="985604" y="4665095"/>
            <a:chExt cx="1343579" cy="368003"/>
          </a:xfrm>
        </p:grpSpPr>
        <p:grpSp>
          <p:nvGrpSpPr>
            <p:cNvPr id="24" name="Group 23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27" name="Cube 26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ight Arrow 27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41" name="Cube 40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ight Arrow 41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ight Arrow 42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373041" y="4357659"/>
            <a:ext cx="488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OBI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64320" y="5985672"/>
            <a:ext cx="488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OBI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5705" y="5977493"/>
            <a:ext cx="488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OBI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534" y="1743619"/>
            <a:ext cx="1622352" cy="5186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2800" b="1" cap="none" dirty="0" smtClean="0"/>
              <a:t>Scalability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66383" y="1743619"/>
            <a:ext cx="2011234" cy="5186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2800" b="1" cap="none" smtClean="0"/>
              <a:t>Provisioning</a:t>
            </a:r>
            <a:endParaRPr lang="en-US" sz="2800" b="1" cap="none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6900673" y="1743618"/>
            <a:ext cx="1622352" cy="5186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2800" b="1" cap="none" dirty="0" smtClean="0"/>
              <a:t>Reliability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974229" y="4476300"/>
            <a:ext cx="1343579" cy="368003"/>
            <a:chOff x="985604" y="4665095"/>
            <a:chExt cx="1343579" cy="368003"/>
          </a:xfrm>
        </p:grpSpPr>
        <p:grpSp>
          <p:nvGrpSpPr>
            <p:cNvPr id="68" name="Group 67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79" name="Cube 7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ight Arrow 7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ight Arrow 8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74" name="Cube 7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ight Arrow 7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ight Arrow 7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76502" y="4273856"/>
            <a:ext cx="1343579" cy="368003"/>
            <a:chOff x="985604" y="4665095"/>
            <a:chExt cx="1343579" cy="368003"/>
          </a:xfrm>
        </p:grpSpPr>
        <p:grpSp>
          <p:nvGrpSpPr>
            <p:cNvPr id="83" name="Group 82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94" name="Cube 9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ight Arrow 9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ight Arrow 9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89" name="Cube 8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ight Arrow 8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ight Arrow 9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978774" y="4085060"/>
            <a:ext cx="1343579" cy="368003"/>
            <a:chOff x="985604" y="4665095"/>
            <a:chExt cx="1343579" cy="368003"/>
          </a:xfrm>
        </p:grpSpPr>
        <p:grpSp>
          <p:nvGrpSpPr>
            <p:cNvPr id="98" name="Group 97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09" name="Cube 10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ight Arrow 10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ight Arrow 11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04" name="Cube 10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ight Arrow 10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ight Arrow 10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974229" y="3889444"/>
            <a:ext cx="1343579" cy="368003"/>
            <a:chOff x="985604" y="4665095"/>
            <a:chExt cx="1343579" cy="36800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24" name="Cube 12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ight Arrow 12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ight Arrow 12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19" name="Cube 11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ight Arrow 11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ight Arrow 12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115" name="TextBox 114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62854" y="3700649"/>
            <a:ext cx="1343579" cy="368003"/>
            <a:chOff x="985604" y="4665095"/>
            <a:chExt cx="1343579" cy="368003"/>
          </a:xfrm>
        </p:grpSpPr>
        <p:grpSp>
          <p:nvGrpSpPr>
            <p:cNvPr id="128" name="Group 127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39" name="Cube 13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ight Arrow 13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ight Arrow 14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34" name="Cube 13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ight Arrow 13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ight Arrow 13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130" name="TextBox 129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965127" y="3498205"/>
            <a:ext cx="1343579" cy="368003"/>
            <a:chOff x="985604" y="4665095"/>
            <a:chExt cx="1343579" cy="368003"/>
          </a:xfrm>
        </p:grpSpPr>
        <p:grpSp>
          <p:nvGrpSpPr>
            <p:cNvPr id="143" name="Group 142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54" name="Cube 15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ight Arrow 15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ight Arrow 15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144" name="Group 143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49" name="Cube 14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ight Arrow 14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ight Arrow 15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145" name="TextBox 144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67399" y="3309409"/>
            <a:ext cx="1343579" cy="368003"/>
            <a:chOff x="985604" y="4665095"/>
            <a:chExt cx="1343579" cy="368003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96903" y="4743353"/>
              <a:ext cx="632280" cy="274690"/>
              <a:chOff x="3786788" y="3233594"/>
              <a:chExt cx="778199" cy="368541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69" name="Cube 168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ight Arrow 169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ight Arrow 170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grpSp>
          <p:nvGrpSpPr>
            <p:cNvPr id="159" name="Group 158"/>
            <p:cNvGrpSpPr/>
            <p:nvPr/>
          </p:nvGrpSpPr>
          <p:grpSpPr>
            <a:xfrm>
              <a:off x="985604" y="4758408"/>
              <a:ext cx="632280" cy="274690"/>
              <a:chOff x="3786788" y="3233594"/>
              <a:chExt cx="778199" cy="368541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164" name="Cube 163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ight Arrow 164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ight Arrow 165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160" name="TextBox 159"/>
            <p:cNvSpPr txBox="1"/>
            <p:nvPr/>
          </p:nvSpPr>
          <p:spPr>
            <a:xfrm>
              <a:off x="1055079" y="4678731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782474" y="4665095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162719" y="2293540"/>
            <a:ext cx="1978459" cy="831797"/>
            <a:chOff x="4162719" y="2293540"/>
            <a:chExt cx="1978459" cy="831797"/>
          </a:xfrm>
        </p:grpSpPr>
        <p:pic>
          <p:nvPicPr>
            <p:cNvPr id="232" name="Picture 2" descr="Big Network Controller icon"/>
            <p:cNvPicPr>
              <a:picLocks noChangeAspect="1" noChangeArrowheads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844" b="11056"/>
            <a:stretch/>
          </p:blipFill>
          <p:spPr bwMode="auto">
            <a:xfrm>
              <a:off x="4162719" y="2293540"/>
              <a:ext cx="982488" cy="8317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" name="TextBox 232"/>
            <p:cNvSpPr txBox="1"/>
            <p:nvPr/>
          </p:nvSpPr>
          <p:spPr>
            <a:xfrm>
              <a:off x="5097302" y="2396489"/>
              <a:ext cx="10438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OpenBox</a:t>
              </a:r>
            </a:p>
            <a:p>
              <a:pPr algn="ctr"/>
              <a:r>
                <a:rPr lang="en-US" sz="1600" dirty="0" smtClean="0"/>
                <a:t>Controller</a:t>
              </a:r>
              <a:endParaRPr lang="en-US" sz="1600" dirty="0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310897" y="3125336"/>
            <a:ext cx="2027239" cy="2078644"/>
            <a:chOff x="2310897" y="3125336"/>
            <a:chExt cx="2027239" cy="2078644"/>
          </a:xfrm>
        </p:grpSpPr>
        <p:cxnSp>
          <p:nvCxnSpPr>
            <p:cNvPr id="267" name="Curved Connector 266"/>
            <p:cNvCxnSpPr>
              <a:endCxn id="37" idx="3"/>
            </p:cNvCxnSpPr>
            <p:nvPr/>
          </p:nvCxnSpPr>
          <p:spPr>
            <a:xfrm rot="5400000">
              <a:off x="2285195" y="3151038"/>
              <a:ext cx="2078644" cy="2027239"/>
            </a:xfrm>
            <a:prstGeom prst="curvedConnector2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/>
            <p:cNvSpPr txBox="1"/>
            <p:nvPr/>
          </p:nvSpPr>
          <p:spPr>
            <a:xfrm rot="19014682">
              <a:off x="3055300" y="4316594"/>
              <a:ext cx="1043172" cy="35519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1600" cap="none" smtClean="0"/>
                <a:t>Provision</a:t>
              </a:r>
              <a:endParaRPr lang="en-US" sz="1600" cap="none" dirty="0" smtClean="0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4842069" y="3176662"/>
            <a:ext cx="711383" cy="630217"/>
            <a:chOff x="4842069" y="3176662"/>
            <a:chExt cx="711383" cy="630217"/>
          </a:xfrm>
        </p:grpSpPr>
        <p:pic>
          <p:nvPicPr>
            <p:cNvPr id="278" name="Picture 277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2069" y="3417842"/>
              <a:ext cx="711383" cy="389037"/>
            </a:xfrm>
            <a:prstGeom prst="rect">
              <a:avLst/>
            </a:prstGeom>
          </p:spPr>
        </p:pic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93" y="3176662"/>
              <a:ext cx="270410" cy="247876"/>
            </a:xfrm>
            <a:prstGeom prst="rect">
              <a:avLst/>
            </a:prstGeom>
          </p:spPr>
        </p:pic>
      </p:grpSp>
      <p:cxnSp>
        <p:nvCxnSpPr>
          <p:cNvPr id="281" name="Straight Connector 280"/>
          <p:cNvCxnSpPr>
            <a:cxnSpLocks noChangeShapeType="1"/>
            <a:stCxn id="284" idx="0"/>
          </p:cNvCxnSpPr>
          <p:nvPr/>
        </p:nvCxnSpPr>
        <p:spPr bwMode="auto">
          <a:xfrm flipV="1">
            <a:off x="7044180" y="5098588"/>
            <a:ext cx="399262" cy="1599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95" name="Group 294"/>
          <p:cNvGrpSpPr/>
          <p:nvPr/>
        </p:nvGrpSpPr>
        <p:grpSpPr>
          <a:xfrm>
            <a:off x="7228683" y="4755052"/>
            <a:ext cx="632280" cy="346274"/>
            <a:chOff x="7228683" y="4755052"/>
            <a:chExt cx="632280" cy="346274"/>
          </a:xfrm>
        </p:grpSpPr>
        <p:grpSp>
          <p:nvGrpSpPr>
            <p:cNvPr id="282" name="Group 281"/>
            <p:cNvGrpSpPr/>
            <p:nvPr/>
          </p:nvGrpSpPr>
          <p:grpSpPr>
            <a:xfrm>
              <a:off x="7228683" y="4826636"/>
              <a:ext cx="632280" cy="274690"/>
              <a:chOff x="3786788" y="3233594"/>
              <a:chExt cx="778199" cy="368541"/>
            </a:xfrm>
          </p:grpSpPr>
          <p:grpSp>
            <p:nvGrpSpPr>
              <p:cNvPr id="283" name="Group 282"/>
              <p:cNvGrpSpPr/>
              <p:nvPr/>
            </p:nvGrpSpPr>
            <p:grpSpPr>
              <a:xfrm>
                <a:off x="3786788" y="3233594"/>
                <a:ext cx="778199" cy="368541"/>
                <a:chOff x="723481" y="5673674"/>
                <a:chExt cx="1138613" cy="515204"/>
              </a:xfrm>
            </p:grpSpPr>
            <p:sp>
              <p:nvSpPr>
                <p:cNvPr id="285" name="Cube 284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ight Arrow 285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ight Arrow 286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</p:spPr>
          </p:pic>
        </p:grpSp>
        <p:sp>
          <p:nvSpPr>
            <p:cNvPr id="288" name="TextBox 287"/>
            <p:cNvSpPr txBox="1"/>
            <p:nvPr/>
          </p:nvSpPr>
          <p:spPr>
            <a:xfrm>
              <a:off x="7309929" y="4755052"/>
              <a:ext cx="488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OBI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2306433" y="2709438"/>
            <a:ext cx="5247833" cy="3276233"/>
            <a:chOff x="2306433" y="2709438"/>
            <a:chExt cx="5247833" cy="3276233"/>
          </a:xfrm>
        </p:grpSpPr>
        <p:cxnSp>
          <p:nvCxnSpPr>
            <p:cNvPr id="234" name="Curved Connector 233"/>
            <p:cNvCxnSpPr>
              <a:stCxn id="232" idx="1"/>
              <a:endCxn id="169" idx="5"/>
            </p:cNvCxnSpPr>
            <p:nvPr/>
          </p:nvCxnSpPr>
          <p:spPr>
            <a:xfrm rot="10800000" flipV="1">
              <a:off x="2310979" y="2709439"/>
              <a:ext cx="1851741" cy="747600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urved Connector 236"/>
            <p:cNvCxnSpPr>
              <a:stCxn id="232" idx="1"/>
              <a:endCxn id="154" idx="5"/>
            </p:cNvCxnSpPr>
            <p:nvPr/>
          </p:nvCxnSpPr>
          <p:spPr>
            <a:xfrm rot="10800000" flipV="1">
              <a:off x="2308707" y="2709439"/>
              <a:ext cx="1854013" cy="936396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urved Connector 238"/>
            <p:cNvCxnSpPr>
              <a:stCxn id="232" idx="1"/>
              <a:endCxn id="139" idx="5"/>
            </p:cNvCxnSpPr>
            <p:nvPr/>
          </p:nvCxnSpPr>
          <p:spPr>
            <a:xfrm rot="10800000" flipV="1">
              <a:off x="2306433" y="2709439"/>
              <a:ext cx="1856286" cy="1138840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urved Connector 240"/>
            <p:cNvCxnSpPr>
              <a:stCxn id="232" idx="1"/>
              <a:endCxn id="124" idx="5"/>
            </p:cNvCxnSpPr>
            <p:nvPr/>
          </p:nvCxnSpPr>
          <p:spPr>
            <a:xfrm rot="10800000" flipV="1">
              <a:off x="2317809" y="2709438"/>
              <a:ext cx="1844911" cy="1327635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urved Connector 242"/>
            <p:cNvCxnSpPr>
              <a:stCxn id="232" idx="1"/>
              <a:endCxn id="109" idx="5"/>
            </p:cNvCxnSpPr>
            <p:nvPr/>
          </p:nvCxnSpPr>
          <p:spPr>
            <a:xfrm rot="10800000" flipV="1">
              <a:off x="2322353" y="2709438"/>
              <a:ext cx="1840366" cy="1523251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urved Connector 244"/>
            <p:cNvCxnSpPr>
              <a:stCxn id="232" idx="1"/>
              <a:endCxn id="94" idx="5"/>
            </p:cNvCxnSpPr>
            <p:nvPr/>
          </p:nvCxnSpPr>
          <p:spPr>
            <a:xfrm rot="10800000" flipV="1">
              <a:off x="2320081" y="2709438"/>
              <a:ext cx="1842638" cy="1712047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urved Connector 246"/>
            <p:cNvCxnSpPr>
              <a:stCxn id="232" idx="1"/>
              <a:endCxn id="79" idx="5"/>
            </p:cNvCxnSpPr>
            <p:nvPr/>
          </p:nvCxnSpPr>
          <p:spPr>
            <a:xfrm rot="10800000" flipV="1">
              <a:off x="2317809" y="2709438"/>
              <a:ext cx="1844911" cy="1914491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urved Connector 248"/>
            <p:cNvCxnSpPr>
              <a:stCxn id="232" idx="1"/>
              <a:endCxn id="27" idx="5"/>
            </p:cNvCxnSpPr>
            <p:nvPr/>
          </p:nvCxnSpPr>
          <p:spPr>
            <a:xfrm rot="10800000" flipV="1">
              <a:off x="2315535" y="2709439"/>
              <a:ext cx="1847184" cy="2103286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urved Connector 250"/>
            <p:cNvCxnSpPr>
              <a:stCxn id="232" idx="2"/>
              <a:endCxn id="59" idx="0"/>
            </p:cNvCxnSpPr>
            <p:nvPr/>
          </p:nvCxnSpPr>
          <p:spPr>
            <a:xfrm rot="5400000">
              <a:off x="4019510" y="3723206"/>
              <a:ext cx="1232322" cy="36585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urved Connector 252"/>
            <p:cNvCxnSpPr>
              <a:stCxn id="232" idx="2"/>
              <a:endCxn id="60" idx="0"/>
            </p:cNvCxnSpPr>
            <p:nvPr/>
          </p:nvCxnSpPr>
          <p:spPr>
            <a:xfrm rot="16200000" flipH="1">
              <a:off x="3751143" y="4028157"/>
              <a:ext cx="2860335" cy="1054694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urved Connector 254"/>
            <p:cNvCxnSpPr>
              <a:stCxn id="232" idx="2"/>
              <a:endCxn id="61" idx="0"/>
            </p:cNvCxnSpPr>
            <p:nvPr/>
          </p:nvCxnSpPr>
          <p:spPr>
            <a:xfrm rot="16200000" flipH="1">
              <a:off x="4110924" y="3668375"/>
              <a:ext cx="2852156" cy="1766079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urved Connector 288"/>
            <p:cNvCxnSpPr>
              <a:stCxn id="232" idx="2"/>
              <a:endCxn id="288" idx="0"/>
            </p:cNvCxnSpPr>
            <p:nvPr/>
          </p:nvCxnSpPr>
          <p:spPr>
            <a:xfrm rot="16200000" flipH="1">
              <a:off x="5289257" y="2490042"/>
              <a:ext cx="1629715" cy="2900303"/>
            </a:xfrm>
            <a:prstGeom prst="curvedConnector3">
              <a:avLst>
                <a:gd name="adj1" fmla="val 91034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6" name="Picture 29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255" y="4716599"/>
            <a:ext cx="452538" cy="452538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30" y="2822123"/>
            <a:ext cx="542932" cy="497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023" y="5226617"/>
            <a:ext cx="1065509" cy="33170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algn="l" defTabSz="914400" eaLnBrk="1" latinLnBrk="0" hangingPunct="1"/>
            <a:r>
              <a:rPr lang="he-IL" sz="1400" cap="none" dirty="0" err="1" smtClean="0"/>
              <a:t>H</a:t>
            </a:r>
            <a:r>
              <a:rPr lang="en-US" sz="1400" cap="none" dirty="0" err="1" smtClean="0"/>
              <a:t>ypervisor</a:t>
            </a:r>
            <a:endParaRPr lang="en-US" sz="1400" cap="none" dirty="0" smtClean="0"/>
          </a:p>
        </p:txBody>
      </p:sp>
      <p:sp>
        <p:nvSpPr>
          <p:cNvPr id="198" name="TextBox 197"/>
          <p:cNvSpPr txBox="1"/>
          <p:nvPr/>
        </p:nvSpPr>
        <p:spPr>
          <a:xfrm>
            <a:off x="5433927" y="6514329"/>
            <a:ext cx="1065509" cy="33170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algn="l" defTabSz="914400" eaLnBrk="1" latinLnBrk="0" hangingPunct="1"/>
            <a:r>
              <a:rPr lang="he-IL" sz="1400" cap="none" dirty="0" err="1" smtClean="0"/>
              <a:t>H</a:t>
            </a:r>
            <a:r>
              <a:rPr lang="en-US" sz="1400" cap="none" dirty="0" err="1" smtClean="0"/>
              <a:t>ypervisor</a:t>
            </a:r>
            <a:endParaRPr lang="en-US" sz="1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4703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1761" y="2407110"/>
            <a:ext cx="310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Java-based </a:t>
            </a:r>
            <a:r>
              <a:rPr lang="en-US" dirty="0" err="1" smtClean="0"/>
              <a:t>OpenBox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80947" y="4145985"/>
            <a:ext cx="5452362" cy="114934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49073" y="4388811"/>
            <a:ext cx="195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</a:t>
            </a:r>
            <a:r>
              <a:rPr lang="en-US" dirty="0" err="1" smtClean="0"/>
              <a:t>OpenBox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Service Instance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7579" y="4144096"/>
            <a:ext cx="468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Generic wrapper for execution engines (Python)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2126" y="2148900"/>
            <a:ext cx="627800" cy="559553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FW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1780947" y="2731158"/>
            <a:ext cx="5452362" cy="317149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Northbound API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783219" y="3047334"/>
            <a:ext cx="1560478" cy="515242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REST client/server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343697" y="3048279"/>
            <a:ext cx="1241946" cy="515242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Graph Aggregator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672831" y="3039701"/>
            <a:ext cx="1560478" cy="523354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Management</a:t>
            </a:r>
            <a:br>
              <a:rPr lang="en-US" sz="1600" dirty="0" smtClean="0"/>
            </a:br>
            <a:r>
              <a:rPr lang="en-US" sz="1600" dirty="0" smtClean="0"/>
              <a:t>API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585643" y="3039222"/>
            <a:ext cx="1087188" cy="523354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Network</a:t>
            </a:r>
            <a:br>
              <a:rPr lang="en-US" sz="1600" smtClean="0"/>
            </a:br>
            <a:r>
              <a:rPr lang="en-US" sz="1600" smtClean="0"/>
              <a:t>Manager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1780946" y="4582741"/>
            <a:ext cx="5452363" cy="712590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/>
              <a:t>Translation Engine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1444198"/>
            <a:ext cx="4305535" cy="672152"/>
            <a:chOff x="0" y="6152080"/>
            <a:chExt cx="4305535" cy="67215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52080"/>
              <a:ext cx="672152" cy="67215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54867" y="6309427"/>
              <a:ext cx="3750668" cy="4666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2000" smtClean="0">
                  <a:latin typeface="Courier New" charset="0"/>
                  <a:ea typeface="Courier New" charset="0"/>
                  <a:cs typeface="Courier New" charset="0"/>
                </a:rPr>
                <a:t>github.com</a:t>
              </a:r>
              <a:r>
                <a:rPr lang="en-US" sz="2000" dirty="0" smtClean="0">
                  <a:latin typeface="Courier New" charset="0"/>
                  <a:ea typeface="Courier New" charset="0"/>
                  <a:cs typeface="Courier New" charset="0"/>
                </a:rPr>
                <a:t>/</a:t>
              </a:r>
              <a:r>
                <a:rPr lang="en-US" sz="2000" dirty="0" err="1" smtClean="0">
                  <a:latin typeface="Courier New" charset="0"/>
                  <a:ea typeface="Courier New" charset="0"/>
                  <a:cs typeface="Courier New" charset="0"/>
                </a:rPr>
                <a:t>OpenBoxProject</a:t>
              </a:r>
              <a:endParaRPr lang="en-US" sz="2000" cap="none" dirty="0" smtClean="0"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sp>
        <p:nvSpPr>
          <p:cNvPr id="28" name="Left-Right Arrow 27"/>
          <p:cNvSpPr/>
          <p:nvPr/>
        </p:nvSpPr>
        <p:spPr>
          <a:xfrm>
            <a:off x="7233309" y="3002147"/>
            <a:ext cx="791571" cy="597504"/>
          </a:xfrm>
          <a:prstGeom prst="leftRightArrow">
            <a:avLst>
              <a:gd name="adj1" fmla="val 50000"/>
              <a:gd name="adj2" fmla="val 36295"/>
            </a:avLst>
          </a:prstGeom>
          <a:solidFill>
            <a:srgbClr val="13A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REST</a:t>
            </a:r>
            <a:endParaRPr lang="en-US" sz="1400" dirty="0"/>
          </a:p>
        </p:txBody>
      </p:sp>
      <p:pic>
        <p:nvPicPr>
          <p:cNvPr id="29" name="Picture 10" descr="j02920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24881" y="2835140"/>
            <a:ext cx="926955" cy="8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349926" y="2151373"/>
            <a:ext cx="627800" cy="559553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IPS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5977726" y="2151895"/>
            <a:ext cx="627800" cy="559553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Load</a:t>
            </a:r>
            <a:br>
              <a:rPr lang="en-US" sz="1200" dirty="0" smtClean="0"/>
            </a:br>
            <a:r>
              <a:rPr lang="en-US" sz="1200" dirty="0" smtClean="0"/>
              <a:t>Balancer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6605526" y="2154368"/>
            <a:ext cx="627800" cy="559553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. . .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86130" y="4923349"/>
            <a:ext cx="3443187" cy="1290380"/>
            <a:chOff x="2886130" y="4923349"/>
            <a:chExt cx="3443187" cy="12903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b="34449"/>
            <a:stretch/>
          </p:blipFill>
          <p:spPr>
            <a:xfrm>
              <a:off x="2886130" y="4923349"/>
              <a:ext cx="3378200" cy="129038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886130" y="5577167"/>
              <a:ext cx="344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Click-based execution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engine (C++)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olded Corner 6"/>
          <p:cNvSpPr/>
          <p:nvPr/>
        </p:nvSpPr>
        <p:spPr>
          <a:xfrm>
            <a:off x="640146" y="5441716"/>
            <a:ext cx="536954" cy="645190"/>
          </a:xfrm>
          <a:prstGeom prst="foldedCorner">
            <a:avLst>
              <a:gd name="adj" fmla="val 2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lded Corner 33"/>
          <p:cNvSpPr/>
          <p:nvPr/>
        </p:nvSpPr>
        <p:spPr>
          <a:xfrm>
            <a:off x="1287207" y="5441510"/>
            <a:ext cx="536954" cy="645190"/>
          </a:xfrm>
          <a:prstGeom prst="foldedCorner">
            <a:avLst>
              <a:gd name="adj" fmla="val 2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lded Corner 34"/>
          <p:cNvSpPr/>
          <p:nvPr/>
        </p:nvSpPr>
        <p:spPr>
          <a:xfrm>
            <a:off x="1934268" y="5439238"/>
            <a:ext cx="536954" cy="645190"/>
          </a:xfrm>
          <a:prstGeom prst="foldedCorner">
            <a:avLst>
              <a:gd name="adj" fmla="val 2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62321" y="5439238"/>
            <a:ext cx="258822" cy="645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291626" y="5439238"/>
            <a:ext cx="258822" cy="645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ded Corner 36"/>
          <p:cNvSpPr/>
          <p:nvPr/>
        </p:nvSpPr>
        <p:spPr>
          <a:xfrm>
            <a:off x="6635192" y="5439238"/>
            <a:ext cx="536954" cy="645190"/>
          </a:xfrm>
          <a:prstGeom prst="foldedCorner">
            <a:avLst>
              <a:gd name="adj" fmla="val 2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ded Corner 37"/>
          <p:cNvSpPr/>
          <p:nvPr/>
        </p:nvSpPr>
        <p:spPr>
          <a:xfrm>
            <a:off x="7282253" y="5439032"/>
            <a:ext cx="536954" cy="645190"/>
          </a:xfrm>
          <a:prstGeom prst="foldedCorner">
            <a:avLst>
              <a:gd name="adj" fmla="val 2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lded Corner 38"/>
          <p:cNvSpPr/>
          <p:nvPr/>
        </p:nvSpPr>
        <p:spPr>
          <a:xfrm>
            <a:off x="7929314" y="5436760"/>
            <a:ext cx="536954" cy="645190"/>
          </a:xfrm>
          <a:prstGeom prst="foldedCorner">
            <a:avLst>
              <a:gd name="adj" fmla="val 2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3862204"/>
            <a:ext cx="9144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3510060"/>
            <a:ext cx="131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Plane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4" y="3851085"/>
            <a:ext cx="108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Plane</a:t>
            </a:r>
            <a:endParaRPr lang="en-US" sz="1600" dirty="0"/>
          </a:p>
        </p:txBody>
      </p:sp>
      <p:sp>
        <p:nvSpPr>
          <p:cNvPr id="6" name="Up-Down Arrow 5"/>
          <p:cNvSpPr/>
          <p:nvPr/>
        </p:nvSpPr>
        <p:spPr>
          <a:xfrm>
            <a:off x="1780946" y="3571633"/>
            <a:ext cx="1562751" cy="556525"/>
          </a:xfrm>
          <a:prstGeom prst="upDownArrow">
            <a:avLst>
              <a:gd name="adj1" fmla="val 73483"/>
              <a:gd name="adj2" fmla="val 31164"/>
            </a:avLst>
          </a:prstGeom>
          <a:solidFill>
            <a:srgbClr val="13A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 API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5036" y="6249412"/>
            <a:ext cx="4591878" cy="32331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cap="none" dirty="0" smtClean="0"/>
              <a:t>(Plug here other execution engines. E.g., </a:t>
            </a:r>
            <a:r>
              <a:rPr lang="en-US" cap="none" dirty="0" err="1" smtClean="0"/>
              <a:t>ClickNP</a:t>
            </a:r>
            <a:r>
              <a:rPr lang="en-US" dirty="0"/>
              <a:t>)</a:t>
            </a:r>
            <a:endParaRPr lang="en-US" cap="none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18141" y="4413548"/>
            <a:ext cx="1122218" cy="62159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600" cap="none" dirty="0" smtClean="0"/>
              <a:t>5500 LoCs</a:t>
            </a:r>
          </a:p>
          <a:p>
            <a:r>
              <a:rPr lang="en-US" sz="1600" dirty="0" smtClean="0"/>
              <a:t>(Python)</a:t>
            </a:r>
            <a:endParaRPr lang="en-US" sz="1600" cap="none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3484902" y="5839614"/>
            <a:ext cx="1122218" cy="40979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600" cap="none" dirty="0" smtClean="0">
                <a:solidFill>
                  <a:schemeClr val="bg1"/>
                </a:solidFill>
              </a:rPr>
              <a:t>2400 LoCs for plugin (C++)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031" y="2764328"/>
            <a:ext cx="1122218" cy="62159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600" dirty="0" smtClean="0"/>
              <a:t>7</a:t>
            </a:r>
            <a:r>
              <a:rPr lang="en-US" sz="1600" cap="none" dirty="0" smtClean="0"/>
              <a:t>500 LoCs</a:t>
            </a:r>
          </a:p>
          <a:p>
            <a:r>
              <a:rPr lang="en-US" sz="1600" dirty="0" smtClean="0"/>
              <a:t>(Java)</a:t>
            </a:r>
            <a:endParaRPr lang="en-US" sz="1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9401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(</a:t>
            </a:r>
            <a:r>
              <a:rPr lang="en-US" dirty="0" err="1" smtClean="0"/>
              <a:t>Middleboxes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5043" y="1842980"/>
            <a:ext cx="3193774" cy="1245704"/>
            <a:chOff x="1113183" y="2478158"/>
            <a:chExt cx="3193774" cy="1245704"/>
          </a:xfrm>
        </p:grpSpPr>
        <p:sp>
          <p:nvSpPr>
            <p:cNvPr id="5" name="Cube 4"/>
            <p:cNvSpPr/>
            <p:nvPr/>
          </p:nvSpPr>
          <p:spPr>
            <a:xfrm>
              <a:off x="1113183" y="2478158"/>
              <a:ext cx="3193774" cy="1245704"/>
            </a:xfrm>
            <a:prstGeom prst="cube">
              <a:avLst>
                <a:gd name="adj" fmla="val 5266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Firewall</a:t>
              </a:r>
              <a:endParaRPr lang="en-US" dirty="0"/>
            </a:p>
          </p:txBody>
        </p:sp>
        <p:pic>
          <p:nvPicPr>
            <p:cNvPr id="6" name="Picture 1028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189" y="2545349"/>
              <a:ext cx="333781" cy="52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2726635" y="3233293"/>
            <a:ext cx="3193774" cy="1245704"/>
            <a:chOff x="1414629" y="4562914"/>
            <a:chExt cx="3193774" cy="1245704"/>
          </a:xfrm>
        </p:grpSpPr>
        <p:sp>
          <p:nvSpPr>
            <p:cNvPr id="10" name="Cube 9"/>
            <p:cNvSpPr/>
            <p:nvPr/>
          </p:nvSpPr>
          <p:spPr>
            <a:xfrm>
              <a:off x="1414629" y="4562914"/>
              <a:ext cx="3193774" cy="1245704"/>
            </a:xfrm>
            <a:prstGeom prst="cube">
              <a:avLst>
                <a:gd name="adj" fmla="val 5266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 Balancer</a:t>
              </a:r>
              <a:endParaRPr lang="en-US" dirty="0"/>
            </a:p>
          </p:txBody>
        </p:sp>
        <p:pic>
          <p:nvPicPr>
            <p:cNvPr id="7" name="Picture 102" descr="WA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532" y="4718122"/>
              <a:ext cx="542455" cy="370603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5493026" y="4478997"/>
            <a:ext cx="3193774" cy="1245704"/>
            <a:chOff x="5188227" y="2330022"/>
            <a:chExt cx="3193774" cy="1245704"/>
          </a:xfrm>
        </p:grpSpPr>
        <p:sp>
          <p:nvSpPr>
            <p:cNvPr id="13" name="Cube 12"/>
            <p:cNvSpPr/>
            <p:nvPr/>
          </p:nvSpPr>
          <p:spPr>
            <a:xfrm>
              <a:off x="5188227" y="2330022"/>
              <a:ext cx="3193774" cy="1245704"/>
            </a:xfrm>
            <a:prstGeom prst="cube">
              <a:avLst>
                <a:gd name="adj" fmla="val 5266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Intrusion Prevention System</a:t>
              </a:r>
              <a:endParaRPr lang="en-US" dirty="0"/>
            </a:p>
          </p:txBody>
        </p:sp>
        <p:pic>
          <p:nvPicPr>
            <p:cNvPr id="8" name="Picture 57" descr="icon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0" y="2389083"/>
              <a:ext cx="437542" cy="500821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4146052" y="1685927"/>
            <a:ext cx="4814296" cy="101914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cap="none" dirty="0" smtClean="0"/>
              <a:t>Monolithic </a:t>
            </a:r>
            <a:r>
              <a:rPr lang="en-US" sz="2000" b="1" cap="none" dirty="0" smtClean="0"/>
              <a:t>closed</a:t>
            </a:r>
            <a:r>
              <a:rPr lang="en-US" sz="2000" cap="none" dirty="0" smtClean="0"/>
              <a:t> black-boxes</a:t>
            </a:r>
          </a:p>
          <a:p>
            <a:pPr marL="800100" lvl="1" indent="-342900">
              <a:buClr>
                <a:srgbClr val="FF0000"/>
              </a:buClr>
              <a:buFont typeface="ZapfDingbatsITC" charset="0"/>
              <a:buChar char="✘"/>
            </a:pPr>
            <a:r>
              <a:rPr lang="en-US" sz="2000" dirty="0" smtClean="0"/>
              <a:t>High </a:t>
            </a:r>
            <a:r>
              <a:rPr lang="en-US" sz="2000" b="1" i="1" dirty="0" smtClean="0"/>
              <a:t>cost</a:t>
            </a:r>
          </a:p>
          <a:p>
            <a:pPr marL="800100" lvl="1" indent="-342900">
              <a:buClr>
                <a:srgbClr val="FF0000"/>
              </a:buClr>
              <a:buFont typeface="ZapfDingbatsITC" charset="0"/>
              <a:buChar char="✘"/>
            </a:pPr>
            <a:r>
              <a:rPr lang="en-US" sz="2000" cap="none" dirty="0" smtClean="0"/>
              <a:t>Limited </a:t>
            </a:r>
            <a:r>
              <a:rPr lang="en-US" sz="2000" b="1" i="1" cap="none" dirty="0" smtClean="0"/>
              <a:t>provisioning</a:t>
            </a:r>
            <a:r>
              <a:rPr lang="en-US" sz="2000" cap="none" dirty="0" smtClean="0"/>
              <a:t> and </a:t>
            </a:r>
            <a:r>
              <a:rPr lang="en-US" sz="2000" b="1" i="1" cap="none" dirty="0" smtClean="0"/>
              <a:t>scalability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487" y="5151371"/>
            <a:ext cx="4814296" cy="101914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cap="none" dirty="0" smtClean="0"/>
              <a:t>Network Function Virtualization (NFV):</a:t>
            </a:r>
          </a:p>
          <a:p>
            <a:pPr marL="800100" lvl="1" indent="-342900">
              <a:buClr>
                <a:srgbClr val="0432FF"/>
              </a:buClr>
              <a:buFont typeface="ZapfDingbatsITC" charset="0"/>
              <a:buChar char="✔"/>
            </a:pPr>
            <a:r>
              <a:rPr lang="en-US" sz="2000" dirty="0" smtClean="0"/>
              <a:t>Reduce </a:t>
            </a:r>
            <a:r>
              <a:rPr lang="en-US" sz="2000" b="1" i="1" dirty="0" smtClean="0"/>
              <a:t>cost</a:t>
            </a:r>
            <a:r>
              <a:rPr lang="en-US" sz="2000" dirty="0" smtClean="0"/>
              <a:t> (by moving to software)</a:t>
            </a:r>
            <a:endParaRPr lang="en-US" sz="2000" b="1" i="1" dirty="0" smtClean="0"/>
          </a:p>
          <a:p>
            <a:pPr marL="800100" lvl="1" indent="-342900">
              <a:buClr>
                <a:srgbClr val="0432FF"/>
              </a:buClr>
              <a:buFont typeface="ZapfDingbatsITC" charset="0"/>
              <a:buChar char="✔"/>
            </a:pPr>
            <a:r>
              <a:rPr lang="en-US" sz="2000" cap="none" dirty="0" smtClean="0"/>
              <a:t>Improve </a:t>
            </a:r>
            <a:r>
              <a:rPr lang="en-US" sz="2000" b="1" i="1" cap="none" dirty="0" smtClean="0"/>
              <a:t>provisioning</a:t>
            </a:r>
            <a:r>
              <a:rPr lang="en-US" sz="2000" cap="none" dirty="0" smtClean="0"/>
              <a:t> and </a:t>
            </a:r>
            <a:r>
              <a:rPr lang="en-US" sz="2000" b="1" i="1" cap="none" dirty="0" smtClean="0"/>
              <a:t>scalability</a:t>
            </a:r>
            <a:br>
              <a:rPr lang="en-US" sz="2000" b="1" i="1" cap="none" dirty="0" smtClean="0"/>
            </a:br>
            <a:r>
              <a:rPr lang="en-US" sz="2000" cap="none" dirty="0" smtClean="0"/>
              <a:t>(by virtualizing software NFs)</a:t>
            </a:r>
          </a:p>
        </p:txBody>
      </p:sp>
    </p:spTree>
    <p:extLst>
      <p:ext uri="{BB962C8B-B14F-4D97-AF65-F5344CB8AC3E}">
        <p14:creationId xmlns:p14="http://schemas.microsoft.com/office/powerpoint/2010/main" val="4996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37182" y="1423490"/>
            <a:ext cx="2936207" cy="1521875"/>
            <a:chOff x="637182" y="1423490"/>
            <a:chExt cx="2936207" cy="1521875"/>
          </a:xfrm>
        </p:grpSpPr>
        <p:pic>
          <p:nvPicPr>
            <p:cNvPr id="5" name="Picture 57" descr="icon_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068" y="2411813"/>
              <a:ext cx="451123" cy="516365"/>
            </a:xfrm>
            <a:prstGeom prst="rect">
              <a:avLst/>
            </a:prstGeom>
            <a:noFill/>
            <a:effectLst/>
          </p:spPr>
        </p:pic>
        <p:pic>
          <p:nvPicPr>
            <p:cNvPr id="6" name="Picture 1028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868" y="2394777"/>
              <a:ext cx="344139" cy="53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ight Arrow 6"/>
            <p:cNvSpPr/>
            <p:nvPr/>
          </p:nvSpPr>
          <p:spPr>
            <a:xfrm>
              <a:off x="1132275" y="2494940"/>
              <a:ext cx="29187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970475" y="2494940"/>
              <a:ext cx="29187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871954" y="2479495"/>
              <a:ext cx="29187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4295" y="1947758"/>
              <a:ext cx="753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VM1</a:t>
              </a:r>
            </a:p>
            <a:p>
              <a:pPr algn="ctr"/>
              <a:r>
                <a:rPr lang="en-US" sz="1400" dirty="0" smtClean="0"/>
                <a:t>Firewall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6370" y="1944082"/>
              <a:ext cx="532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VM2</a:t>
              </a:r>
            </a:p>
            <a:p>
              <a:pPr algn="ctr"/>
              <a:r>
                <a:rPr lang="en-US" sz="1400" dirty="0" smtClean="0"/>
                <a:t>IPS</a:t>
              </a:r>
              <a:endParaRPr lang="en-US" sz="14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82" y="2394778"/>
              <a:ext cx="356262" cy="55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127" y="2394778"/>
              <a:ext cx="356262" cy="55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187728" y="142349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sng" dirty="0" smtClean="0"/>
                <a:t>Without </a:t>
              </a:r>
              <a:r>
                <a:rPr lang="en-US" b="1" u="sng" dirty="0" err="1" smtClean="0"/>
                <a:t>OpenBox</a:t>
              </a:r>
              <a:endParaRPr lang="en-US" b="1" u="sng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41477" y="1425182"/>
            <a:ext cx="3810000" cy="2129783"/>
            <a:chOff x="4741477" y="1425182"/>
            <a:chExt cx="3810000" cy="2129783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738" y="2175380"/>
              <a:ext cx="717755" cy="378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738" y="2719593"/>
              <a:ext cx="717755" cy="378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477" y="2394778"/>
              <a:ext cx="356262" cy="55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ight Arrow 27"/>
            <p:cNvSpPr/>
            <p:nvPr/>
          </p:nvSpPr>
          <p:spPr>
            <a:xfrm rot="19417493">
              <a:off x="5932082" y="2403776"/>
              <a:ext cx="416827" cy="1869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2182507" flipV="1">
              <a:off x="5932082" y="2729222"/>
              <a:ext cx="416827" cy="1869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122477" y="2475469"/>
              <a:ext cx="29187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2182507" flipV="1">
              <a:off x="7058304" y="2291126"/>
              <a:ext cx="283484" cy="1953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850042" y="2388156"/>
              <a:ext cx="29187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215" y="2303439"/>
              <a:ext cx="356262" cy="55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70134" y="1702879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VM1</a:t>
              </a:r>
            </a:p>
            <a:p>
              <a:pPr algn="ctr"/>
              <a:r>
                <a:rPr lang="en-US" sz="1400" dirty="0" smtClean="0"/>
                <a:t>OBI1: FW+IPS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96558" y="3031745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VM2</a:t>
              </a:r>
            </a:p>
            <a:p>
              <a:pPr algn="ctr"/>
              <a:r>
                <a:rPr lang="en-US" sz="1400" dirty="0" smtClean="0"/>
                <a:t>OBI2: FW+IPS</a:t>
              </a:r>
              <a:endParaRPr lang="en-US" sz="1400" dirty="0"/>
            </a:p>
          </p:txBody>
        </p:sp>
        <p:pic>
          <p:nvPicPr>
            <p:cNvPr id="36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41387" y="2488165"/>
              <a:ext cx="747890" cy="32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93987" y="2470578"/>
              <a:ext cx="747890" cy="32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ight Arrow 37"/>
            <p:cNvSpPr/>
            <p:nvPr/>
          </p:nvSpPr>
          <p:spPr>
            <a:xfrm rot="19417493">
              <a:off x="7048339" y="2684946"/>
              <a:ext cx="283484" cy="1953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5545" y="1425182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sng" dirty="0" smtClean="0"/>
                <a:t>With </a:t>
              </a:r>
              <a:r>
                <a:rPr lang="en-US" b="1" u="sng" dirty="0" err="1" smtClean="0"/>
                <a:t>OpenBox</a:t>
              </a:r>
              <a:endParaRPr lang="en-US" b="1" u="sng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53720" y="3698543"/>
            <a:ext cx="3457815" cy="3068617"/>
            <a:chOff x="853720" y="3698543"/>
            <a:chExt cx="3457815" cy="3068617"/>
          </a:xfrm>
        </p:grpSpPr>
        <p:graphicFrame>
          <p:nvGraphicFramePr>
            <p:cNvPr id="43" name="Chart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682651"/>
                </p:ext>
              </p:extLst>
            </p:nvPr>
          </p:nvGraphicFramePr>
          <p:xfrm>
            <a:off x="853720" y="4023960"/>
            <a:ext cx="34578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1634555" y="3698543"/>
              <a:ext cx="1678964" cy="3776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cap="none" smtClean="0"/>
                <a:t>Standalone VM</a:t>
              </a:r>
              <a:endParaRPr lang="en-US" cap="none" dirty="0" smtClean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17538" y="3700319"/>
            <a:ext cx="3471321" cy="3042542"/>
            <a:chOff x="4817538" y="3700319"/>
            <a:chExt cx="3471321" cy="3042542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3571823"/>
                </p:ext>
              </p:extLst>
            </p:nvPr>
          </p:nvGraphicFramePr>
          <p:xfrm>
            <a:off x="4817538" y="4023960"/>
            <a:ext cx="3471321" cy="2718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5710478" y="3700319"/>
              <a:ext cx="1678964" cy="3776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cap="none" dirty="0" smtClean="0"/>
                <a:t>NF Pipeline</a:t>
              </a:r>
            </a:p>
          </p:txBody>
        </p:sp>
      </p:grpSp>
      <p:sp>
        <p:nvSpPr>
          <p:cNvPr id="52" name="Right Arrow 51"/>
          <p:cNvSpPr/>
          <p:nvPr/>
        </p:nvSpPr>
        <p:spPr>
          <a:xfrm rot="19459631">
            <a:off x="6072321" y="5399287"/>
            <a:ext cx="966544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+86%</a:t>
            </a:r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2379969">
            <a:off x="6262848" y="4311608"/>
            <a:ext cx="966544" cy="4572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-35%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0654" y="6205560"/>
            <a:ext cx="1193800" cy="584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578686" y="6360974"/>
            <a:ext cx="971274" cy="4910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/>
            <a:r>
              <a:rPr lang="en-US" sz="1400" smtClean="0"/>
              <a:t>Without </a:t>
            </a:r>
            <a:br>
              <a:rPr lang="en-US" sz="1400" smtClean="0"/>
            </a:br>
            <a:r>
              <a:rPr lang="en-US" sz="1400" dirty="0" err="1" smtClean="0"/>
              <a:t>OpenBox</a:t>
            </a:r>
            <a:endParaRPr lang="en-US" sz="1400" cap="none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6486394" y="6356352"/>
            <a:ext cx="971274" cy="4910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/>
            <a:r>
              <a:rPr lang="en-US" sz="1400" dirty="0" smtClean="0"/>
              <a:t>With</a:t>
            </a:r>
            <a:br>
              <a:rPr lang="en-US" sz="1400" dirty="0" smtClean="0"/>
            </a:br>
            <a:r>
              <a:rPr lang="en-US" sz="1400" dirty="0" err="1" smtClean="0"/>
              <a:t>OpenBox</a:t>
            </a:r>
            <a:endParaRPr lang="en-US" sz="1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4091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2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Network functions are currently a real challenge in large scale networks</a:t>
            </a:r>
          </a:p>
          <a:p>
            <a:r>
              <a:rPr lang="en-US" sz="2400" dirty="0" smtClean="0"/>
              <a:t>OpenBox decouples the data plane processing from network function control logic and:</a:t>
            </a:r>
          </a:p>
          <a:p>
            <a:pPr lvl="1"/>
            <a:r>
              <a:rPr lang="en-US" sz="2000" dirty="0" smtClean="0"/>
              <a:t>Reduces costs</a:t>
            </a:r>
          </a:p>
          <a:p>
            <a:pPr lvl="1"/>
            <a:r>
              <a:rPr lang="en-US" sz="2000" dirty="0" smtClean="0"/>
              <a:t>Enhances </a:t>
            </a:r>
            <a:r>
              <a:rPr lang="en-US" sz="2000" dirty="0"/>
              <a:t>p</a:t>
            </a:r>
            <a:r>
              <a:rPr lang="en-US" sz="2000" dirty="0" smtClean="0"/>
              <a:t>erformance</a:t>
            </a:r>
          </a:p>
          <a:p>
            <a:pPr lvl="1"/>
            <a:r>
              <a:rPr lang="en-US" sz="2000" dirty="0" smtClean="0"/>
              <a:t>Improves scalability</a:t>
            </a:r>
          </a:p>
          <a:p>
            <a:pPr lvl="1"/>
            <a:r>
              <a:rPr lang="en-US" sz="2000" dirty="0" smtClean="0"/>
              <a:t>Increases reliability</a:t>
            </a:r>
          </a:p>
          <a:p>
            <a:pPr lvl="1"/>
            <a:r>
              <a:rPr lang="en-US" sz="2000" dirty="0" smtClean="0"/>
              <a:t>Provides inter-tenant isolation</a:t>
            </a:r>
          </a:p>
          <a:p>
            <a:pPr lvl="1"/>
            <a:r>
              <a:rPr lang="en-US" sz="2000" dirty="0" smtClean="0"/>
              <a:t>Allows easier innovation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427851" y="5482335"/>
            <a:ext cx="43353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Up-Down Arrow 31"/>
          <p:cNvSpPr/>
          <p:nvPr/>
        </p:nvSpPr>
        <p:spPr>
          <a:xfrm>
            <a:off x="5796944" y="4958262"/>
            <a:ext cx="1898522" cy="1047523"/>
          </a:xfrm>
          <a:prstGeom prst="upDownArrow">
            <a:avLst>
              <a:gd name="adj1" fmla="val 74895"/>
              <a:gd name="adj2" fmla="val 312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OpenBox Protocol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79225" y="6205668"/>
            <a:ext cx="778199" cy="368541"/>
            <a:chOff x="3786788" y="3233594"/>
            <a:chExt cx="778199" cy="368541"/>
          </a:xfrm>
        </p:grpSpPr>
        <p:grpSp>
          <p:nvGrpSpPr>
            <p:cNvPr id="34" name="Group 33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937739" y="6205668"/>
            <a:ext cx="778199" cy="368541"/>
            <a:chOff x="3786788" y="3233594"/>
            <a:chExt cx="778199" cy="368541"/>
          </a:xfrm>
        </p:grpSpPr>
        <p:grpSp>
          <p:nvGrpSpPr>
            <p:cNvPr id="40" name="Group 39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42" name="Cube 41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5597499" y="6528668"/>
            <a:ext cx="241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 Service Instances</a:t>
            </a:r>
            <a:endParaRPr lang="en-US" sz="1600" dirty="0"/>
          </a:p>
        </p:txBody>
      </p:sp>
      <p:pic>
        <p:nvPicPr>
          <p:cNvPr id="46" name="Picture 2" descr="Big Network Controller icon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960" y="4018116"/>
            <a:ext cx="1066111" cy="93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202665" y="4161639"/>
            <a:ext cx="104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Controller</a:t>
            </a:r>
            <a:endParaRPr lang="en-US" sz="1600" dirty="0"/>
          </a:p>
        </p:txBody>
      </p:sp>
      <p:pic>
        <p:nvPicPr>
          <p:cNvPr id="48" name="תמונה 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2261" y="3353248"/>
            <a:ext cx="523875" cy="361950"/>
          </a:xfrm>
          <a:prstGeom prst="rect">
            <a:avLst/>
          </a:prstGeom>
        </p:spPr>
      </p:pic>
      <p:pic>
        <p:nvPicPr>
          <p:cNvPr id="49" name="תמונה 47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89" y="3220442"/>
            <a:ext cx="573662" cy="518854"/>
          </a:xfrm>
          <a:prstGeom prst="rect">
            <a:avLst/>
          </a:prstGeom>
        </p:spPr>
      </p:pic>
      <p:pic>
        <p:nvPicPr>
          <p:cNvPr id="50" name="Picture 57" descr="icon_col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3879" y="3238475"/>
            <a:ext cx="437542" cy="500821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7552615" y="3154733"/>
            <a:ext cx="1210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Applications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427851" y="5130191"/>
            <a:ext cx="131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Plane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429375" y="5471216"/>
            <a:ext cx="108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Plane</a:t>
            </a:r>
            <a:endParaRPr lang="en-US" sz="1600" dirty="0"/>
          </a:p>
        </p:txBody>
      </p:sp>
      <p:sp>
        <p:nvSpPr>
          <p:cNvPr id="54" name="Up-Down Arrow 53"/>
          <p:cNvSpPr/>
          <p:nvPr/>
        </p:nvSpPr>
        <p:spPr>
          <a:xfrm>
            <a:off x="5796944" y="3715198"/>
            <a:ext cx="1755671" cy="302918"/>
          </a:xfrm>
          <a:prstGeom prst="upDownArrow">
            <a:avLst>
              <a:gd name="adj1" fmla="val 46471"/>
              <a:gd name="adj2" fmla="val 28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839875"/>
            <a:ext cx="7772400" cy="136207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722313" y="221052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Limitations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Glosses over state management</a:t>
            </a:r>
          </a:p>
          <a:p>
            <a:r>
              <a:rPr lang="en-US" dirty="0" smtClean="0"/>
              <a:t>No Detail about API Implementation</a:t>
            </a:r>
          </a:p>
          <a:p>
            <a:r>
              <a:rPr lang="en-US" dirty="0"/>
              <a:t>S</a:t>
            </a:r>
            <a:r>
              <a:rPr lang="en-US" dirty="0" smtClean="0"/>
              <a:t>tate Replication, latency </a:t>
            </a:r>
            <a:r>
              <a:rPr lang="en-US" dirty="0" err="1" smtClean="0"/>
              <a:t>etc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Replication</a:t>
            </a:r>
          </a:p>
          <a:p>
            <a:r>
              <a:rPr lang="en-US" dirty="0" smtClean="0"/>
              <a:t>Traffic Steering</a:t>
            </a:r>
          </a:p>
          <a:p>
            <a:r>
              <a:rPr lang="en-US" dirty="0" smtClean="0"/>
              <a:t>NF Replication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still under development </a:t>
            </a:r>
          </a:p>
          <a:p>
            <a:r>
              <a:rPr lang="en-US" dirty="0" smtClean="0"/>
              <a:t>Incomplete Components</a:t>
            </a:r>
          </a:p>
          <a:p>
            <a:r>
              <a:rPr lang="en-US" dirty="0" err="1" smtClean="0"/>
              <a:t>Mininet</a:t>
            </a:r>
            <a:r>
              <a:rPr lang="en-US" dirty="0" smtClean="0"/>
              <a:t> Implementation does not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P4 to extend the </a:t>
            </a:r>
            <a:r>
              <a:rPr lang="en-US" dirty="0" err="1" smtClean="0"/>
              <a:t>OpenBox</a:t>
            </a:r>
            <a:r>
              <a:rPr lang="en-US" dirty="0" smtClean="0"/>
              <a:t> system to become protocol agnostic.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839875"/>
            <a:ext cx="7772400" cy="136207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722313" y="221052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(</a:t>
            </a:r>
            <a:r>
              <a:rPr lang="en-US" dirty="0" err="1" smtClean="0"/>
              <a:t>Middleboxes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  <a:buFont typeface="ZapfDingbatsITC" charset="0"/>
              <a:buChar char="✘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cost</a:t>
            </a:r>
          </a:p>
          <a:p>
            <a:pPr>
              <a:buClr>
                <a:schemeClr val="bg1">
                  <a:lumMod val="75000"/>
                </a:schemeClr>
              </a:buClr>
              <a:buFont typeface="ZapfDingbatsITC" charset="0"/>
              <a:buChar char="✘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Limited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provisioning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scalability</a:t>
            </a:r>
          </a:p>
          <a:p>
            <a:pPr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Limited and separate </a:t>
            </a:r>
            <a:r>
              <a:rPr lang="en-US" b="1" i="1" dirty="0" smtClean="0"/>
              <a:t>management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/>
              <a:t>Different vendors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/>
              <a:t>No standards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/>
              <a:t>Separate control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01" name="Group 200"/>
          <p:cNvGrpSpPr/>
          <p:nvPr/>
        </p:nvGrpSpPr>
        <p:grpSpPr>
          <a:xfrm>
            <a:off x="4509399" y="5804176"/>
            <a:ext cx="816581" cy="506928"/>
            <a:chOff x="2467960" y="5696342"/>
            <a:chExt cx="816581" cy="506928"/>
          </a:xfrm>
        </p:grpSpPr>
        <p:pic>
          <p:nvPicPr>
            <p:cNvPr id="202" name="תמונה 4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2946" y="5972280"/>
              <a:ext cx="288975" cy="201579"/>
            </a:xfrm>
            <a:prstGeom prst="rect">
              <a:avLst/>
            </a:prstGeom>
          </p:spPr>
        </p:pic>
        <p:pic>
          <p:nvPicPr>
            <p:cNvPr id="203" name="תמונה 4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7960" y="5914307"/>
              <a:ext cx="316438" cy="288963"/>
            </a:xfrm>
            <a:prstGeom prst="rect">
              <a:avLst/>
            </a:prstGeom>
          </p:spPr>
        </p:pic>
        <p:cxnSp>
          <p:nvCxnSpPr>
            <p:cNvPr id="204" name="Straight Connector 203"/>
            <p:cNvCxnSpPr>
              <a:cxnSpLocks noChangeShapeType="1"/>
            </p:cNvCxnSpPr>
            <p:nvPr/>
          </p:nvCxnSpPr>
          <p:spPr bwMode="auto">
            <a:xfrm flipV="1">
              <a:off x="2800481" y="5696342"/>
              <a:ext cx="104139" cy="129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5" name="Picture 230" descr="UCS5108BladeServerChassi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960" y="5813206"/>
              <a:ext cx="816581" cy="124181"/>
            </a:xfrm>
            <a:prstGeom prst="rect">
              <a:avLst/>
            </a:prstGeom>
            <a:noFill/>
          </p:spPr>
        </p:pic>
      </p:grpSp>
      <p:sp>
        <p:nvSpPr>
          <p:cNvPr id="206" name="Rectangle 205"/>
          <p:cNvSpPr/>
          <p:nvPr/>
        </p:nvSpPr>
        <p:spPr>
          <a:xfrm>
            <a:off x="4509398" y="6045221"/>
            <a:ext cx="816581" cy="292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5976501" y="4553321"/>
            <a:ext cx="816581" cy="550106"/>
            <a:chOff x="3935062" y="4445487"/>
            <a:chExt cx="816581" cy="550106"/>
          </a:xfrm>
        </p:grpSpPr>
        <p:pic>
          <p:nvPicPr>
            <p:cNvPr id="208" name="Picture 57" descr="icon_colo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549" y="4459059"/>
              <a:ext cx="241353" cy="278920"/>
            </a:xfrm>
            <a:prstGeom prst="rect">
              <a:avLst/>
            </a:prstGeom>
            <a:noFill/>
          </p:spPr>
        </p:pic>
        <p:cxnSp>
          <p:nvCxnSpPr>
            <p:cNvPr id="209" name="Straight Connector 208"/>
            <p:cNvCxnSpPr>
              <a:cxnSpLocks noChangeShapeType="1"/>
            </p:cNvCxnSpPr>
            <p:nvPr/>
          </p:nvCxnSpPr>
          <p:spPr bwMode="auto">
            <a:xfrm flipV="1">
              <a:off x="3952576" y="4876106"/>
              <a:ext cx="271064" cy="1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0" name="תמונה 4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324" y="4445487"/>
              <a:ext cx="316438" cy="288963"/>
            </a:xfrm>
            <a:prstGeom prst="rect">
              <a:avLst/>
            </a:prstGeom>
          </p:spPr>
        </p:pic>
        <p:pic>
          <p:nvPicPr>
            <p:cNvPr id="211" name="Picture 230" descr="UCS5108BladeServerChassi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062" y="4745931"/>
              <a:ext cx="816581" cy="124181"/>
            </a:xfrm>
            <a:prstGeom prst="rect">
              <a:avLst/>
            </a:prstGeom>
            <a:noFill/>
          </p:spPr>
        </p:pic>
      </p:grpSp>
      <p:sp>
        <p:nvSpPr>
          <p:cNvPr id="212" name="Rectangle 211"/>
          <p:cNvSpPr/>
          <p:nvPr/>
        </p:nvSpPr>
        <p:spPr>
          <a:xfrm>
            <a:off x="5994015" y="4559640"/>
            <a:ext cx="635368" cy="292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3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04" y="5099625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665" y="5948380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747" y="5396689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6" name="Straight Connector 215"/>
          <p:cNvCxnSpPr>
            <a:cxnSpLocks noChangeShapeType="1"/>
          </p:cNvCxnSpPr>
          <p:nvPr/>
        </p:nvCxnSpPr>
        <p:spPr bwMode="auto">
          <a:xfrm flipV="1">
            <a:off x="5212905" y="5269375"/>
            <a:ext cx="511399" cy="3713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7" name="Straight Connector 216"/>
          <p:cNvCxnSpPr>
            <a:cxnSpLocks noChangeShapeType="1"/>
          </p:cNvCxnSpPr>
          <p:nvPr/>
        </p:nvCxnSpPr>
        <p:spPr bwMode="auto">
          <a:xfrm>
            <a:off x="5212905" y="5640706"/>
            <a:ext cx="973759" cy="4243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8" name="Straight Connector 217"/>
          <p:cNvCxnSpPr>
            <a:cxnSpLocks noChangeShapeType="1"/>
          </p:cNvCxnSpPr>
          <p:nvPr/>
        </p:nvCxnSpPr>
        <p:spPr bwMode="auto">
          <a:xfrm>
            <a:off x="6144632" y="5332149"/>
            <a:ext cx="168131" cy="6162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9" name="Straight Connector 218"/>
          <p:cNvCxnSpPr>
            <a:cxnSpLocks noChangeShapeType="1"/>
          </p:cNvCxnSpPr>
          <p:nvPr/>
        </p:nvCxnSpPr>
        <p:spPr bwMode="auto">
          <a:xfrm>
            <a:off x="6263725" y="5216328"/>
            <a:ext cx="1397736" cy="2227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0" name="Straight Connector 219"/>
          <p:cNvCxnSpPr>
            <a:cxnSpLocks noChangeShapeType="1"/>
          </p:cNvCxnSpPr>
          <p:nvPr/>
        </p:nvCxnSpPr>
        <p:spPr bwMode="auto">
          <a:xfrm flipV="1">
            <a:off x="6726086" y="5608878"/>
            <a:ext cx="889694" cy="4562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21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485" y="5566440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2" name="Straight Connector 10"/>
          <p:cNvCxnSpPr>
            <a:cxnSpLocks noChangeShapeType="1"/>
            <a:endCxn id="220" idx="1"/>
          </p:cNvCxnSpPr>
          <p:nvPr/>
        </p:nvCxnSpPr>
        <p:spPr bwMode="auto">
          <a:xfrm>
            <a:off x="4111470" y="5682702"/>
            <a:ext cx="562015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3" name="Straight Connector 10"/>
          <p:cNvCxnSpPr>
            <a:cxnSpLocks noChangeShapeType="1"/>
          </p:cNvCxnSpPr>
          <p:nvPr/>
        </p:nvCxnSpPr>
        <p:spPr bwMode="auto">
          <a:xfrm>
            <a:off x="8084153" y="5512951"/>
            <a:ext cx="678868" cy="28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24" name="Group 223"/>
          <p:cNvGrpSpPr/>
          <p:nvPr/>
        </p:nvGrpSpPr>
        <p:grpSpPr>
          <a:xfrm>
            <a:off x="7694758" y="5638643"/>
            <a:ext cx="241353" cy="406577"/>
            <a:chOff x="5653319" y="5530809"/>
            <a:chExt cx="241353" cy="406577"/>
          </a:xfrm>
        </p:grpSpPr>
        <p:pic>
          <p:nvPicPr>
            <p:cNvPr id="225" name="Picture 57" descr="icon_colo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319" y="5658466"/>
              <a:ext cx="241353" cy="278920"/>
            </a:xfrm>
            <a:prstGeom prst="rect">
              <a:avLst/>
            </a:prstGeom>
            <a:noFill/>
          </p:spPr>
        </p:pic>
        <p:cxnSp>
          <p:nvCxnSpPr>
            <p:cNvPr id="226" name="Straight Connector 225"/>
            <p:cNvCxnSpPr>
              <a:cxnSpLocks noChangeShapeType="1"/>
            </p:cNvCxnSpPr>
            <p:nvPr/>
          </p:nvCxnSpPr>
          <p:spPr bwMode="auto">
            <a:xfrm flipV="1">
              <a:off x="5775142" y="5530809"/>
              <a:ext cx="94647" cy="137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27" name="Picture 10" descr="j02920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98595" y="3757138"/>
            <a:ext cx="665447" cy="58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4568357" y="4050167"/>
            <a:ext cx="3630239" cy="2411617"/>
            <a:chOff x="2526918" y="3942333"/>
            <a:chExt cx="3630239" cy="2411617"/>
          </a:xfrm>
        </p:grpSpPr>
        <p:cxnSp>
          <p:nvCxnSpPr>
            <p:cNvPr id="229" name="Curved Connector 228"/>
            <p:cNvCxnSpPr/>
            <p:nvPr/>
          </p:nvCxnSpPr>
          <p:spPr>
            <a:xfrm rot="10800000" flipV="1">
              <a:off x="5885968" y="3942334"/>
              <a:ext cx="271189" cy="2091374"/>
            </a:xfrm>
            <a:prstGeom prst="curvedConnector3">
              <a:avLst>
                <a:gd name="adj1" fmla="val 50000"/>
              </a:avLst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0800000" flipV="1">
              <a:off x="4418502" y="3942334"/>
              <a:ext cx="1738654" cy="331686"/>
            </a:xfrm>
            <a:prstGeom prst="curvedConnector2">
              <a:avLst/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 rot="10800000" flipV="1">
              <a:off x="4145226" y="3942334"/>
              <a:ext cx="2011931" cy="335488"/>
            </a:xfrm>
            <a:prstGeom prst="curvedConnector2">
              <a:avLst/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0800000" flipV="1">
              <a:off x="3066340" y="3942333"/>
              <a:ext cx="3090816" cy="2411617"/>
            </a:xfrm>
            <a:prstGeom prst="curvedConnector4">
              <a:avLst>
                <a:gd name="adj1" fmla="val 48299"/>
                <a:gd name="adj2" fmla="val 109479"/>
              </a:avLst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urved Connector 232"/>
            <p:cNvCxnSpPr/>
            <p:nvPr/>
          </p:nvCxnSpPr>
          <p:spPr>
            <a:xfrm rot="10800000" flipV="1">
              <a:off x="2526918" y="3942333"/>
              <a:ext cx="3630238" cy="2344669"/>
            </a:xfrm>
            <a:prstGeom prst="curvedConnector3">
              <a:avLst>
                <a:gd name="adj1" fmla="val 106297"/>
              </a:avLst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Rounded Rectangle 233"/>
          <p:cNvSpPr/>
          <p:nvPr/>
        </p:nvSpPr>
        <p:spPr>
          <a:xfrm>
            <a:off x="6081536" y="4385656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234"/>
          <p:cNvSpPr/>
          <p:nvPr/>
        </p:nvSpPr>
        <p:spPr>
          <a:xfrm>
            <a:off x="6354813" y="4381854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5002651" y="6276746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/>
          <p:cNvSpPr/>
          <p:nvPr/>
        </p:nvSpPr>
        <p:spPr>
          <a:xfrm>
            <a:off x="7717151" y="6049022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ounded Rectangle 237"/>
          <p:cNvSpPr/>
          <p:nvPr/>
        </p:nvSpPr>
        <p:spPr>
          <a:xfrm>
            <a:off x="4568357" y="6302317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תמונה 4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945" y="4562670"/>
            <a:ext cx="316438" cy="288963"/>
          </a:xfrm>
          <a:prstGeom prst="rect">
            <a:avLst/>
          </a:prstGeom>
        </p:spPr>
      </p:pic>
      <p:pic>
        <p:nvPicPr>
          <p:cNvPr id="241" name="Picture 57" descr="icon_colo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987" y="4570695"/>
            <a:ext cx="241353" cy="278920"/>
          </a:xfrm>
          <a:prstGeom prst="rect">
            <a:avLst/>
          </a:prstGeom>
          <a:noFill/>
        </p:spPr>
      </p:pic>
      <p:pic>
        <p:nvPicPr>
          <p:cNvPr id="242" name="תמונה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84" y="6070508"/>
            <a:ext cx="288975" cy="201579"/>
          </a:xfrm>
          <a:prstGeom prst="rect">
            <a:avLst/>
          </a:prstGeom>
        </p:spPr>
      </p:pic>
      <p:pic>
        <p:nvPicPr>
          <p:cNvPr id="243" name="תמונה 4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99" y="6030495"/>
            <a:ext cx="316438" cy="288963"/>
          </a:xfrm>
          <a:prstGeom prst="rect">
            <a:avLst/>
          </a:prstGeom>
        </p:spPr>
      </p:pic>
      <p:pic>
        <p:nvPicPr>
          <p:cNvPr id="244" name="Picture 57" descr="icon_colo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625" y="5768641"/>
            <a:ext cx="241353" cy="27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7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(</a:t>
            </a:r>
            <a:r>
              <a:rPr lang="en-US" dirty="0" err="1" smtClean="0"/>
              <a:t>Middleboxes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Actually, many of these black-boxes are very modular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4488621" y="2153894"/>
            <a:ext cx="4292602" cy="1685263"/>
          </a:xfrm>
          <a:prstGeom prst="cube">
            <a:avLst>
              <a:gd name="adj" fmla="val 5266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Function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88873" y="1849522"/>
            <a:ext cx="4298974" cy="2459242"/>
            <a:chOff x="2809462" y="4423460"/>
            <a:chExt cx="4469294" cy="2629676"/>
          </a:xfrm>
        </p:grpSpPr>
        <p:sp>
          <p:nvSpPr>
            <p:cNvPr id="9" name="Cube 8"/>
            <p:cNvSpPr/>
            <p:nvPr/>
          </p:nvSpPr>
          <p:spPr>
            <a:xfrm flipH="1" flipV="1">
              <a:off x="2809462" y="4743484"/>
              <a:ext cx="4462670" cy="1802058"/>
            </a:xfrm>
            <a:prstGeom prst="cube">
              <a:avLst>
                <a:gd name="adj" fmla="val 52660"/>
              </a:avLst>
            </a:prstGeom>
            <a:no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78306">
              <a:off x="3516564" y="4423460"/>
              <a:ext cx="2629676" cy="2629676"/>
            </a:xfrm>
            <a:prstGeom prst="rect">
              <a:avLst/>
            </a:prstGeom>
          </p:spPr>
        </p:pic>
        <p:sp>
          <p:nvSpPr>
            <p:cNvPr id="8" name="Cube 7"/>
            <p:cNvSpPr/>
            <p:nvPr/>
          </p:nvSpPr>
          <p:spPr>
            <a:xfrm>
              <a:off x="2816086" y="4736856"/>
              <a:ext cx="4462670" cy="1802058"/>
            </a:xfrm>
            <a:prstGeom prst="cube">
              <a:avLst>
                <a:gd name="adj" fmla="val 52660"/>
              </a:avLst>
            </a:prstGeom>
            <a:no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609600" y="3671461"/>
            <a:ext cx="8229600" cy="3036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ZapfDingbatsITC" charset="0"/>
              <a:buChar char="✘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High 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cost</a:t>
            </a:r>
          </a:p>
          <a:p>
            <a:pPr>
              <a:buClr>
                <a:schemeClr val="bg1">
                  <a:lumMod val="75000"/>
                </a:schemeClr>
              </a:buClr>
              <a:buFont typeface="ZapfDingbatsITC" charset="0"/>
              <a:buChar char="✘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Limited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provisioning and scalability</a:t>
            </a:r>
          </a:p>
          <a:p>
            <a:pPr marL="358775" indent="-358775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ZapfDingbatsITC" charset="0"/>
              <a:buChar char="✘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Limited and separate management</a:t>
            </a:r>
          </a:p>
          <a:p>
            <a:pPr marL="358775" indent="-358775">
              <a:spcAft>
                <a:spcPts val="600"/>
              </a:spcAft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Limited </a:t>
            </a:r>
            <a:r>
              <a:rPr lang="en-US" b="1" i="1" dirty="0"/>
              <a:t>functionality</a:t>
            </a:r>
            <a:r>
              <a:rPr lang="en-US" dirty="0"/>
              <a:t> and limited </a:t>
            </a:r>
            <a:r>
              <a:rPr lang="en-US" b="1" i="1" dirty="0"/>
              <a:t>innovation</a:t>
            </a:r>
            <a:br>
              <a:rPr lang="en-US" b="1" i="1" dirty="0"/>
            </a:br>
            <a:r>
              <a:rPr lang="en-US" dirty="0"/>
              <a:t>(High entry barriers)</a:t>
            </a:r>
          </a:p>
          <a:p>
            <a:pPr marL="358775" indent="-358775">
              <a:spcAft>
                <a:spcPts val="600"/>
              </a:spcAft>
              <a:buClr>
                <a:srgbClr val="FF0000"/>
              </a:buClr>
              <a:buFont typeface="ZapfDingbatsITC" charset="0"/>
              <a:buChar char="✘"/>
            </a:pPr>
            <a:r>
              <a:rPr lang="en-US" dirty="0"/>
              <a:t>Similar complex processing steps, </a:t>
            </a:r>
            <a:r>
              <a:rPr lang="en-US" b="1" i="1" dirty="0"/>
              <a:t>no re-use</a:t>
            </a:r>
            <a:endParaRPr lang="en-US" dirty="0"/>
          </a:p>
          <a:p>
            <a:pPr>
              <a:buClr>
                <a:srgbClr val="FF0000"/>
              </a:buClr>
              <a:buFont typeface="ZapfDingbatsITC" charset="0"/>
              <a:buChar char="✘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530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09399" y="5804176"/>
            <a:ext cx="816581" cy="506928"/>
            <a:chOff x="2467960" y="5696342"/>
            <a:chExt cx="816581" cy="506928"/>
          </a:xfrm>
        </p:grpSpPr>
        <p:pic>
          <p:nvPicPr>
            <p:cNvPr id="20" name="תמונה 4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2946" y="5972280"/>
              <a:ext cx="288975" cy="201579"/>
            </a:xfrm>
            <a:prstGeom prst="rect">
              <a:avLst/>
            </a:prstGeom>
          </p:spPr>
        </p:pic>
        <p:pic>
          <p:nvPicPr>
            <p:cNvPr id="21" name="תמונה 4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7960" y="5914307"/>
              <a:ext cx="316438" cy="288963"/>
            </a:xfrm>
            <a:prstGeom prst="rect">
              <a:avLst/>
            </a:prstGeom>
          </p:spPr>
        </p:pic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2800481" y="5696342"/>
              <a:ext cx="104139" cy="129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" name="Picture 230" descr="UCS5108BladeServerChassi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960" y="5813206"/>
              <a:ext cx="816581" cy="124181"/>
            </a:xfrm>
            <a:prstGeom prst="rect">
              <a:avLst/>
            </a:prstGeom>
            <a:noFill/>
          </p:spPr>
        </p:pic>
      </p:grpSp>
      <p:sp>
        <p:nvSpPr>
          <p:cNvPr id="24" name="Rectangle 23"/>
          <p:cNvSpPr/>
          <p:nvPr/>
        </p:nvSpPr>
        <p:spPr>
          <a:xfrm>
            <a:off x="4509398" y="6045221"/>
            <a:ext cx="816581" cy="292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76501" y="4553321"/>
            <a:ext cx="816581" cy="550106"/>
            <a:chOff x="3935062" y="4445487"/>
            <a:chExt cx="816581" cy="550106"/>
          </a:xfrm>
        </p:grpSpPr>
        <p:pic>
          <p:nvPicPr>
            <p:cNvPr id="26" name="Picture 57" descr="icon_colo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549" y="4459059"/>
              <a:ext cx="241353" cy="278920"/>
            </a:xfrm>
            <a:prstGeom prst="rect">
              <a:avLst/>
            </a:prstGeom>
            <a:noFill/>
          </p:spPr>
        </p:pic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3952576" y="4876106"/>
              <a:ext cx="271064" cy="1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תמונה 4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324" y="4445487"/>
              <a:ext cx="316438" cy="288963"/>
            </a:xfrm>
            <a:prstGeom prst="rect">
              <a:avLst/>
            </a:prstGeom>
          </p:spPr>
        </p:pic>
        <p:pic>
          <p:nvPicPr>
            <p:cNvPr id="29" name="Picture 230" descr="UCS5108BladeServerChassi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062" y="4745931"/>
              <a:ext cx="816581" cy="124181"/>
            </a:xfrm>
            <a:prstGeom prst="rect">
              <a:avLst/>
            </a:prstGeom>
            <a:noFill/>
          </p:spPr>
        </p:pic>
      </p:grpSp>
      <p:sp>
        <p:nvSpPr>
          <p:cNvPr id="30" name="Rectangle 29"/>
          <p:cNvSpPr/>
          <p:nvPr/>
        </p:nvSpPr>
        <p:spPr>
          <a:xfrm>
            <a:off x="5994015" y="4559640"/>
            <a:ext cx="635368" cy="292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04" y="5099625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665" y="5948380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747" y="5396689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flipV="1">
            <a:off x="5212905" y="5269375"/>
            <a:ext cx="511399" cy="3713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212905" y="5640706"/>
            <a:ext cx="973759" cy="4243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6144632" y="5332149"/>
            <a:ext cx="168131" cy="6162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6263725" y="5216328"/>
            <a:ext cx="1397736" cy="2227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6726086" y="5608878"/>
            <a:ext cx="889694" cy="4562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9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485" y="5566440"/>
            <a:ext cx="539421" cy="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10"/>
          <p:cNvCxnSpPr>
            <a:cxnSpLocks noChangeShapeType="1"/>
            <a:endCxn id="21" idx="1"/>
          </p:cNvCxnSpPr>
          <p:nvPr/>
        </p:nvCxnSpPr>
        <p:spPr bwMode="auto">
          <a:xfrm>
            <a:off x="4111470" y="5682702"/>
            <a:ext cx="562015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10"/>
          <p:cNvCxnSpPr>
            <a:cxnSpLocks noChangeShapeType="1"/>
          </p:cNvCxnSpPr>
          <p:nvPr/>
        </p:nvCxnSpPr>
        <p:spPr bwMode="auto">
          <a:xfrm>
            <a:off x="8084153" y="5512951"/>
            <a:ext cx="678868" cy="28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2" name="Group 41"/>
          <p:cNvGrpSpPr/>
          <p:nvPr/>
        </p:nvGrpSpPr>
        <p:grpSpPr>
          <a:xfrm>
            <a:off x="7694758" y="5638643"/>
            <a:ext cx="241353" cy="406577"/>
            <a:chOff x="5653319" y="5530809"/>
            <a:chExt cx="241353" cy="406577"/>
          </a:xfrm>
        </p:grpSpPr>
        <p:pic>
          <p:nvPicPr>
            <p:cNvPr id="43" name="Picture 57" descr="icon_colo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319" y="5658466"/>
              <a:ext cx="241353" cy="278920"/>
            </a:xfrm>
            <a:prstGeom prst="rect">
              <a:avLst/>
            </a:prstGeom>
            <a:noFill/>
          </p:spPr>
        </p:pic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5775142" y="5530809"/>
              <a:ext cx="94647" cy="137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5" name="Picture 10" descr="j02920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98595" y="3757138"/>
            <a:ext cx="665447" cy="58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4568357" y="4050167"/>
            <a:ext cx="3630239" cy="2411617"/>
            <a:chOff x="2526918" y="3942333"/>
            <a:chExt cx="3630239" cy="2411617"/>
          </a:xfrm>
        </p:grpSpPr>
        <p:cxnSp>
          <p:nvCxnSpPr>
            <p:cNvPr id="47" name="Curved Connector 46"/>
            <p:cNvCxnSpPr>
              <a:stCxn id="47" idx="3"/>
            </p:cNvCxnSpPr>
            <p:nvPr/>
          </p:nvCxnSpPr>
          <p:spPr>
            <a:xfrm rot="10800000" flipV="1">
              <a:off x="5885968" y="3942334"/>
              <a:ext cx="271189" cy="2091374"/>
            </a:xfrm>
            <a:prstGeom prst="curvedConnector3">
              <a:avLst>
                <a:gd name="adj1" fmla="val 50000"/>
              </a:avLst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47" idx="3"/>
            </p:cNvCxnSpPr>
            <p:nvPr/>
          </p:nvCxnSpPr>
          <p:spPr>
            <a:xfrm rot="10800000" flipV="1">
              <a:off x="4418502" y="3942334"/>
              <a:ext cx="1738654" cy="331686"/>
            </a:xfrm>
            <a:prstGeom prst="curvedConnector2">
              <a:avLst/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47" idx="3"/>
            </p:cNvCxnSpPr>
            <p:nvPr/>
          </p:nvCxnSpPr>
          <p:spPr>
            <a:xfrm rot="10800000" flipV="1">
              <a:off x="4145226" y="3942334"/>
              <a:ext cx="2011931" cy="335488"/>
            </a:xfrm>
            <a:prstGeom prst="curvedConnector2">
              <a:avLst/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>
              <a:stCxn id="47" idx="3"/>
            </p:cNvCxnSpPr>
            <p:nvPr/>
          </p:nvCxnSpPr>
          <p:spPr>
            <a:xfrm rot="10800000" flipV="1">
              <a:off x="3066340" y="3942333"/>
              <a:ext cx="3090816" cy="2411617"/>
            </a:xfrm>
            <a:prstGeom prst="curvedConnector4">
              <a:avLst>
                <a:gd name="adj1" fmla="val 48299"/>
                <a:gd name="adj2" fmla="val 109479"/>
              </a:avLst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47" idx="3"/>
            </p:cNvCxnSpPr>
            <p:nvPr/>
          </p:nvCxnSpPr>
          <p:spPr>
            <a:xfrm rot="10800000" flipV="1">
              <a:off x="2526918" y="3942333"/>
              <a:ext cx="3630238" cy="2344669"/>
            </a:xfrm>
            <a:prstGeom prst="curvedConnector3">
              <a:avLst>
                <a:gd name="adj1" fmla="val 106297"/>
              </a:avLst>
            </a:prstGeom>
            <a:ln w="12700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6081536" y="4385656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354813" y="4381854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002651" y="6276746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717151" y="6049022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568357" y="6302317"/>
            <a:ext cx="210255" cy="1850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rot="10800000" flipH="1" flipV="1">
            <a:off x="6629201" y="3621919"/>
            <a:ext cx="799319" cy="6549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/>
              <a:t>OpenBox</a:t>
            </a:r>
            <a:endParaRPr lang="en-US" sz="1050" dirty="0" smtClean="0"/>
          </a:p>
          <a:p>
            <a:pPr algn="ctr"/>
            <a:r>
              <a:rPr lang="en-US" sz="1050" dirty="0" smtClean="0"/>
              <a:t>Controller</a:t>
            </a:r>
            <a:endParaRPr lang="en-US" sz="1050" dirty="0"/>
          </a:p>
        </p:txBody>
      </p:sp>
      <p:pic>
        <p:nvPicPr>
          <p:cNvPr id="58" name="תמונה 4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945" y="4562670"/>
            <a:ext cx="316438" cy="288963"/>
          </a:xfrm>
          <a:prstGeom prst="rect">
            <a:avLst/>
          </a:prstGeom>
        </p:spPr>
      </p:pic>
      <p:pic>
        <p:nvPicPr>
          <p:cNvPr id="59" name="Picture 57" descr="icon_colo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987" y="4570695"/>
            <a:ext cx="241353" cy="278920"/>
          </a:xfrm>
          <a:prstGeom prst="rect">
            <a:avLst/>
          </a:prstGeom>
          <a:noFill/>
        </p:spPr>
      </p:pic>
      <p:pic>
        <p:nvPicPr>
          <p:cNvPr id="60" name="תמונה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84" y="6070508"/>
            <a:ext cx="288975" cy="201579"/>
          </a:xfrm>
          <a:prstGeom prst="rect">
            <a:avLst/>
          </a:prstGeom>
        </p:spPr>
      </p:pic>
      <p:pic>
        <p:nvPicPr>
          <p:cNvPr id="61" name="תמונה 4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99" y="6030495"/>
            <a:ext cx="316438" cy="288963"/>
          </a:xfrm>
          <a:prstGeom prst="rect">
            <a:avLst/>
          </a:prstGeom>
        </p:spPr>
      </p:pic>
      <p:pic>
        <p:nvPicPr>
          <p:cNvPr id="62" name="Picture 57" descr="icon_colo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625" y="5768641"/>
            <a:ext cx="241353" cy="278920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/>
        </p:nvGrpSpPr>
        <p:grpSpPr>
          <a:xfrm>
            <a:off x="6247331" y="4595285"/>
            <a:ext cx="381373" cy="238873"/>
            <a:chOff x="3786788" y="3124389"/>
            <a:chExt cx="778199" cy="477746"/>
          </a:xfrm>
        </p:grpSpPr>
        <p:grpSp>
          <p:nvGrpSpPr>
            <p:cNvPr id="64" name="Group 63"/>
            <p:cNvGrpSpPr/>
            <p:nvPr/>
          </p:nvGrpSpPr>
          <p:grpSpPr>
            <a:xfrm>
              <a:off x="3786788" y="3124389"/>
              <a:ext cx="778199" cy="477746"/>
              <a:chOff x="1191155" y="5133720"/>
              <a:chExt cx="778199" cy="477746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191155" y="5242925"/>
                <a:ext cx="778199" cy="368541"/>
                <a:chOff x="723481" y="5673674"/>
                <a:chExt cx="1138613" cy="515204"/>
              </a:xfrm>
            </p:grpSpPr>
            <p:sp>
              <p:nvSpPr>
                <p:cNvPr id="68" name="Cube 67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69" name="Right Arrow 68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1255666" y="5133720"/>
                <a:ext cx="642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i="1" dirty="0" smtClean="0">
                    <a:solidFill>
                      <a:schemeClr val="bg1"/>
                    </a:solidFill>
                  </a:rPr>
                  <a:t>OBI</a:t>
                </a:r>
                <a:endParaRPr lang="en-US" sz="600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 cstate="screen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roup 70"/>
          <p:cNvGrpSpPr/>
          <p:nvPr/>
        </p:nvGrpSpPr>
        <p:grpSpPr>
          <a:xfrm>
            <a:off x="4693644" y="6007826"/>
            <a:ext cx="381373" cy="238873"/>
            <a:chOff x="3786788" y="3124389"/>
            <a:chExt cx="778199" cy="477746"/>
          </a:xfrm>
        </p:grpSpPr>
        <p:grpSp>
          <p:nvGrpSpPr>
            <p:cNvPr id="72" name="Group 71"/>
            <p:cNvGrpSpPr/>
            <p:nvPr/>
          </p:nvGrpSpPr>
          <p:grpSpPr>
            <a:xfrm>
              <a:off x="3786788" y="3124389"/>
              <a:ext cx="778199" cy="477746"/>
              <a:chOff x="1191155" y="5133720"/>
              <a:chExt cx="778199" cy="47774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191155" y="5242925"/>
                <a:ext cx="778199" cy="368541"/>
                <a:chOff x="723481" y="5673674"/>
                <a:chExt cx="1138613" cy="515204"/>
              </a:xfrm>
            </p:grpSpPr>
            <p:sp>
              <p:nvSpPr>
                <p:cNvPr id="76" name="Cube 75"/>
                <p:cNvSpPr/>
                <p:nvPr/>
              </p:nvSpPr>
              <p:spPr>
                <a:xfrm>
                  <a:off x="723481" y="5673674"/>
                  <a:ext cx="1138613" cy="515204"/>
                </a:xfrm>
                <a:prstGeom prst="cube">
                  <a:avLst>
                    <a:gd name="adj" fmla="val 49491"/>
                  </a:avLst>
                </a:prstGeom>
                <a:solidFill>
                  <a:srgbClr val="13A3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77" name="Right Arrow 76"/>
                <p:cNvSpPr/>
                <p:nvPr/>
              </p:nvSpPr>
              <p:spPr>
                <a:xfrm>
                  <a:off x="795742" y="6016512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78" name="Right Arrow 77"/>
                <p:cNvSpPr/>
                <p:nvPr/>
              </p:nvSpPr>
              <p:spPr>
                <a:xfrm>
                  <a:off x="1341994" y="6010973"/>
                  <a:ext cx="188888" cy="108514"/>
                </a:xfrm>
                <a:prstGeom prst="rightArrow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255666" y="5133720"/>
                <a:ext cx="642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i="1" dirty="0" smtClean="0">
                    <a:solidFill>
                      <a:schemeClr val="bg1"/>
                    </a:solidFill>
                  </a:rPr>
                  <a:t>OBI</a:t>
                </a:r>
                <a:endParaRPr lang="en-US" sz="600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screen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9" y="3427267"/>
              <a:ext cx="175762" cy="1734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78"/>
          <p:cNvGrpSpPr/>
          <p:nvPr/>
        </p:nvGrpSpPr>
        <p:grpSpPr>
          <a:xfrm>
            <a:off x="7615780" y="5632459"/>
            <a:ext cx="381373" cy="333646"/>
            <a:chOff x="5574341" y="5524625"/>
            <a:chExt cx="381373" cy="333646"/>
          </a:xfrm>
        </p:grpSpPr>
        <p:grpSp>
          <p:nvGrpSpPr>
            <p:cNvPr id="80" name="Group 79"/>
            <p:cNvGrpSpPr/>
            <p:nvPr/>
          </p:nvGrpSpPr>
          <p:grpSpPr>
            <a:xfrm>
              <a:off x="5574341" y="5619398"/>
              <a:ext cx="381373" cy="238873"/>
              <a:chOff x="3786788" y="3124389"/>
              <a:chExt cx="778199" cy="47774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3786788" y="3124389"/>
                <a:ext cx="778199" cy="477746"/>
                <a:chOff x="1191155" y="5133720"/>
                <a:chExt cx="778199" cy="477746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1191155" y="5242925"/>
                  <a:ext cx="778199" cy="368541"/>
                  <a:chOff x="723481" y="5673674"/>
                  <a:chExt cx="1138613" cy="515204"/>
                </a:xfrm>
              </p:grpSpPr>
              <p:sp>
                <p:nvSpPr>
                  <p:cNvPr id="86" name="Cube 85"/>
                  <p:cNvSpPr/>
                  <p:nvPr/>
                </p:nvSpPr>
                <p:spPr>
                  <a:xfrm>
                    <a:off x="723481" y="5673674"/>
                    <a:ext cx="1138613" cy="515204"/>
                  </a:xfrm>
                  <a:prstGeom prst="cube">
                    <a:avLst>
                      <a:gd name="adj" fmla="val 49491"/>
                    </a:avLst>
                  </a:prstGeom>
                  <a:solidFill>
                    <a:srgbClr val="13A3F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87" name="Right Arrow 86"/>
                  <p:cNvSpPr/>
                  <p:nvPr/>
                </p:nvSpPr>
                <p:spPr>
                  <a:xfrm>
                    <a:off x="795742" y="6016512"/>
                    <a:ext cx="188888" cy="108514"/>
                  </a:xfrm>
                  <a:prstGeom prst="rightArrow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88" name="Right Arrow 87"/>
                  <p:cNvSpPr/>
                  <p:nvPr/>
                </p:nvSpPr>
                <p:spPr>
                  <a:xfrm>
                    <a:off x="1341994" y="6010973"/>
                    <a:ext cx="188888" cy="108514"/>
                  </a:xfrm>
                  <a:prstGeom prst="rightArrow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85" name="TextBox 84"/>
                <p:cNvSpPr txBox="1"/>
                <p:nvPr/>
              </p:nvSpPr>
              <p:spPr>
                <a:xfrm>
                  <a:off x="1255666" y="5133720"/>
                  <a:ext cx="6428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i="1" dirty="0" smtClean="0">
                      <a:solidFill>
                        <a:schemeClr val="bg1"/>
                      </a:solidFill>
                    </a:rPr>
                    <a:t>OBI</a:t>
                  </a:r>
                  <a:endParaRPr lang="en-US" sz="600" i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9" cstate="screen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2398" y="3427266"/>
                <a:ext cx="175763" cy="1734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flipV="1">
              <a:off x="5773996" y="5524625"/>
              <a:ext cx="94647" cy="137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9" name="Straight Connector 88"/>
          <p:cNvCxnSpPr/>
          <p:nvPr/>
        </p:nvCxnSpPr>
        <p:spPr>
          <a:xfrm flipH="1">
            <a:off x="6436473" y="4276915"/>
            <a:ext cx="592388" cy="3729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28861" y="4276915"/>
            <a:ext cx="776061" cy="148938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882786" y="4276915"/>
            <a:ext cx="2146075" cy="178551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7" idx="3"/>
          </p:cNvCxnSpPr>
          <p:nvPr/>
        </p:nvCxnSpPr>
        <p:spPr>
          <a:xfrm rot="10800000">
            <a:off x="7428521" y="3471282"/>
            <a:ext cx="770075" cy="578887"/>
          </a:xfrm>
          <a:prstGeom prst="curvedConnector3">
            <a:avLst>
              <a:gd name="adj1" fmla="val 50000"/>
            </a:avLst>
          </a:prstGeom>
          <a:ln w="1270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itle 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OpenBox</a:t>
            </a:r>
            <a:endParaRPr lang="en-US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272955" y="1600202"/>
            <a:ext cx="859108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Avenir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err="1" smtClean="0"/>
              <a:t>OpenBox</a:t>
            </a:r>
            <a:r>
              <a:rPr lang="en-US" sz="2200" b="1" dirty="0" smtClean="0"/>
              <a:t>: A new software-defined framework for network functions</a:t>
            </a:r>
          </a:p>
          <a:p>
            <a:r>
              <a:rPr lang="en-US" sz="2200" dirty="0"/>
              <a:t>Decouples network function control from their data plane</a:t>
            </a:r>
          </a:p>
          <a:p>
            <a:r>
              <a:rPr lang="en-US" sz="2200" dirty="0" smtClean="0"/>
              <a:t>Unifies data plane of multiple network functions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2200" dirty="0" smtClean="0"/>
              <a:t>Benefits:</a:t>
            </a:r>
          </a:p>
          <a:p>
            <a:pPr>
              <a:buClr>
                <a:srgbClr val="0432FF"/>
              </a:buClr>
              <a:buFont typeface="Wingdings" charset="2"/>
              <a:buChar char="ü"/>
            </a:pPr>
            <a:r>
              <a:rPr lang="en-US" sz="2200" dirty="0" smtClean="0"/>
              <a:t>Easier, unified control</a:t>
            </a:r>
          </a:p>
          <a:p>
            <a:pPr>
              <a:buClr>
                <a:srgbClr val="0432FF"/>
              </a:buClr>
              <a:buFont typeface="Wingdings" charset="2"/>
              <a:buChar char="ü"/>
            </a:pPr>
            <a:r>
              <a:rPr lang="en-US" sz="2200" dirty="0" smtClean="0"/>
              <a:t>Better performance</a:t>
            </a:r>
          </a:p>
          <a:p>
            <a:pPr>
              <a:buClr>
                <a:srgbClr val="0432FF"/>
              </a:buClr>
              <a:buFont typeface="Wingdings" charset="2"/>
              <a:buChar char="ü"/>
            </a:pPr>
            <a:r>
              <a:rPr lang="en-US" sz="2200" dirty="0" smtClean="0"/>
              <a:t>Scalability</a:t>
            </a:r>
          </a:p>
          <a:p>
            <a:pPr>
              <a:buClr>
                <a:srgbClr val="0432FF"/>
              </a:buClr>
              <a:buFont typeface="Wingdings" charset="2"/>
              <a:buChar char="ü"/>
            </a:pPr>
            <a:r>
              <a:rPr lang="en-US" sz="2200" dirty="0" smtClean="0"/>
              <a:t>Flexible deployment</a:t>
            </a:r>
          </a:p>
          <a:p>
            <a:pPr>
              <a:buClr>
                <a:srgbClr val="0432FF"/>
              </a:buClr>
              <a:buFont typeface="Wingdings" charset="2"/>
              <a:buChar char="ü"/>
            </a:pPr>
            <a:r>
              <a:rPr lang="en-US" sz="2200" dirty="0" smtClean="0"/>
              <a:t>Inter-tenant isolation</a:t>
            </a:r>
          </a:p>
          <a:p>
            <a:pPr>
              <a:buClr>
                <a:srgbClr val="0432FF"/>
              </a:buClr>
              <a:buFont typeface="Wingdings" charset="2"/>
              <a:buChar char="ü"/>
            </a:pPr>
            <a:r>
              <a:rPr lang="en-US" sz="2200" dirty="0" smtClean="0"/>
              <a:t>Innovation</a:t>
            </a:r>
            <a:endParaRPr lang="en-US" sz="2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5060074" y="761614"/>
            <a:ext cx="4160494" cy="484495"/>
            <a:chOff x="145041" y="6291573"/>
            <a:chExt cx="4160494" cy="484495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3" b="89333" l="9333" r="93333">
                          <a14:foregroundMark x1="40000" y1="46667" x2="52000" y2="8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1" y="6291573"/>
              <a:ext cx="457200" cy="457200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554867" y="6309427"/>
              <a:ext cx="3750668" cy="4666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github.com</a:t>
              </a:r>
              <a:r>
                <a:rPr lang="en-US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/</a:t>
              </a:r>
              <a:r>
                <a:rPr lang="en-US" dirty="0" err="1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OpenBoxProject</a:t>
              </a:r>
              <a:endParaRPr lang="en-US" cap="none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13318" y="399603"/>
            <a:ext cx="4095875" cy="466641"/>
            <a:chOff x="48157" y="6079689"/>
            <a:chExt cx="4095875" cy="466641"/>
          </a:xfrm>
        </p:grpSpPr>
        <p:sp>
          <p:nvSpPr>
            <p:cNvPr id="102" name="TextBox 101"/>
            <p:cNvSpPr txBox="1"/>
            <p:nvPr/>
          </p:nvSpPr>
          <p:spPr>
            <a:xfrm>
              <a:off x="393364" y="6079689"/>
              <a:ext cx="3750668" cy="4666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www.openboxproject.org</a:t>
              </a:r>
              <a:endParaRPr lang="en-US" cap="none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491" l="0" r="100000">
                          <a14:foregroundMark x1="22807" y1="14035" x2="70175" y2="89474"/>
                          <a14:foregroundMark x1="57895" y1="91228" x2="38596" y2="94737"/>
                          <a14:backgroundMark x1="10526" y1="91228" x2="0" y2="78947"/>
                          <a14:backgroundMark x1="17544" y1="89474" x2="0" y2="85965"/>
                          <a14:backgroundMark x1="5263" y1="21053" x2="17544" y2="3509"/>
                          <a14:backgroundMark x1="73684" y1="1754" x2="94737" y2="17544"/>
                          <a14:backgroundMark x1="94737" y1="75439" x2="80702" y2="9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57" y="6108928"/>
              <a:ext cx="350712" cy="35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4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9462 -0.08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4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6493 -0.08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40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8403 -0.32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-16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21302 -0.3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178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6024 -0.357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178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L 0.06302 -0.182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91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319 -0.181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91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6041 -0.39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1981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2 L 0.24531 -0.395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1981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11597 -0.357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17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52" grpId="1" animBg="1"/>
      <p:bldP spid="53" grpId="1" animBg="1"/>
      <p:bldP spid="54" grpId="1" animBg="1"/>
      <p:bldP spid="55" grpId="1" animBg="1"/>
      <p:bldP spid="56" grpId="1" animBg="1"/>
      <p:bldP spid="57" grpId="0" animBg="1"/>
      <p:bldP spid="9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OpenBox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00910" y="4149647"/>
            <a:ext cx="4335352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Big Network Controller ic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019" y="2938517"/>
            <a:ext cx="1066111" cy="935186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916995" y="3059283"/>
            <a:ext cx="193957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Logically-Centralized</a:t>
            </a:r>
            <a:r>
              <a:rPr lang="he-IL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OpenBox</a:t>
            </a:r>
            <a:r>
              <a:rPr lang="en-US" sz="1600" dirty="0" smtClean="0"/>
              <a:t> Controller</a:t>
            </a:r>
            <a:endParaRPr lang="en-US" sz="1600" dirty="0"/>
          </a:p>
        </p:txBody>
      </p:sp>
      <p:pic>
        <p:nvPicPr>
          <p:cNvPr id="33" name="תמונה 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5320" y="1837703"/>
            <a:ext cx="523875" cy="361950"/>
          </a:xfrm>
          <a:prstGeom prst="rect">
            <a:avLst/>
          </a:prstGeom>
          <a:effectLst/>
        </p:spPr>
      </p:pic>
      <p:pic>
        <p:nvPicPr>
          <p:cNvPr id="34" name="תמונה 4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48" y="1704897"/>
            <a:ext cx="573662" cy="518854"/>
          </a:xfrm>
          <a:prstGeom prst="rect">
            <a:avLst/>
          </a:prstGeom>
          <a:effectLst/>
        </p:spPr>
      </p:pic>
      <p:pic>
        <p:nvPicPr>
          <p:cNvPr id="35" name="Picture 57" descr="icon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6938" y="1722930"/>
            <a:ext cx="437542" cy="500821"/>
          </a:xfrm>
          <a:prstGeom prst="rect">
            <a:avLst/>
          </a:prstGeom>
          <a:noFill/>
          <a:effectLst/>
        </p:spPr>
      </p:pic>
      <p:sp>
        <p:nvSpPr>
          <p:cNvPr id="36" name="TextBox 35"/>
          <p:cNvSpPr txBox="1"/>
          <p:nvPr/>
        </p:nvSpPr>
        <p:spPr>
          <a:xfrm>
            <a:off x="5916995" y="1696944"/>
            <a:ext cx="200946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Network</a:t>
            </a:r>
            <a:r>
              <a:rPr lang="he-IL" sz="1600" dirty="0" smtClean="0"/>
              <a:t> </a:t>
            </a:r>
            <a:r>
              <a:rPr lang="en-US" sz="1600" dirty="0" smtClean="0"/>
              <a:t>Functions:</a:t>
            </a:r>
          </a:p>
          <a:p>
            <a:r>
              <a:rPr lang="en-US" sz="1600" dirty="0" err="1" smtClean="0"/>
              <a:t>OpenBox</a:t>
            </a:r>
            <a:r>
              <a:rPr lang="en-US" sz="1600" dirty="0" smtClean="0"/>
              <a:t> Applications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300910" y="3797503"/>
            <a:ext cx="13132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Plane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2302434" y="4138528"/>
            <a:ext cx="108385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Plane</a:t>
            </a:r>
            <a:endParaRPr lang="en-US" sz="1600" dirty="0"/>
          </a:p>
        </p:txBody>
      </p:sp>
      <p:pic>
        <p:nvPicPr>
          <p:cNvPr id="60" name="Picture 10" descr="j029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956" y="2964380"/>
            <a:ext cx="816328" cy="7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/>
          <p:cNvCxnSpPr>
            <a:stCxn id="60" idx="3"/>
          </p:cNvCxnSpPr>
          <p:nvPr/>
        </p:nvCxnSpPr>
        <p:spPr>
          <a:xfrm flipV="1">
            <a:off x="3386284" y="3321300"/>
            <a:ext cx="713735" cy="255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585" y="4549977"/>
            <a:ext cx="885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360" y="4549978"/>
            <a:ext cx="885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354471" y="4946757"/>
            <a:ext cx="241412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OpenBox</a:t>
            </a:r>
            <a:r>
              <a:rPr lang="en-US" sz="1600" dirty="0" smtClean="0"/>
              <a:t> Service Instances</a:t>
            </a:r>
            <a:endParaRPr lang="en-US" sz="1600" dirty="0"/>
          </a:p>
        </p:txBody>
      </p:sp>
      <p:sp>
        <p:nvSpPr>
          <p:cNvPr id="69" name="Up-Down Arrow 68"/>
          <p:cNvSpPr/>
          <p:nvPr/>
        </p:nvSpPr>
        <p:spPr>
          <a:xfrm>
            <a:off x="3678863" y="3787383"/>
            <a:ext cx="1898522" cy="706317"/>
          </a:xfrm>
          <a:prstGeom prst="upDownArrow">
            <a:avLst>
              <a:gd name="adj1" fmla="val 74895"/>
              <a:gd name="adj2" fmla="val 312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OpenBox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Up-Down Arrow 69"/>
          <p:cNvSpPr/>
          <p:nvPr/>
        </p:nvSpPr>
        <p:spPr>
          <a:xfrm>
            <a:off x="3646797" y="2247278"/>
            <a:ext cx="1898522" cy="687310"/>
          </a:xfrm>
          <a:prstGeom prst="upDownArrow">
            <a:avLst>
              <a:gd name="adj1" fmla="val 74895"/>
              <a:gd name="adj2" fmla="val 312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Northbound API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61996" y="1546307"/>
            <a:ext cx="2468124" cy="14309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61996" y="2934588"/>
            <a:ext cx="2468124" cy="862031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81298" y="3764646"/>
            <a:ext cx="2468124" cy="7919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54017" y="4454831"/>
            <a:ext cx="2888973" cy="934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604" y="5386657"/>
            <a:ext cx="3863415" cy="16865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Additionally: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charset="2"/>
              <a:buChar char="ü"/>
            </a:pPr>
            <a:r>
              <a:rPr lang="en-US" dirty="0" smtClean="0"/>
              <a:t>Isolation between </a:t>
            </a:r>
            <a:r>
              <a:rPr lang="he-IL" dirty="0" smtClean="0"/>
              <a:t>NF</a:t>
            </a:r>
            <a:r>
              <a:rPr lang="en-US" dirty="0" smtClean="0"/>
              <a:t>s / multiple tenants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charset="2"/>
              <a:buChar char="ü"/>
            </a:pPr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dirty="0" smtClean="0"/>
              <a:t>hardware accelerators</a:t>
            </a:r>
            <a:endParaRPr lang="en-US" sz="1050" dirty="0"/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charset="2"/>
              <a:buChar char="ü"/>
            </a:pPr>
            <a:r>
              <a:rPr lang="en-US" dirty="0"/>
              <a:t>Dynamically extend the </a:t>
            </a:r>
            <a:r>
              <a:rPr lang="en-US" dirty="0" smtClean="0"/>
              <a:t>protocol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71996" y="4439872"/>
            <a:ext cx="6640082" cy="506885"/>
            <a:chOff x="1271996" y="4439872"/>
            <a:chExt cx="6640082" cy="506885"/>
          </a:xfrm>
        </p:grpSpPr>
        <p:sp>
          <p:nvSpPr>
            <p:cNvPr id="26" name="Folded Corner 25"/>
            <p:cNvSpPr/>
            <p:nvPr/>
          </p:nvSpPr>
          <p:spPr>
            <a:xfrm>
              <a:off x="1271996" y="4444828"/>
              <a:ext cx="417726" cy="501929"/>
            </a:xfrm>
            <a:prstGeom prst="foldedCorner">
              <a:avLst>
                <a:gd name="adj" fmla="val 293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1738950" y="4444622"/>
              <a:ext cx="417726" cy="501929"/>
            </a:xfrm>
            <a:prstGeom prst="foldedCorner">
              <a:avLst>
                <a:gd name="adj" fmla="val 293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olded Corner 27"/>
            <p:cNvSpPr/>
            <p:nvPr/>
          </p:nvSpPr>
          <p:spPr>
            <a:xfrm>
              <a:off x="2233608" y="4442350"/>
              <a:ext cx="417726" cy="501929"/>
            </a:xfrm>
            <a:prstGeom prst="foldedCorner">
              <a:avLst>
                <a:gd name="adj" fmla="val 293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730628" y="4442350"/>
              <a:ext cx="201352" cy="5019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238258" y="4442350"/>
              <a:ext cx="201352" cy="5019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olded Corner 38"/>
            <p:cNvSpPr/>
            <p:nvPr/>
          </p:nvSpPr>
          <p:spPr>
            <a:xfrm>
              <a:off x="6505032" y="4442350"/>
              <a:ext cx="417726" cy="501929"/>
            </a:xfrm>
            <a:prstGeom prst="foldedCorner">
              <a:avLst>
                <a:gd name="adj" fmla="val 293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olded Corner 39"/>
            <p:cNvSpPr/>
            <p:nvPr/>
          </p:nvSpPr>
          <p:spPr>
            <a:xfrm>
              <a:off x="6999693" y="4442144"/>
              <a:ext cx="417726" cy="501929"/>
            </a:xfrm>
            <a:prstGeom prst="foldedCorner">
              <a:avLst>
                <a:gd name="adj" fmla="val 293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olded Corner 40"/>
            <p:cNvSpPr/>
            <p:nvPr/>
          </p:nvSpPr>
          <p:spPr>
            <a:xfrm>
              <a:off x="7494352" y="4439872"/>
              <a:ext cx="417726" cy="501929"/>
            </a:xfrm>
            <a:prstGeom prst="foldedCorner">
              <a:avLst>
                <a:gd name="adj" fmla="val 293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28" y="1775458"/>
            <a:ext cx="7772400" cy="1362075"/>
          </a:xfrm>
        </p:spPr>
        <p:txBody>
          <a:bodyPr>
            <a:noAutofit/>
          </a:bodyPr>
          <a:lstStyle/>
          <a:p>
            <a:r>
              <a:rPr lang="en-US" sz="4400" b="1" cap="none" dirty="0" smtClean="0"/>
              <a:t>Most network functions do </a:t>
            </a:r>
            <a:br>
              <a:rPr lang="en-US" sz="4400" b="1" cap="none" dirty="0" smtClean="0"/>
            </a:br>
            <a:r>
              <a:rPr lang="en-US" sz="4400" b="1" cap="none" dirty="0" smtClean="0"/>
              <a:t>very similar processing steps</a:t>
            </a:r>
            <a:endParaRPr lang="en-US" sz="4400" b="1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528" y="260981"/>
            <a:ext cx="7772400" cy="15001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Observation: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53801" y="3168858"/>
            <a:ext cx="7772400" cy="60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>
                    <a:lumMod val="8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 										But there is no re-use…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53802" y="4593809"/>
            <a:ext cx="7772400" cy="60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>
                    <a:lumMod val="8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The design the </a:t>
            </a:r>
            <a:r>
              <a:rPr lang="en-US" sz="3200" dirty="0" err="1" smtClean="0">
                <a:solidFill>
                  <a:schemeClr val="tx1"/>
                </a:solidFill>
              </a:rPr>
              <a:t>OpenBox</a:t>
            </a:r>
            <a:r>
              <a:rPr lang="en-US" sz="3200" dirty="0" smtClean="0">
                <a:solidFill>
                  <a:schemeClr val="tx1"/>
                </a:solidFill>
              </a:rPr>
              <a:t> framework is based on this observation</a:t>
            </a:r>
          </a:p>
        </p:txBody>
      </p:sp>
    </p:spTree>
    <p:extLst>
      <p:ext uri="{BB962C8B-B14F-4D97-AF65-F5344CB8AC3E}">
        <p14:creationId xmlns:p14="http://schemas.microsoft.com/office/powerpoint/2010/main" val="20041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0884" y="1347736"/>
            <a:ext cx="6829305" cy="1714951"/>
            <a:chOff x="530884" y="1265848"/>
            <a:chExt cx="6829305" cy="1714951"/>
          </a:xfrm>
        </p:grpSpPr>
        <p:sp>
          <p:nvSpPr>
            <p:cNvPr id="54" name="TextBox 53"/>
            <p:cNvSpPr txBox="1"/>
            <p:nvPr/>
          </p:nvSpPr>
          <p:spPr>
            <a:xfrm>
              <a:off x="864665" y="1303714"/>
              <a:ext cx="98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Firewall:</a:t>
              </a:r>
              <a:endParaRPr lang="en-US" dirty="0"/>
            </a:p>
          </p:txBody>
        </p:sp>
        <p:pic>
          <p:nvPicPr>
            <p:cNvPr id="48" name="Picture 1028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" y="1265848"/>
              <a:ext cx="333781" cy="52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Rectangle 51"/>
            <p:cNvSpPr/>
            <p:nvPr/>
          </p:nvSpPr>
          <p:spPr>
            <a:xfrm>
              <a:off x="1371304" y="2085350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 Packets</a:t>
              </a:r>
              <a:endParaRPr lang="en-US" sz="1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45066" y="2085350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66078" y="1653031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Drop</a:t>
              </a:r>
              <a:endParaRPr lang="en-US" sz="1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66078" y="2507950"/>
              <a:ext cx="905197" cy="472849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Alert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54992" y="2085350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Output</a:t>
              </a:r>
              <a:endParaRPr lang="en-US" sz="1400" dirty="0"/>
            </a:p>
          </p:txBody>
        </p:sp>
        <p:cxnSp>
          <p:nvCxnSpPr>
            <p:cNvPr id="68" name="Straight Arrow Connector 67"/>
            <p:cNvCxnSpPr>
              <a:stCxn id="52" idx="3"/>
              <a:endCxn id="53" idx="1"/>
            </p:cNvCxnSpPr>
            <p:nvPr/>
          </p:nvCxnSpPr>
          <p:spPr>
            <a:xfrm>
              <a:off x="2276501" y="2321775"/>
              <a:ext cx="368565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3" idx="3"/>
              <a:endCxn id="58" idx="1"/>
            </p:cNvCxnSpPr>
            <p:nvPr/>
          </p:nvCxnSpPr>
          <p:spPr>
            <a:xfrm flipV="1">
              <a:off x="3550263" y="1889456"/>
              <a:ext cx="1715815" cy="432319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3" idx="3"/>
              <a:endCxn id="62" idx="1"/>
            </p:cNvCxnSpPr>
            <p:nvPr/>
          </p:nvCxnSpPr>
          <p:spPr>
            <a:xfrm>
              <a:off x="3550263" y="2321775"/>
              <a:ext cx="1715815" cy="42260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3" idx="3"/>
              <a:endCxn id="67" idx="1"/>
            </p:cNvCxnSpPr>
            <p:nvPr/>
          </p:nvCxnSpPr>
          <p:spPr>
            <a:xfrm>
              <a:off x="3550263" y="2321775"/>
              <a:ext cx="2904729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2" idx="3"/>
              <a:endCxn id="67" idx="1"/>
            </p:cNvCxnSpPr>
            <p:nvPr/>
          </p:nvCxnSpPr>
          <p:spPr>
            <a:xfrm flipV="1">
              <a:off x="6171275" y="2321775"/>
              <a:ext cx="283717" cy="42260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22210" y="3091619"/>
            <a:ext cx="7037979" cy="1388234"/>
            <a:chOff x="322210" y="3050675"/>
            <a:chExt cx="7037979" cy="1388234"/>
          </a:xfrm>
        </p:grpSpPr>
        <p:sp>
          <p:nvSpPr>
            <p:cNvPr id="66" name="TextBox 65"/>
            <p:cNvSpPr txBox="1"/>
            <p:nvPr/>
          </p:nvSpPr>
          <p:spPr>
            <a:xfrm>
              <a:off x="864665" y="3050675"/>
              <a:ext cx="156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 Balancer:</a:t>
              </a:r>
              <a:endParaRPr lang="en-US" dirty="0"/>
            </a:p>
          </p:txBody>
        </p:sp>
        <p:pic>
          <p:nvPicPr>
            <p:cNvPr id="50" name="Picture 102" descr="WA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10" y="3068277"/>
              <a:ext cx="542455" cy="370603"/>
            </a:xfrm>
            <a:prstGeom prst="rect">
              <a:avLst/>
            </a:prstGeom>
            <a:noFill/>
          </p:spPr>
        </p:pic>
        <p:sp>
          <p:nvSpPr>
            <p:cNvPr id="73" name="Rectangle 72"/>
            <p:cNvSpPr/>
            <p:nvPr/>
          </p:nvSpPr>
          <p:spPr>
            <a:xfrm>
              <a:off x="1371304" y="3543460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 Packets</a:t>
              </a:r>
              <a:endParaRPr lang="en-US" sz="1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645066" y="3543460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56686" y="3966060"/>
              <a:ext cx="905197" cy="472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Rewrite Header</a:t>
              </a:r>
              <a:endParaRPr lang="en-US" sz="1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54992" y="3543460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Output</a:t>
              </a:r>
              <a:endParaRPr lang="en-US" sz="1400" dirty="0"/>
            </a:p>
          </p:txBody>
        </p:sp>
        <p:cxnSp>
          <p:nvCxnSpPr>
            <p:cNvPr id="77" name="Straight Arrow Connector 76"/>
            <p:cNvCxnSpPr>
              <a:stCxn id="73" idx="3"/>
              <a:endCxn id="74" idx="1"/>
            </p:cNvCxnSpPr>
            <p:nvPr/>
          </p:nvCxnSpPr>
          <p:spPr>
            <a:xfrm>
              <a:off x="2276501" y="3779885"/>
              <a:ext cx="368565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4" idx="3"/>
              <a:endCxn id="75" idx="1"/>
            </p:cNvCxnSpPr>
            <p:nvPr/>
          </p:nvCxnSpPr>
          <p:spPr>
            <a:xfrm>
              <a:off x="3550263" y="3779885"/>
              <a:ext cx="1606423" cy="42260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3"/>
              <a:endCxn id="76" idx="1"/>
            </p:cNvCxnSpPr>
            <p:nvPr/>
          </p:nvCxnSpPr>
          <p:spPr>
            <a:xfrm>
              <a:off x="3550263" y="3779885"/>
              <a:ext cx="2904729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5" idx="3"/>
              <a:endCxn id="76" idx="1"/>
            </p:cNvCxnSpPr>
            <p:nvPr/>
          </p:nvCxnSpPr>
          <p:spPr>
            <a:xfrm flipV="1">
              <a:off x="6061883" y="3779885"/>
              <a:ext cx="393109" cy="42260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22210" y="4540278"/>
            <a:ext cx="7190454" cy="2215153"/>
            <a:chOff x="322210" y="4540278"/>
            <a:chExt cx="7190454" cy="2215153"/>
          </a:xfrm>
        </p:grpSpPr>
        <p:sp>
          <p:nvSpPr>
            <p:cNvPr id="55" name="TextBox 54"/>
            <p:cNvSpPr txBox="1"/>
            <p:nvPr/>
          </p:nvSpPr>
          <p:spPr>
            <a:xfrm>
              <a:off x="746242" y="4578794"/>
              <a:ext cx="2899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Intrusion Prevention System:</a:t>
              </a:r>
              <a:endParaRPr lang="en-US" dirty="0"/>
            </a:p>
          </p:txBody>
        </p:sp>
        <p:pic>
          <p:nvPicPr>
            <p:cNvPr id="49" name="Picture 57" descr="icon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210" y="4540278"/>
              <a:ext cx="437542" cy="500821"/>
            </a:xfrm>
            <a:prstGeom prst="rect">
              <a:avLst/>
            </a:prstGeom>
            <a:noFill/>
          </p:spPr>
        </p:pic>
        <p:sp>
          <p:nvSpPr>
            <p:cNvPr id="129" name="Rectangle 128"/>
            <p:cNvSpPr/>
            <p:nvPr/>
          </p:nvSpPr>
          <p:spPr>
            <a:xfrm>
              <a:off x="1371304" y="5952372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 Packets</a:t>
              </a:r>
              <a:endParaRPr lang="en-US" sz="14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645066" y="5952372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Header Classifier</a:t>
              </a:r>
              <a:endParaRPr lang="en-US" sz="14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342957" y="5378524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Drop</a:t>
              </a:r>
              <a:endParaRPr lang="en-US" sz="14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350167" y="5952373"/>
              <a:ext cx="905197" cy="47285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Alert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129" idx="3"/>
              <a:endCxn id="130" idx="1"/>
            </p:cNvCxnSpPr>
            <p:nvPr/>
          </p:nvCxnSpPr>
          <p:spPr>
            <a:xfrm>
              <a:off x="2276501" y="6188797"/>
              <a:ext cx="368565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0" idx="3"/>
              <a:endCxn id="136" idx="1"/>
            </p:cNvCxnSpPr>
            <p:nvPr/>
          </p:nvCxnSpPr>
          <p:spPr>
            <a:xfrm flipV="1">
              <a:off x="3550263" y="5041099"/>
              <a:ext cx="322744" cy="1147698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38" idx="1"/>
            </p:cNvCxnSpPr>
            <p:nvPr/>
          </p:nvCxnSpPr>
          <p:spPr>
            <a:xfrm>
              <a:off x="3550263" y="6188797"/>
              <a:ext cx="322743" cy="2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3873007" y="4804674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873007" y="5378138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873006" y="5952374"/>
              <a:ext cx="905197" cy="4728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DPI</a:t>
              </a:r>
              <a:endParaRPr lang="en-US" sz="1400" dirty="0"/>
            </a:p>
          </p:txBody>
        </p:sp>
        <p:cxnSp>
          <p:nvCxnSpPr>
            <p:cNvPr id="139" name="Straight Arrow Connector 138"/>
            <p:cNvCxnSpPr>
              <a:stCxn id="130" idx="3"/>
              <a:endCxn id="137" idx="1"/>
            </p:cNvCxnSpPr>
            <p:nvPr/>
          </p:nvCxnSpPr>
          <p:spPr>
            <a:xfrm flipV="1">
              <a:off x="3550263" y="5614563"/>
              <a:ext cx="322744" cy="574234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6607467" y="5952373"/>
              <a:ext cx="905197" cy="47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Output</a:t>
              </a:r>
              <a:endParaRPr lang="en-US" sz="1400" dirty="0"/>
            </a:p>
          </p:txBody>
        </p:sp>
        <p:cxnSp>
          <p:nvCxnSpPr>
            <p:cNvPr id="141" name="Straight Arrow Connector 140"/>
            <p:cNvCxnSpPr>
              <a:stCxn id="136" idx="3"/>
              <a:endCxn id="131" idx="1"/>
            </p:cNvCxnSpPr>
            <p:nvPr/>
          </p:nvCxnSpPr>
          <p:spPr>
            <a:xfrm>
              <a:off x="4778204" y="5041099"/>
              <a:ext cx="564753" cy="57385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7" idx="3"/>
              <a:endCxn id="132" idx="1"/>
            </p:cNvCxnSpPr>
            <p:nvPr/>
          </p:nvCxnSpPr>
          <p:spPr>
            <a:xfrm>
              <a:off x="4778204" y="5614563"/>
              <a:ext cx="571963" cy="574235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7" idx="3"/>
              <a:endCxn id="131" idx="1"/>
            </p:cNvCxnSpPr>
            <p:nvPr/>
          </p:nvCxnSpPr>
          <p:spPr>
            <a:xfrm>
              <a:off x="4778204" y="5614563"/>
              <a:ext cx="564753" cy="386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6" idx="3"/>
              <a:endCxn id="132" idx="1"/>
            </p:cNvCxnSpPr>
            <p:nvPr/>
          </p:nvCxnSpPr>
          <p:spPr>
            <a:xfrm>
              <a:off x="4778204" y="5041099"/>
              <a:ext cx="571963" cy="1147699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8" idx="3"/>
              <a:endCxn id="131" idx="1"/>
            </p:cNvCxnSpPr>
            <p:nvPr/>
          </p:nvCxnSpPr>
          <p:spPr>
            <a:xfrm flipV="1">
              <a:off x="4778203" y="5614949"/>
              <a:ext cx="564754" cy="57385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8" idx="3"/>
              <a:endCxn id="132" idx="1"/>
            </p:cNvCxnSpPr>
            <p:nvPr/>
          </p:nvCxnSpPr>
          <p:spPr>
            <a:xfrm flipV="1">
              <a:off x="4778203" y="6188798"/>
              <a:ext cx="571964" cy="1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2" idx="3"/>
              <a:endCxn id="140" idx="1"/>
            </p:cNvCxnSpPr>
            <p:nvPr/>
          </p:nvCxnSpPr>
          <p:spPr>
            <a:xfrm>
              <a:off x="6255364" y="6188798"/>
              <a:ext cx="352103" cy="0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eform 147"/>
            <p:cNvSpPr/>
            <p:nvPr/>
          </p:nvSpPr>
          <p:spPr>
            <a:xfrm>
              <a:off x="3548581" y="6189374"/>
              <a:ext cx="3058886" cy="566057"/>
            </a:xfrm>
            <a:custGeom>
              <a:avLst/>
              <a:gdLst>
                <a:gd name="connsiteX0" fmla="*/ 0 w 3058886"/>
                <a:gd name="connsiteY0" fmla="*/ 0 h 566057"/>
                <a:gd name="connsiteX1" fmla="*/ 326572 w 3058886"/>
                <a:gd name="connsiteY1" fmla="*/ 566057 h 566057"/>
                <a:gd name="connsiteX2" fmla="*/ 2710543 w 3058886"/>
                <a:gd name="connsiteY2" fmla="*/ 566057 h 566057"/>
                <a:gd name="connsiteX3" fmla="*/ 3058886 w 3058886"/>
                <a:gd name="connsiteY3" fmla="*/ 0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886" h="566057">
                  <a:moveTo>
                    <a:pt x="0" y="0"/>
                  </a:moveTo>
                  <a:lnTo>
                    <a:pt x="326572" y="566057"/>
                  </a:lnTo>
                  <a:lnTo>
                    <a:pt x="2710543" y="566057"/>
                  </a:lnTo>
                  <a:lnTo>
                    <a:pt x="3058886" y="0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789553" y="6189374"/>
              <a:ext cx="1807028" cy="500743"/>
            </a:xfrm>
            <a:custGeom>
              <a:avLst/>
              <a:gdLst>
                <a:gd name="connsiteX0" fmla="*/ 0 w 1807028"/>
                <a:gd name="connsiteY0" fmla="*/ 0 h 500743"/>
                <a:gd name="connsiteX1" fmla="*/ 206828 w 1807028"/>
                <a:gd name="connsiteY1" fmla="*/ 500743 h 500743"/>
                <a:gd name="connsiteX2" fmla="*/ 1415143 w 1807028"/>
                <a:gd name="connsiteY2" fmla="*/ 500743 h 500743"/>
                <a:gd name="connsiteX3" fmla="*/ 1807028 w 1807028"/>
                <a:gd name="connsiteY3" fmla="*/ 10886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028" h="500743">
                  <a:moveTo>
                    <a:pt x="0" y="0"/>
                  </a:moveTo>
                  <a:lnTo>
                    <a:pt x="206828" y="500743"/>
                  </a:lnTo>
                  <a:lnTo>
                    <a:pt x="1415143" y="500743"/>
                  </a:lnTo>
                  <a:lnTo>
                    <a:pt x="1807028" y="10886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789553" y="5612431"/>
              <a:ext cx="1817914" cy="979715"/>
            </a:xfrm>
            <a:custGeom>
              <a:avLst/>
              <a:gdLst>
                <a:gd name="connsiteX0" fmla="*/ 0 w 1817914"/>
                <a:gd name="connsiteY0" fmla="*/ 0 h 979715"/>
                <a:gd name="connsiteX1" fmla="*/ 293914 w 1817914"/>
                <a:gd name="connsiteY1" fmla="*/ 979715 h 979715"/>
                <a:gd name="connsiteX2" fmla="*/ 1393371 w 1817914"/>
                <a:gd name="connsiteY2" fmla="*/ 979715 h 979715"/>
                <a:gd name="connsiteX3" fmla="*/ 1817914 w 1817914"/>
                <a:gd name="connsiteY3" fmla="*/ 576943 h 9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914" h="979715">
                  <a:moveTo>
                    <a:pt x="0" y="0"/>
                  </a:moveTo>
                  <a:lnTo>
                    <a:pt x="293914" y="979715"/>
                  </a:lnTo>
                  <a:lnTo>
                    <a:pt x="1393371" y="979715"/>
                  </a:lnTo>
                  <a:lnTo>
                    <a:pt x="1817914" y="576943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789553" y="5057260"/>
              <a:ext cx="1817914" cy="1132114"/>
            </a:xfrm>
            <a:custGeom>
              <a:avLst/>
              <a:gdLst>
                <a:gd name="connsiteX0" fmla="*/ 0 w 1817914"/>
                <a:gd name="connsiteY0" fmla="*/ 0 h 1132114"/>
                <a:gd name="connsiteX1" fmla="*/ 1513114 w 1817914"/>
                <a:gd name="connsiteY1" fmla="*/ 0 h 1132114"/>
                <a:gd name="connsiteX2" fmla="*/ 1817914 w 1817914"/>
                <a:gd name="connsiteY2" fmla="*/ 1132114 h 113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7914" h="1132114">
                  <a:moveTo>
                    <a:pt x="0" y="0"/>
                  </a:moveTo>
                  <a:lnTo>
                    <a:pt x="1513114" y="0"/>
                  </a:lnTo>
                  <a:lnTo>
                    <a:pt x="1817914" y="1132114"/>
                  </a:lnTo>
                </a:path>
              </a:pathLst>
            </a:custGeom>
            <a:ln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4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Northbound API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67034" y="5473113"/>
            <a:ext cx="43353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-Down Arrow 8"/>
          <p:cNvSpPr/>
          <p:nvPr/>
        </p:nvSpPr>
        <p:spPr>
          <a:xfrm>
            <a:off x="3736127" y="4949040"/>
            <a:ext cx="1898522" cy="1047523"/>
          </a:xfrm>
          <a:prstGeom prst="upDownArrow">
            <a:avLst>
              <a:gd name="adj1" fmla="val 74895"/>
              <a:gd name="adj2" fmla="val 312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OpenBox Protocol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18408" y="6196446"/>
            <a:ext cx="778199" cy="368541"/>
            <a:chOff x="3786788" y="3233594"/>
            <a:chExt cx="778199" cy="368541"/>
          </a:xfrm>
        </p:grpSpPr>
        <p:grpSp>
          <p:nvGrpSpPr>
            <p:cNvPr id="11" name="Group 10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876922" y="6196446"/>
            <a:ext cx="778199" cy="368541"/>
            <a:chOff x="3786788" y="3233594"/>
            <a:chExt cx="778199" cy="368541"/>
          </a:xfrm>
        </p:grpSpPr>
        <p:grpSp>
          <p:nvGrpSpPr>
            <p:cNvPr id="17" name="Group 16"/>
            <p:cNvGrpSpPr/>
            <p:nvPr/>
          </p:nvGrpSpPr>
          <p:grpSpPr>
            <a:xfrm>
              <a:off x="3786788" y="3233594"/>
              <a:ext cx="778199" cy="368541"/>
              <a:chOff x="723481" y="5673674"/>
              <a:chExt cx="1138613" cy="515204"/>
            </a:xfrm>
          </p:grpSpPr>
          <p:sp>
            <p:nvSpPr>
              <p:cNvPr id="19" name="Cube 18"/>
              <p:cNvSpPr/>
              <p:nvPr/>
            </p:nvSpPr>
            <p:spPr>
              <a:xfrm>
                <a:off x="723481" y="5673674"/>
                <a:ext cx="1138613" cy="515204"/>
              </a:xfrm>
              <a:prstGeom prst="cube">
                <a:avLst>
                  <a:gd name="adj" fmla="val 49491"/>
                </a:avLst>
              </a:prstGeom>
              <a:solidFill>
                <a:srgbClr val="13A3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795742" y="6016512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1341994" y="6010973"/>
                <a:ext cx="188888" cy="108514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2398" y="3427266"/>
              <a:ext cx="175763" cy="17343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3536682" y="6519446"/>
            <a:ext cx="241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 Service Instances</a:t>
            </a:r>
            <a:endParaRPr lang="en-US" sz="1600" dirty="0"/>
          </a:p>
        </p:txBody>
      </p:sp>
      <p:pic>
        <p:nvPicPr>
          <p:cNvPr id="23" name="Picture 2" descr="Big Network Controller icon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143" y="4008894"/>
            <a:ext cx="1066111" cy="93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41848" y="4152417"/>
            <a:ext cx="104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Controller</a:t>
            </a:r>
            <a:endParaRPr lang="en-US" sz="1600" dirty="0"/>
          </a:p>
        </p:txBody>
      </p:sp>
      <p:pic>
        <p:nvPicPr>
          <p:cNvPr id="27" name="Picture 57" descr="icon_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1747" y="3202730"/>
            <a:ext cx="437542" cy="50082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600647" y="3128105"/>
            <a:ext cx="1210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OpenBox</a:t>
            </a:r>
          </a:p>
          <a:p>
            <a:r>
              <a:rPr lang="en-US" sz="1600" dirty="0" smtClean="0"/>
              <a:t>Applications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367034" y="5120969"/>
            <a:ext cx="131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Plane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68558" y="5461994"/>
            <a:ext cx="108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Plane</a:t>
            </a:r>
            <a:endParaRPr lang="en-US" sz="1600" dirty="0"/>
          </a:p>
        </p:txBody>
      </p:sp>
      <p:sp>
        <p:nvSpPr>
          <p:cNvPr id="34" name="Up-Down Arrow 33"/>
          <p:cNvSpPr/>
          <p:nvPr/>
        </p:nvSpPr>
        <p:spPr>
          <a:xfrm>
            <a:off x="3736127" y="3705976"/>
            <a:ext cx="1755671" cy="302918"/>
          </a:xfrm>
          <a:prstGeom prst="upDownArrow">
            <a:avLst>
              <a:gd name="adj1" fmla="val 46471"/>
              <a:gd name="adj2" fmla="val 28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 API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458928" y="1813913"/>
            <a:ext cx="7983964" cy="1990227"/>
            <a:chOff x="-432016" y="1295294"/>
            <a:chExt cx="7983964" cy="1990227"/>
          </a:xfrm>
        </p:grpSpPr>
        <p:sp>
          <p:nvSpPr>
            <p:cNvPr id="94" name="Down Arrow 93"/>
            <p:cNvSpPr/>
            <p:nvPr/>
          </p:nvSpPr>
          <p:spPr>
            <a:xfrm rot="18158312" flipH="1">
              <a:off x="2326552" y="1750019"/>
              <a:ext cx="105568" cy="1673874"/>
            </a:xfrm>
            <a:prstGeom prst="downArrow">
              <a:avLst>
                <a:gd name="adj1" fmla="val 44803"/>
                <a:gd name="adj2" fmla="val 603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Down Arrow 94"/>
            <p:cNvSpPr/>
            <p:nvPr/>
          </p:nvSpPr>
          <p:spPr>
            <a:xfrm>
              <a:off x="3641828" y="2242403"/>
              <a:ext cx="102203" cy="88853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Down Arrow 95"/>
            <p:cNvSpPr/>
            <p:nvPr/>
          </p:nvSpPr>
          <p:spPr>
            <a:xfrm rot="2389273" flipH="1">
              <a:off x="4840754" y="1897497"/>
              <a:ext cx="87845" cy="1388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432016" y="1619158"/>
              <a:ext cx="1997987" cy="560971"/>
              <a:chOff x="-4327802" y="1542032"/>
              <a:chExt cx="4729059" cy="132776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-4327802" y="1974350"/>
                <a:ext cx="905197" cy="4728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Read Packets</a:t>
                </a:r>
                <a:endParaRPr lang="en-US" sz="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-3054039" y="1974350"/>
                <a:ext cx="905197" cy="47284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Header Classifier</a:t>
                </a:r>
                <a:endParaRPr lang="en-US" sz="4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692854" y="1542032"/>
                <a:ext cx="905197" cy="4728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Drop</a:t>
                </a:r>
                <a:endParaRPr lang="en-US" sz="4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-1692854" y="2396950"/>
                <a:ext cx="905197" cy="472849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>
                    <a:solidFill>
                      <a:srgbClr val="000000"/>
                    </a:solidFill>
                  </a:rPr>
                  <a:t>Alert</a:t>
                </a:r>
                <a:endParaRPr lang="en-US" sz="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-503940" y="1974350"/>
                <a:ext cx="905197" cy="4728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Output</a:t>
                </a:r>
                <a:endParaRPr lang="en-US" sz="400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-3422605" y="2210776"/>
                <a:ext cx="368566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7" idx="3"/>
                <a:endCxn id="38" idx="1"/>
              </p:cNvCxnSpPr>
              <p:nvPr/>
            </p:nvCxnSpPr>
            <p:spPr>
              <a:xfrm flipV="1">
                <a:off x="-2148842" y="1778458"/>
                <a:ext cx="455988" cy="432318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7" idx="3"/>
                <a:endCxn id="39" idx="1"/>
              </p:cNvCxnSpPr>
              <p:nvPr/>
            </p:nvCxnSpPr>
            <p:spPr>
              <a:xfrm>
                <a:off x="-2148842" y="2210776"/>
                <a:ext cx="455988" cy="42260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7" idx="3"/>
                <a:endCxn id="40" idx="1"/>
              </p:cNvCxnSpPr>
              <p:nvPr/>
            </p:nvCxnSpPr>
            <p:spPr>
              <a:xfrm>
                <a:off x="-2148842" y="2210776"/>
                <a:ext cx="1644902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39" idx="3"/>
                <a:endCxn id="40" idx="1"/>
              </p:cNvCxnSpPr>
              <p:nvPr/>
            </p:nvCxnSpPr>
            <p:spPr>
              <a:xfrm flipV="1">
                <a:off x="-787657" y="2210776"/>
                <a:ext cx="283717" cy="42260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2136562" y="1785427"/>
              <a:ext cx="2093522" cy="378319"/>
              <a:chOff x="-1797472" y="2111734"/>
              <a:chExt cx="4955181" cy="895449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-1797472" y="2111734"/>
                <a:ext cx="905197" cy="47284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Read Packets</a:t>
                </a:r>
                <a:endParaRPr lang="en-US" sz="4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-523709" y="2111734"/>
                <a:ext cx="905197" cy="4728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Header Classifier</a:t>
                </a:r>
                <a:endParaRPr lang="en-US" sz="4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54207" y="2534335"/>
                <a:ext cx="905197" cy="47284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Rewrite Header</a:t>
                </a:r>
                <a:endParaRPr lang="en-US" sz="4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252512" y="2111734"/>
                <a:ext cx="905197" cy="47284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Output</a:t>
                </a:r>
                <a:endParaRPr lang="en-US" sz="400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-892275" y="2348158"/>
                <a:ext cx="368566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381485" y="2348158"/>
                <a:ext cx="616628" cy="418634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52" idx="1"/>
              </p:cNvCxnSpPr>
              <p:nvPr/>
            </p:nvCxnSpPr>
            <p:spPr>
              <a:xfrm>
                <a:off x="381488" y="2348158"/>
                <a:ext cx="1871025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891710" y="2348158"/>
                <a:ext cx="393108" cy="422601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4957277" y="1295294"/>
              <a:ext cx="2594671" cy="824178"/>
              <a:chOff x="2769751" y="4309551"/>
              <a:chExt cx="6141358" cy="195075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769751" y="5457251"/>
                <a:ext cx="905197" cy="4728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Read Packets</a:t>
                </a:r>
                <a:endParaRPr lang="en-US" sz="4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043512" y="5457251"/>
                <a:ext cx="905197" cy="4728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Header Classifier</a:t>
                </a:r>
                <a:endParaRPr lang="en-US" sz="4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41403" y="4883402"/>
                <a:ext cx="905197" cy="4728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Drop</a:t>
                </a:r>
                <a:endParaRPr lang="en-US" sz="4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748613" y="5457251"/>
                <a:ext cx="905197" cy="47285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>
                    <a:solidFill>
                      <a:srgbClr val="000000"/>
                    </a:solidFill>
                  </a:rPr>
                  <a:t>Alert</a:t>
                </a:r>
                <a:endParaRPr lang="en-US" sz="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3674948" y="5693675"/>
                <a:ext cx="368564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4948709" y="4545977"/>
                <a:ext cx="322745" cy="114770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4948709" y="5693675"/>
                <a:ext cx="322743" cy="2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5271454" y="4309551"/>
                <a:ext cx="905197" cy="4728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DPI</a:t>
                </a:r>
                <a:endParaRPr lang="en-US" sz="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271454" y="4883016"/>
                <a:ext cx="905197" cy="4728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DPI</a:t>
                </a:r>
                <a:endParaRPr lang="en-US" sz="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271452" y="5457251"/>
                <a:ext cx="905197" cy="4728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DPI</a:t>
                </a:r>
                <a:endParaRPr lang="en-US" sz="400" dirty="0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4948709" y="5119440"/>
                <a:ext cx="322745" cy="574235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8005912" y="5457251"/>
                <a:ext cx="905197" cy="4728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 smtClean="0"/>
                  <a:t>Output</a:t>
                </a:r>
                <a:endParaRPr lang="en-US" sz="4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6176651" y="4545977"/>
                <a:ext cx="564752" cy="573851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6176651" y="5119440"/>
                <a:ext cx="571962" cy="574235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6176651" y="5119440"/>
                <a:ext cx="564752" cy="386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6176651" y="4545977"/>
                <a:ext cx="571962" cy="114770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6176649" y="5119826"/>
                <a:ext cx="564755" cy="573851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6176649" y="5693675"/>
                <a:ext cx="571964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7653810" y="5693675"/>
                <a:ext cx="352102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>
                <a:off x="4947028" y="5694252"/>
                <a:ext cx="3058886" cy="566057"/>
              </a:xfrm>
              <a:custGeom>
                <a:avLst/>
                <a:gdLst>
                  <a:gd name="connsiteX0" fmla="*/ 0 w 3058886"/>
                  <a:gd name="connsiteY0" fmla="*/ 0 h 566057"/>
                  <a:gd name="connsiteX1" fmla="*/ 326572 w 3058886"/>
                  <a:gd name="connsiteY1" fmla="*/ 566057 h 566057"/>
                  <a:gd name="connsiteX2" fmla="*/ 2710543 w 3058886"/>
                  <a:gd name="connsiteY2" fmla="*/ 566057 h 566057"/>
                  <a:gd name="connsiteX3" fmla="*/ 3058886 w 3058886"/>
                  <a:gd name="connsiteY3" fmla="*/ 0 h 56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8886" h="566057">
                    <a:moveTo>
                      <a:pt x="0" y="0"/>
                    </a:moveTo>
                    <a:lnTo>
                      <a:pt x="326572" y="566057"/>
                    </a:lnTo>
                    <a:lnTo>
                      <a:pt x="2710543" y="566057"/>
                    </a:lnTo>
                    <a:lnTo>
                      <a:pt x="3058886" y="0"/>
                    </a:lnTo>
                  </a:path>
                </a:pathLst>
              </a:cu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6187998" y="5694250"/>
                <a:ext cx="1807028" cy="500744"/>
              </a:xfrm>
              <a:custGeom>
                <a:avLst/>
                <a:gdLst>
                  <a:gd name="connsiteX0" fmla="*/ 0 w 1807028"/>
                  <a:gd name="connsiteY0" fmla="*/ 0 h 500743"/>
                  <a:gd name="connsiteX1" fmla="*/ 206828 w 1807028"/>
                  <a:gd name="connsiteY1" fmla="*/ 500743 h 500743"/>
                  <a:gd name="connsiteX2" fmla="*/ 1415143 w 1807028"/>
                  <a:gd name="connsiteY2" fmla="*/ 500743 h 500743"/>
                  <a:gd name="connsiteX3" fmla="*/ 1807028 w 1807028"/>
                  <a:gd name="connsiteY3" fmla="*/ 10886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8" h="500743">
                    <a:moveTo>
                      <a:pt x="0" y="0"/>
                    </a:moveTo>
                    <a:lnTo>
                      <a:pt x="206828" y="500743"/>
                    </a:lnTo>
                    <a:lnTo>
                      <a:pt x="1415143" y="500743"/>
                    </a:lnTo>
                    <a:lnTo>
                      <a:pt x="1807028" y="10886"/>
                    </a:lnTo>
                  </a:path>
                </a:pathLst>
              </a:cu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6187998" y="5117308"/>
                <a:ext cx="1817914" cy="979716"/>
              </a:xfrm>
              <a:custGeom>
                <a:avLst/>
                <a:gdLst>
                  <a:gd name="connsiteX0" fmla="*/ 0 w 1817914"/>
                  <a:gd name="connsiteY0" fmla="*/ 0 h 979715"/>
                  <a:gd name="connsiteX1" fmla="*/ 293914 w 1817914"/>
                  <a:gd name="connsiteY1" fmla="*/ 979715 h 979715"/>
                  <a:gd name="connsiteX2" fmla="*/ 1393371 w 1817914"/>
                  <a:gd name="connsiteY2" fmla="*/ 979715 h 979715"/>
                  <a:gd name="connsiteX3" fmla="*/ 1817914 w 1817914"/>
                  <a:gd name="connsiteY3" fmla="*/ 576943 h 97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914" h="979715">
                    <a:moveTo>
                      <a:pt x="0" y="0"/>
                    </a:moveTo>
                    <a:lnTo>
                      <a:pt x="293914" y="979715"/>
                    </a:lnTo>
                    <a:lnTo>
                      <a:pt x="1393371" y="979715"/>
                    </a:lnTo>
                    <a:lnTo>
                      <a:pt x="1817914" y="576943"/>
                    </a:lnTo>
                  </a:path>
                </a:pathLst>
              </a:cu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187998" y="4562136"/>
                <a:ext cx="1817914" cy="1132114"/>
              </a:xfrm>
              <a:custGeom>
                <a:avLst/>
                <a:gdLst>
                  <a:gd name="connsiteX0" fmla="*/ 0 w 1817914"/>
                  <a:gd name="connsiteY0" fmla="*/ 0 h 1132114"/>
                  <a:gd name="connsiteX1" fmla="*/ 1513114 w 1817914"/>
                  <a:gd name="connsiteY1" fmla="*/ 0 h 1132114"/>
                  <a:gd name="connsiteX2" fmla="*/ 1817914 w 1817914"/>
                  <a:gd name="connsiteY2" fmla="*/ 1132114 h 113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7914" h="1132114">
                    <a:moveTo>
                      <a:pt x="0" y="0"/>
                    </a:moveTo>
                    <a:lnTo>
                      <a:pt x="1513114" y="0"/>
                    </a:lnTo>
                    <a:lnTo>
                      <a:pt x="1817914" y="1132114"/>
                    </a:lnTo>
                  </a:path>
                </a:pathLst>
              </a:cu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</p:grpSp>
      </p:grpSp>
      <p:pic>
        <p:nvPicPr>
          <p:cNvPr id="83" name="Picture 102" descr="WA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355" y="3307893"/>
            <a:ext cx="542455" cy="370603"/>
          </a:xfrm>
          <a:prstGeom prst="rect">
            <a:avLst/>
          </a:prstGeom>
          <a:noFill/>
        </p:spPr>
      </p:pic>
      <p:pic>
        <p:nvPicPr>
          <p:cNvPr id="84" name="Picture 1028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153" y="3222699"/>
            <a:ext cx="333781" cy="5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" name="Group 101"/>
          <p:cNvGrpSpPr/>
          <p:nvPr/>
        </p:nvGrpSpPr>
        <p:grpSpPr>
          <a:xfrm>
            <a:off x="213734" y="3450266"/>
            <a:ext cx="3238674" cy="1194400"/>
            <a:chOff x="213734" y="3450266"/>
            <a:chExt cx="3238674" cy="1194400"/>
          </a:xfrm>
        </p:grpSpPr>
        <p:sp>
          <p:nvSpPr>
            <p:cNvPr id="97" name="Curved Right Arrow 96"/>
            <p:cNvSpPr/>
            <p:nvPr/>
          </p:nvSpPr>
          <p:spPr>
            <a:xfrm>
              <a:off x="2756843" y="3450266"/>
              <a:ext cx="695565" cy="1194400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3734" y="3677793"/>
              <a:ext cx="2578490" cy="84452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b="1" cap="none" dirty="0" smtClean="0"/>
                <a:t>Specify processing graph</a:t>
              </a:r>
              <a:br>
                <a:rPr lang="en-US" b="1" cap="none" dirty="0" smtClean="0"/>
              </a:br>
              <a:r>
                <a:rPr lang="en-US" b="1" cap="none" dirty="0" smtClean="0"/>
                <a:t>and block configuration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674366" y="3450266"/>
            <a:ext cx="2333154" cy="1194400"/>
            <a:chOff x="6769902" y="3450266"/>
            <a:chExt cx="2333154" cy="1194400"/>
          </a:xfrm>
        </p:grpSpPr>
        <p:sp>
          <p:nvSpPr>
            <p:cNvPr id="99" name="Curved Right Arrow 98"/>
            <p:cNvSpPr/>
            <p:nvPr/>
          </p:nvSpPr>
          <p:spPr>
            <a:xfrm rot="10800000">
              <a:off x="6769902" y="3450266"/>
              <a:ext cx="695565" cy="1194400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437446" y="3694994"/>
              <a:ext cx="1665610" cy="70268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b="1" cap="none" dirty="0" smtClean="0"/>
                <a:t>Events,</a:t>
              </a:r>
            </a:p>
            <a:p>
              <a:r>
                <a:rPr lang="en-US" b="1" dirty="0" smtClean="0"/>
                <a:t>Load information</a:t>
              </a:r>
              <a:endParaRPr lang="en-US" b="1" cap="none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3734" y="1458375"/>
            <a:ext cx="5827752" cy="521560"/>
            <a:chOff x="213734" y="1540375"/>
            <a:chExt cx="5827752" cy="521560"/>
          </a:xfrm>
        </p:grpSpPr>
        <p:pic>
          <p:nvPicPr>
            <p:cNvPr id="85" name="Picture 57" descr="icon_col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03944" y="1549272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86" name="Picture 102" descr="WAE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158" y="1615853"/>
              <a:ext cx="542455" cy="370603"/>
            </a:xfrm>
            <a:prstGeom prst="rect">
              <a:avLst/>
            </a:prstGeom>
            <a:noFill/>
          </p:spPr>
        </p:pic>
        <p:pic>
          <p:nvPicPr>
            <p:cNvPr id="87" name="Picture 1028"/>
            <p:cNvPicPr>
              <a:picLocks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34" y="1540375"/>
              <a:ext cx="333781" cy="52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/>
          <p:nvPr/>
        </p:nvGrpSpPr>
        <p:grpSpPr>
          <a:xfrm>
            <a:off x="543587" y="1527070"/>
            <a:ext cx="8267555" cy="375866"/>
            <a:chOff x="543587" y="1527070"/>
            <a:chExt cx="8267555" cy="375866"/>
          </a:xfrm>
        </p:grpSpPr>
        <p:sp>
          <p:nvSpPr>
            <p:cNvPr id="5" name="TextBox 4"/>
            <p:cNvSpPr txBox="1"/>
            <p:nvPr/>
          </p:nvSpPr>
          <p:spPr>
            <a:xfrm>
              <a:off x="6042834" y="1527070"/>
              <a:ext cx="2768308" cy="35231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1600" cap="none" dirty="0" smtClean="0"/>
                <a:t>Intrusion Prevention System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481346" y="1550621"/>
              <a:ext cx="1480991" cy="35231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1600" cap="none" smtClean="0"/>
                <a:t>Load Balancer</a:t>
              </a:r>
              <a:endParaRPr lang="en-US" sz="1600" cap="none" dirty="0" smtClean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43587" y="1548809"/>
              <a:ext cx="866967" cy="35231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1600" cap="none" dirty="0" smtClean="0"/>
                <a:t>Firewall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epnessBlue">
  <a:themeElements>
    <a:clrScheme name="Custom 1">
      <a:dk1>
        <a:sysClr val="windowText" lastClr="000000"/>
      </a:dk1>
      <a:lt1>
        <a:sysClr val="window" lastClr="FFFFFF"/>
      </a:lt1>
      <a:dk2>
        <a:srgbClr val="0B5394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ons">
  <a:themeElements>
    <a:clrScheme name="Custom 1">
      <a:dk1>
        <a:sysClr val="windowText" lastClr="000000"/>
      </a:dk1>
      <a:lt1>
        <a:sysClr val="window" lastClr="FFFFFF"/>
      </a:lt1>
      <a:dk2>
        <a:srgbClr val="FF96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wons">
  <a:themeElements>
    <a:clrScheme name="Custom 1">
      <a:dk1>
        <a:sysClr val="windowText" lastClr="000000"/>
      </a:dk1>
      <a:lt1>
        <a:sysClr val="window" lastClr="FFFFFF"/>
      </a:lt1>
      <a:dk2>
        <a:srgbClr val="FF96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BlueSt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lnSpcReduction="10000"/>
      </a:bodyPr>
      <a:lstStyle>
        <a:defPPr>
          <a:defRPr cap="none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epBlueStars" id="{28CB5BB3-7CD2-D841-BAFC-1322402C2F6F}" vid="{1EA0BEB7-5D7B-1148-BFBF-4DA7370D275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DeepnessBlue.thmx</Template>
  <TotalTime>247384</TotalTime>
  <Words>1196</Words>
  <Application>Microsoft Office PowerPoint</Application>
  <PresentationFormat>On-screen Show (4:3)</PresentationFormat>
  <Paragraphs>481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Avenir Book</vt:lpstr>
      <vt:lpstr>Calibri</vt:lpstr>
      <vt:lpstr>Courier New</vt:lpstr>
      <vt:lpstr>Wingdings</vt:lpstr>
      <vt:lpstr>ZapfDingbatsITC</vt:lpstr>
      <vt:lpstr>DeepnessBlue</vt:lpstr>
      <vt:lpstr>2_wons</vt:lpstr>
      <vt:lpstr>3_wons</vt:lpstr>
      <vt:lpstr>DeepBlueStars</vt:lpstr>
      <vt:lpstr>OpenBox: A Software-Defined Framework for Developing, Deploying, and Managing Network Functions</vt:lpstr>
      <vt:lpstr>Network Functions (Middleboxes)</vt:lpstr>
      <vt:lpstr>Network Functions (Middleboxes)</vt:lpstr>
      <vt:lpstr>Network Functions (Middleboxes)</vt:lpstr>
      <vt:lpstr>OpenBox</vt:lpstr>
      <vt:lpstr>The OpenBox Framework</vt:lpstr>
      <vt:lpstr>Most network functions do  very similar processing steps</vt:lpstr>
      <vt:lpstr>Network Function Decomposition</vt:lpstr>
      <vt:lpstr>Northbound API</vt:lpstr>
      <vt:lpstr>Logically-Centralized Controller</vt:lpstr>
      <vt:lpstr>Naïve Graph Merge</vt:lpstr>
      <vt:lpstr>Graph Merge Algorithm</vt:lpstr>
      <vt:lpstr>OpenBox Data Plane Processing</vt:lpstr>
      <vt:lpstr>OpenBox Data Plane Processing</vt:lpstr>
      <vt:lpstr>Distributed Data Plane</vt:lpstr>
      <vt:lpstr>Split Processing Graph</vt:lpstr>
      <vt:lpstr>Extensible Data Plane</vt:lpstr>
      <vt:lpstr>Scalable &amp; Reliable Data Plane</vt:lpstr>
      <vt:lpstr>Implementation</vt:lpstr>
      <vt:lpstr>Performance Improvement</vt:lpstr>
      <vt:lpstr>Conclusions</vt:lpstr>
      <vt:lpstr>PowerPoint Presentation</vt:lpstr>
      <vt:lpstr>State Management</vt:lpstr>
      <vt:lpstr>Fault Tolerance</vt:lpstr>
      <vt:lpstr>Implementation</vt:lpstr>
      <vt:lpstr>Further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Software-Defined Monitoring</dc:title>
  <dc:creator>Yotam</dc:creator>
  <cp:lastModifiedBy>du</cp:lastModifiedBy>
  <cp:revision>754</cp:revision>
  <dcterms:created xsi:type="dcterms:W3CDTF">2015-01-06T11:49:24Z</dcterms:created>
  <dcterms:modified xsi:type="dcterms:W3CDTF">2018-07-25T16:38:38Z</dcterms:modified>
</cp:coreProperties>
</file>